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9.webp" ContentType="image/webp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</p:sldIdLst>
  <p:sldSz cx="12192000" cy="6858000"/>
  <p:notesSz cx="6858000" cy="12192000"/>
  <p:embeddedFontLst>
    <p:embeddedFont>
      <p:font typeface="MiSans" pitchFamily="34" charset="-122"/>
      <p:regular r:id="rId28"/>
    </p:embeddedFont>
    <p:embeddedFont>
      <p:font typeface="MiSans" pitchFamily="34" charset="-120"/>
      <p:regular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alibri" panose="020F0502020204030204" pitchFamily="34" charset="-122"/>
      <p:regular r:id="rId34"/>
    </p:embeddedFont>
    <p:embeddedFont>
      <p:font typeface="Calibri" panose="020F0502020204030204" pitchFamily="34" charset="-120"/>
      <p:regular r:id="rId35"/>
    </p:embeddedFont>
    <p:embeddedFont>
      <p:font typeface="Noto Sans SC" panose="020B0200000000000000" pitchFamily="34" charset="-122"/>
      <p:regular r:id="rId36"/>
    </p:embeddedFont>
    <p:embeddedFont>
      <p:font typeface="Noto Sans SC" panose="020B0200000000000000" pitchFamily="34" charset="-120"/>
      <p:regular r:id="rId3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7" Type="http://schemas.openxmlformats.org/officeDocument/2006/relationships/font" Target="fonts/font10.fntdata"/><Relationship Id="rId36" Type="http://schemas.openxmlformats.org/officeDocument/2006/relationships/font" Target="fonts/font9.fntdata"/><Relationship Id="rId35" Type="http://schemas.openxmlformats.org/officeDocument/2006/relationships/font" Target="fonts/font8.fntdata"/><Relationship Id="rId34" Type="http://schemas.openxmlformats.org/officeDocument/2006/relationships/font" Target="fonts/font7.fntdata"/><Relationship Id="rId33" Type="http://schemas.openxmlformats.org/officeDocument/2006/relationships/font" Target="fonts/font6.fntdata"/><Relationship Id="rId32" Type="http://schemas.openxmlformats.org/officeDocument/2006/relationships/font" Target="fonts/font5.fntdata"/><Relationship Id="rId31" Type="http://schemas.openxmlformats.org/officeDocument/2006/relationships/font" Target="fonts/font4.fntdata"/><Relationship Id="rId30" Type="http://schemas.openxmlformats.org/officeDocument/2006/relationships/font" Target="fonts/font3.fntdata"/><Relationship Id="rId3" Type="http://schemas.openxmlformats.org/officeDocument/2006/relationships/slide" Target="slides/slide1.xml"/><Relationship Id="rId29" Type="http://schemas.openxmlformats.org/officeDocument/2006/relationships/font" Target="fonts/font2.fntdata"/><Relationship Id="rId28" Type="http://schemas.openxmlformats.org/officeDocument/2006/relationships/font" Target="fonts/font1.fntdata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png"/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png"/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png"/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9.webp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png"/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png"/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5.jpeg"/><Relationship Id="rId1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4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5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png"/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6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7.png"/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8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png"/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pn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8.png"/><Relationship Id="rId7" Type="http://schemas.openxmlformats.org/officeDocument/2006/relationships/image" Target="../media/image46.png"/><Relationship Id="rId6" Type="http://schemas.openxmlformats.org/officeDocument/2006/relationships/image" Target="../media/image45.pn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0" Type="http://schemas.openxmlformats.org/officeDocument/2006/relationships/notesSlide" Target="../notesSlides/notesSlide2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10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10-09-19:28:48-d3jpos0s8jdo4os5e3pg.jpg"/>
          <p:cNvPicPr>
            <a:picLocks noChangeAspect="1"/>
          </p:cNvPicPr>
          <p:nvPr/>
        </p:nvPicPr>
        <p:blipFill>
          <a:blip r:embed="rId2"/>
          <a:srcRect t="2984" b="2984"/>
          <a:stretch>
            <a:fillRect/>
          </a:stretch>
        </p:blipFill>
        <p:spPr>
          <a:xfrm>
            <a:off x="-635" y="0"/>
            <a:ext cx="1219263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4695" y="1403985"/>
            <a:ext cx="7911465" cy="117729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探秘圆的面积：公式、推导与应用</a:t>
            </a:r>
            <a:endParaRPr lang="en-US" sz="1600" dirty="0"/>
          </a:p>
        </p:txBody>
      </p:sp>
      <p:pic>
        <p:nvPicPr>
          <p:cNvPr id="4" name="Image 1" descr="https://kimi-img.moonshot.cn/pub/slides/slides_tmpl/image/25-10-09-19:28:48-d3jpos0s8jdo4os5e3q0.png"/>
          <p:cNvPicPr>
            <a:picLocks noChangeAspect="1"/>
          </p:cNvPicPr>
          <p:nvPr/>
        </p:nvPicPr>
        <p:blipFill>
          <a:blip r:embed="rId3"/>
          <a:srcRect t="11400" r="14225"/>
          <a:stretch>
            <a:fillRect/>
          </a:stretch>
        </p:blipFill>
        <p:spPr>
          <a:xfrm>
            <a:off x="9344660" y="0"/>
            <a:ext cx="2847340" cy="3348355"/>
          </a:xfrm>
          <a:prstGeom prst="rect">
            <a:avLst/>
          </a:prstGeom>
        </p:spPr>
      </p:pic>
      <p:pic>
        <p:nvPicPr>
          <p:cNvPr id="5" name="Image 2" descr="https://kimi-img.moonshot.cn/pub/slides/slides_tmpl/image/25-10-09-19:28:48-d3jpos0s8jdo4os5e3q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425" y="5038090"/>
            <a:ext cx="3166745" cy="974090"/>
          </a:xfrm>
          <a:prstGeom prst="rect">
            <a:avLst/>
          </a:prstGeom>
        </p:spPr>
      </p:pic>
      <p:sp>
        <p:nvSpPr>
          <p:cNvPr id="6" name="Shape 1"/>
          <p:cNvSpPr/>
          <p:nvPr/>
        </p:nvSpPr>
        <p:spPr>
          <a:xfrm>
            <a:off x="1229360" y="5243830"/>
            <a:ext cx="2584450" cy="22098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7" name="Text 2"/>
          <p:cNvSpPr/>
          <p:nvPr/>
        </p:nvSpPr>
        <p:spPr>
          <a:xfrm>
            <a:off x="1229360" y="5243830"/>
            <a:ext cx="2584450" cy="22098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汇报人：</a:t>
            </a:r>
            <a:r>
              <a:rPr lang="zh-CN" sz="16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江红艳</a:t>
            </a:r>
            <a:endParaRPr lang="zh-CN" sz="1600" dirty="0">
              <a:solidFill>
                <a:srgbClr val="4E5132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8" name="Text 3"/>
          <p:cNvSpPr/>
          <p:nvPr/>
        </p:nvSpPr>
        <p:spPr>
          <a:xfrm>
            <a:off x="1229360" y="5604510"/>
            <a:ext cx="2585085" cy="22098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汇报日期：2025/12/09</a:t>
            </a:r>
            <a:endParaRPr lang="en-US" sz="1600" dirty="0"/>
          </a:p>
        </p:txBody>
      </p:sp>
      <p:pic>
        <p:nvPicPr>
          <p:cNvPr id="9" name="Image 3" descr="https://kimi-img.moonshot.cn/pub/slides/slides_tmpl/image/25-10-09-19:28:51-d3jposos8jdo4os5e41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0270" y="1929130"/>
            <a:ext cx="7316470" cy="4625340"/>
          </a:xfrm>
          <a:prstGeom prst="rect">
            <a:avLst/>
          </a:prstGeom>
        </p:spPr>
      </p:pic>
      <p:pic>
        <p:nvPicPr>
          <p:cNvPr id="10" name="Image 4" descr="https://kimi-img.moonshot.cn/pub/slides/slides_tmpl/image/25-10-09-19:28:50-d3jposgs8jdo4os5e3u0.png"/>
          <p:cNvPicPr>
            <a:picLocks noChangeAspect="1"/>
          </p:cNvPicPr>
          <p:nvPr/>
        </p:nvPicPr>
        <p:blipFill>
          <a:blip r:embed="rId6"/>
          <a:srcRect r="36787" b="-30769"/>
          <a:stretch>
            <a:fillRect/>
          </a:stretch>
        </p:blipFill>
        <p:spPr>
          <a:xfrm>
            <a:off x="860425" y="2947670"/>
            <a:ext cx="3150235" cy="40068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10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10-09-19:28:48-d3jpos0s8jdo4os5e3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780" y="2382520"/>
            <a:ext cx="4894580" cy="85979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10-09-19:28:49-d3jpos8s8jdo4os5e3s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88205"/>
            <a:ext cx="12192000" cy="2179955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10-09-19:28:48-d3jpos0s8jdo4os5e3q0.png"/>
          <p:cNvPicPr>
            <a:picLocks noChangeAspect="1"/>
          </p:cNvPicPr>
          <p:nvPr/>
        </p:nvPicPr>
        <p:blipFill>
          <a:blip r:embed="rId4">
            <a:alphaModFix amt="89000"/>
          </a:blip>
          <a:srcRect t="11400" r="14225"/>
          <a:stretch>
            <a:fillRect/>
          </a:stretch>
        </p:blipFill>
        <p:spPr>
          <a:xfrm>
            <a:off x="10067925" y="0"/>
            <a:ext cx="2124075" cy="2498090"/>
          </a:xfrm>
          <a:prstGeom prst="rect">
            <a:avLst/>
          </a:prstGeom>
        </p:spPr>
      </p:pic>
      <p:pic>
        <p:nvPicPr>
          <p:cNvPr id="5" name="Image 3" descr="https://kimi-img.moonshot.cn/pub/slides/slides_tmpl/image/25-10-09-19:28:48-d3jpos0s8jdo4os5e3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60" y="2352675"/>
            <a:ext cx="4894580" cy="859790"/>
          </a:xfrm>
          <a:prstGeom prst="rect">
            <a:avLst/>
          </a:prstGeom>
        </p:spPr>
      </p:pic>
      <p:pic>
        <p:nvPicPr>
          <p:cNvPr id="6" name="Image 4" descr="https://kimi-img.moonshot.cn/pub/slides/slides_tmpl/image/25-10-09-19:28:48-d3jpos0s8jdo4os5e3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780" y="3399155"/>
            <a:ext cx="4894580" cy="859790"/>
          </a:xfrm>
          <a:prstGeom prst="rect">
            <a:avLst/>
          </a:prstGeom>
        </p:spPr>
      </p:pic>
      <p:pic>
        <p:nvPicPr>
          <p:cNvPr id="7" name="Image 5" descr="https://kimi-img.moonshot.cn/pub/slides/slides_tmpl/image/25-10-09-19:28:48-d3jpos0s8jdo4os5e3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60" y="3369310"/>
            <a:ext cx="4894580" cy="859790"/>
          </a:xfrm>
          <a:prstGeom prst="rect">
            <a:avLst/>
          </a:prstGeom>
        </p:spPr>
      </p:pic>
      <p:pic>
        <p:nvPicPr>
          <p:cNvPr id="8" name="Image 6" descr="https://kimi-img.moonshot.cn/pub/slides/slides_tmpl/image/25-10-09-19:28:48-d3jpos0s8jdo4os5e3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780" y="4434840"/>
            <a:ext cx="4894580" cy="859790"/>
          </a:xfrm>
          <a:prstGeom prst="rect">
            <a:avLst/>
          </a:prstGeom>
        </p:spPr>
      </p:pic>
      <p:sp>
        <p:nvSpPr>
          <p:cNvPr id="9" name="Shape 0"/>
          <p:cNvSpPr/>
          <p:nvPr/>
        </p:nvSpPr>
        <p:spPr>
          <a:xfrm>
            <a:off x="5531485" y="412750"/>
            <a:ext cx="556260" cy="120015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0" name="Text 1"/>
          <p:cNvSpPr/>
          <p:nvPr/>
        </p:nvSpPr>
        <p:spPr>
          <a:xfrm>
            <a:off x="5531485" y="412750"/>
            <a:ext cx="556260" cy="1200150"/>
          </a:xfrm>
          <a:prstGeom prst="rect">
            <a:avLst/>
          </a:prstGeom>
          <a:noFill/>
        </p:spPr>
        <p:txBody>
          <a:bodyPr wrap="square" lIns="0" tIns="0" rIns="0" bIns="0" rtlCol="0" anchor="b"/>
          <a:lstStyle/>
          <a:p>
            <a:pPr>
              <a:lnSpc>
                <a:spcPct val="130000"/>
              </a:lnSpc>
            </a:pPr>
            <a:r>
              <a:rPr lang="en-US" sz="6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目</a:t>
            </a:r>
            <a:endParaRPr lang="en-US" sz="1600" dirty="0"/>
          </a:p>
        </p:txBody>
      </p:sp>
      <p:sp>
        <p:nvSpPr>
          <p:cNvPr id="11" name="Text 2"/>
          <p:cNvSpPr/>
          <p:nvPr/>
        </p:nvSpPr>
        <p:spPr>
          <a:xfrm>
            <a:off x="5187950" y="1501775"/>
            <a:ext cx="1069975" cy="24447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400" b="1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CONTENTS</a:t>
            </a:r>
            <a:endParaRPr lang="en-US" sz="1600" dirty="0"/>
          </a:p>
        </p:txBody>
      </p:sp>
      <p:sp>
        <p:nvSpPr>
          <p:cNvPr id="12" name="Shape 3"/>
          <p:cNvSpPr/>
          <p:nvPr/>
        </p:nvSpPr>
        <p:spPr>
          <a:xfrm>
            <a:off x="6196330" y="915670"/>
            <a:ext cx="763270" cy="101092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3" name="Text 4"/>
          <p:cNvSpPr/>
          <p:nvPr/>
        </p:nvSpPr>
        <p:spPr>
          <a:xfrm>
            <a:off x="6196330" y="915670"/>
            <a:ext cx="763270" cy="1010920"/>
          </a:xfrm>
          <a:prstGeom prst="rect">
            <a:avLst/>
          </a:prstGeom>
          <a:noFill/>
        </p:spPr>
        <p:txBody>
          <a:bodyPr wrap="square" lIns="0" tIns="0" rIns="0" bIns="0" rtlCol="0" anchor="b"/>
          <a:lstStyle/>
          <a:p>
            <a:pPr>
              <a:lnSpc>
                <a:spcPct val="130000"/>
              </a:lnSpc>
            </a:pPr>
            <a:r>
              <a:rPr lang="en-US" sz="6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录</a:t>
            </a:r>
            <a:endParaRPr lang="en-US" sz="1600" dirty="0"/>
          </a:p>
        </p:txBody>
      </p:sp>
      <p:pic>
        <p:nvPicPr>
          <p:cNvPr id="14" name="Image 7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1460" y="1019810"/>
            <a:ext cx="1470025" cy="321945"/>
          </a:xfrm>
          <a:prstGeom prst="rect">
            <a:avLst/>
          </a:prstGeom>
        </p:spPr>
      </p:pic>
      <p:pic>
        <p:nvPicPr>
          <p:cNvPr id="15" name="Image 8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2390" y="681990"/>
            <a:ext cx="1470025" cy="321945"/>
          </a:xfrm>
          <a:prstGeom prst="rect">
            <a:avLst/>
          </a:prstGeom>
        </p:spPr>
      </p:pic>
      <p:pic>
        <p:nvPicPr>
          <p:cNvPr id="16" name="Image 9" descr="https://kimi-img.moonshot.cn/pub/slides/slides_tmpl/image/25-10-09-19:28:48-d3jpos0s8jdo4os5e3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60" y="4413885"/>
            <a:ext cx="4894580" cy="859790"/>
          </a:xfrm>
          <a:prstGeom prst="rect">
            <a:avLst/>
          </a:prstGeom>
        </p:spPr>
      </p:pic>
      <p:sp>
        <p:nvSpPr>
          <p:cNvPr id="17" name="Text 5"/>
          <p:cNvSpPr/>
          <p:nvPr/>
        </p:nvSpPr>
        <p:spPr>
          <a:xfrm>
            <a:off x="1594485" y="2470150"/>
            <a:ext cx="842645" cy="6096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01</a:t>
            </a:r>
            <a:r>
              <a:rPr lang="en-US" sz="4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.</a:t>
            </a:r>
            <a:endParaRPr lang="en-US" sz="1600" dirty="0"/>
          </a:p>
        </p:txBody>
      </p:sp>
      <p:sp>
        <p:nvSpPr>
          <p:cNvPr id="18" name="Text 6"/>
          <p:cNvSpPr/>
          <p:nvPr/>
        </p:nvSpPr>
        <p:spPr>
          <a:xfrm>
            <a:off x="2284095" y="2529840"/>
            <a:ext cx="3701415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圆的基本概念</a:t>
            </a:r>
            <a:endParaRPr lang="en-US" sz="1600" dirty="0"/>
          </a:p>
        </p:txBody>
      </p:sp>
      <p:sp>
        <p:nvSpPr>
          <p:cNvPr id="19" name="Text 7"/>
          <p:cNvSpPr/>
          <p:nvPr/>
        </p:nvSpPr>
        <p:spPr>
          <a:xfrm>
            <a:off x="6616065" y="2440305"/>
            <a:ext cx="842645" cy="6096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02</a:t>
            </a:r>
            <a:r>
              <a:rPr lang="en-US" sz="4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.</a:t>
            </a:r>
            <a:endParaRPr lang="en-US" sz="1600" dirty="0"/>
          </a:p>
        </p:txBody>
      </p:sp>
      <p:sp>
        <p:nvSpPr>
          <p:cNvPr id="20" name="Text 8"/>
          <p:cNvSpPr/>
          <p:nvPr/>
        </p:nvSpPr>
        <p:spPr>
          <a:xfrm>
            <a:off x="7305675" y="2499995"/>
            <a:ext cx="3701415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面积公式推导</a:t>
            </a:r>
            <a:endParaRPr lang="en-US" sz="1600" dirty="0"/>
          </a:p>
        </p:txBody>
      </p:sp>
      <p:sp>
        <p:nvSpPr>
          <p:cNvPr id="21" name="Text 9"/>
          <p:cNvSpPr/>
          <p:nvPr/>
        </p:nvSpPr>
        <p:spPr>
          <a:xfrm>
            <a:off x="1594485" y="3486785"/>
            <a:ext cx="842645" cy="6096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03</a:t>
            </a:r>
            <a:r>
              <a:rPr lang="en-US" sz="4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.</a:t>
            </a:r>
            <a:endParaRPr lang="en-US" sz="1600" dirty="0"/>
          </a:p>
        </p:txBody>
      </p:sp>
      <p:sp>
        <p:nvSpPr>
          <p:cNvPr id="22" name="Text 10"/>
          <p:cNvSpPr/>
          <p:nvPr/>
        </p:nvSpPr>
        <p:spPr>
          <a:xfrm>
            <a:off x="2284095" y="3546475"/>
            <a:ext cx="3701415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公式解析与记忆</a:t>
            </a:r>
            <a:endParaRPr lang="en-US" sz="1600" dirty="0"/>
          </a:p>
        </p:txBody>
      </p:sp>
      <p:sp>
        <p:nvSpPr>
          <p:cNvPr id="23" name="Text 11"/>
          <p:cNvSpPr/>
          <p:nvPr/>
        </p:nvSpPr>
        <p:spPr>
          <a:xfrm>
            <a:off x="6616065" y="3456940"/>
            <a:ext cx="842645" cy="6096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04</a:t>
            </a:r>
            <a:r>
              <a:rPr lang="en-US" sz="4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.</a:t>
            </a:r>
            <a:endParaRPr lang="en-US" sz="1600" dirty="0"/>
          </a:p>
        </p:txBody>
      </p:sp>
      <p:sp>
        <p:nvSpPr>
          <p:cNvPr id="24" name="Text 12"/>
          <p:cNvSpPr/>
          <p:nvPr/>
        </p:nvSpPr>
        <p:spPr>
          <a:xfrm>
            <a:off x="7305675" y="3516630"/>
            <a:ext cx="3701415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实际测量与估算</a:t>
            </a:r>
            <a:endParaRPr lang="en-US" sz="1600" dirty="0"/>
          </a:p>
        </p:txBody>
      </p:sp>
      <p:sp>
        <p:nvSpPr>
          <p:cNvPr id="25" name="Text 13"/>
          <p:cNvSpPr/>
          <p:nvPr/>
        </p:nvSpPr>
        <p:spPr>
          <a:xfrm>
            <a:off x="1594485" y="4522470"/>
            <a:ext cx="842645" cy="6096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05</a:t>
            </a:r>
            <a:r>
              <a:rPr lang="en-US" sz="4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.</a:t>
            </a:r>
            <a:endParaRPr lang="en-US" sz="1600" dirty="0"/>
          </a:p>
        </p:txBody>
      </p:sp>
      <p:sp>
        <p:nvSpPr>
          <p:cNvPr id="26" name="Text 14"/>
          <p:cNvSpPr/>
          <p:nvPr/>
        </p:nvSpPr>
        <p:spPr>
          <a:xfrm>
            <a:off x="2284095" y="4582160"/>
            <a:ext cx="3701415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生活应用案例</a:t>
            </a:r>
            <a:endParaRPr lang="en-US" sz="1600" dirty="0"/>
          </a:p>
        </p:txBody>
      </p:sp>
      <p:sp>
        <p:nvSpPr>
          <p:cNvPr id="27" name="Text 15"/>
          <p:cNvSpPr/>
          <p:nvPr/>
        </p:nvSpPr>
        <p:spPr>
          <a:xfrm>
            <a:off x="6616065" y="4501515"/>
            <a:ext cx="842645" cy="6096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06</a:t>
            </a:r>
            <a:r>
              <a:rPr lang="en-US" sz="4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.</a:t>
            </a:r>
            <a:endParaRPr lang="en-US" sz="1600" dirty="0"/>
          </a:p>
        </p:txBody>
      </p:sp>
      <p:sp>
        <p:nvSpPr>
          <p:cNvPr id="28" name="Text 16"/>
          <p:cNvSpPr/>
          <p:nvPr/>
        </p:nvSpPr>
        <p:spPr>
          <a:xfrm>
            <a:off x="7305675" y="4584065"/>
            <a:ext cx="3701415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拓展与提升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10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10-09-19:28:50-d3jposgs8jdo4os5e3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505" y="1597660"/>
            <a:ext cx="2840990" cy="284099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792730" y="4592955"/>
            <a:ext cx="6606540" cy="52197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34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圆的基本概念</a:t>
            </a:r>
            <a:endParaRPr lang="en-US" sz="1600" dirty="0"/>
          </a:p>
        </p:txBody>
      </p:sp>
      <p:sp>
        <p:nvSpPr>
          <p:cNvPr id="4" name="Text 1"/>
          <p:cNvSpPr/>
          <p:nvPr/>
        </p:nvSpPr>
        <p:spPr>
          <a:xfrm>
            <a:off x="5259542" y="2292350"/>
            <a:ext cx="1618942" cy="13128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500" b="1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01</a:t>
            </a:r>
            <a:endParaRPr lang="en-US" sz="1600" dirty="0"/>
          </a:p>
        </p:txBody>
      </p:sp>
      <p:pic>
        <p:nvPicPr>
          <p:cNvPr id="5" name="Image 1" descr="https://kimi-img.moonshot.cn/pub/slides/slides_tmpl/image/25-10-09-19:28:49-d3jpos8s8jdo4os5e3s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5269230"/>
            <a:ext cx="12192000" cy="1598930"/>
          </a:xfrm>
          <a:prstGeom prst="rect">
            <a:avLst/>
          </a:prstGeom>
        </p:spPr>
      </p:pic>
      <p:pic>
        <p:nvPicPr>
          <p:cNvPr id="6" name="Image 2" descr="https://kimi-img.moonshot.cn/pub/slides/slides_tmpl/image/25-10-09-19:28:48-d3jpos0s8jdo4os5e3q0.png"/>
          <p:cNvPicPr>
            <a:picLocks noChangeAspect="1"/>
          </p:cNvPicPr>
          <p:nvPr/>
        </p:nvPicPr>
        <p:blipFill>
          <a:blip r:embed="rId4">
            <a:alphaModFix amt="89000"/>
          </a:blip>
          <a:srcRect t="11400" r="14225"/>
          <a:stretch>
            <a:fillRect/>
          </a:stretch>
        </p:blipFill>
        <p:spPr>
          <a:xfrm>
            <a:off x="9844405" y="0"/>
            <a:ext cx="2347595" cy="2760980"/>
          </a:xfrm>
          <a:prstGeom prst="rect">
            <a:avLst/>
          </a:prstGeom>
        </p:spPr>
      </p:pic>
      <p:pic>
        <p:nvPicPr>
          <p:cNvPr id="7" name="Image 3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135" y="1597660"/>
            <a:ext cx="2490470" cy="545465"/>
          </a:xfrm>
          <a:prstGeom prst="rect">
            <a:avLst/>
          </a:prstGeom>
        </p:spPr>
      </p:pic>
      <p:pic>
        <p:nvPicPr>
          <p:cNvPr id="8" name="Image 4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575" y="3536315"/>
            <a:ext cx="2490470" cy="54546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54000" y="2095500"/>
            <a:ext cx="5765800" cy="508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36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圆的定义与要素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254000" y="2806700"/>
            <a:ext cx="5638800" cy="990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圆是平面上到定点（圆心）距离等于定值（半径）的所有点组成的图形。它是</a:t>
            </a:r>
            <a:r>
              <a:rPr lang="en-US" sz="1600" dirty="0">
                <a:solidFill>
                  <a:srgbClr val="6B8E23"/>
                </a:solidFill>
                <a:highlight>
                  <a:srgbClr val="6B8E23">
                    <a:alpha val="20000"/>
                  </a:srgbClr>
                </a:highlight>
                <a:latin typeface="MiSans" pitchFamily="34" charset="-122"/>
                <a:ea typeface="MiSans" pitchFamily="34" charset="-122"/>
                <a:cs typeface="MiSans" pitchFamily="34" charset="-120"/>
              </a:rPr>
              <a:t> 轴对称 </a:t>
            </a: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也是</a:t>
            </a:r>
            <a:r>
              <a:rPr lang="en-US" sz="1600" dirty="0">
                <a:solidFill>
                  <a:srgbClr val="6B8E23"/>
                </a:solidFill>
                <a:highlight>
                  <a:srgbClr val="6B8E23">
                    <a:alpha val="20000"/>
                  </a:srgbClr>
                </a:highlight>
                <a:latin typeface="MiSans" pitchFamily="34" charset="-122"/>
                <a:ea typeface="MiSans" pitchFamily="34" charset="-122"/>
                <a:cs typeface="MiSans" pitchFamily="34" charset="-120"/>
              </a:rPr>
              <a:t> 中心对称 </a:t>
            </a: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图形，其形态由圆心与半径共同决定。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371475" y="4051300"/>
            <a:ext cx="177800" cy="177800"/>
          </a:xfrm>
          <a:custGeom>
            <a:avLst/>
            <a:gdLst/>
            <a:ahLst/>
            <a:cxnLst/>
            <a:rect l="l" t="t" r="r" b="b"/>
            <a:pathLst>
              <a:path w="177800" h="177800">
                <a:moveTo>
                  <a:pt x="155575" y="88900"/>
                </a:moveTo>
                <a:cubicBezTo>
                  <a:pt x="155575" y="52101"/>
                  <a:pt x="125699" y="22225"/>
                  <a:pt x="88900" y="22225"/>
                </a:cubicBezTo>
                <a:cubicBezTo>
                  <a:pt x="52101" y="22225"/>
                  <a:pt x="22225" y="52101"/>
                  <a:pt x="22225" y="88900"/>
                </a:cubicBezTo>
                <a:cubicBezTo>
                  <a:pt x="22225" y="125699"/>
                  <a:pt x="52101" y="155575"/>
                  <a:pt x="88900" y="155575"/>
                </a:cubicBezTo>
                <a:cubicBezTo>
                  <a:pt x="125699" y="155575"/>
                  <a:pt x="155575" y="125699"/>
                  <a:pt x="155575" y="88900"/>
                </a:cubicBezTo>
                <a:close/>
                <a:moveTo>
                  <a:pt x="0" y="88900"/>
                </a:moveTo>
                <a:cubicBezTo>
                  <a:pt x="0" y="39835"/>
                  <a:pt x="39835" y="0"/>
                  <a:pt x="88900" y="0"/>
                </a:cubicBezTo>
                <a:cubicBezTo>
                  <a:pt x="137965" y="0"/>
                  <a:pt x="177800" y="39835"/>
                  <a:pt x="177800" y="88900"/>
                </a:cubicBezTo>
                <a:cubicBezTo>
                  <a:pt x="177800" y="137965"/>
                  <a:pt x="137965" y="177800"/>
                  <a:pt x="88900" y="177800"/>
                </a:cubicBezTo>
                <a:cubicBezTo>
                  <a:pt x="39835" y="177800"/>
                  <a:pt x="0" y="137965"/>
                  <a:pt x="0" y="88900"/>
                </a:cubicBezTo>
                <a:close/>
                <a:moveTo>
                  <a:pt x="88900" y="116681"/>
                </a:moveTo>
                <a:cubicBezTo>
                  <a:pt x="104233" y="116681"/>
                  <a:pt x="116681" y="104233"/>
                  <a:pt x="116681" y="88900"/>
                </a:cubicBezTo>
                <a:cubicBezTo>
                  <a:pt x="116681" y="73567"/>
                  <a:pt x="104233" y="61119"/>
                  <a:pt x="88900" y="61119"/>
                </a:cubicBezTo>
                <a:cubicBezTo>
                  <a:pt x="73567" y="61119"/>
                  <a:pt x="61119" y="73567"/>
                  <a:pt x="61119" y="88900"/>
                </a:cubicBezTo>
                <a:cubicBezTo>
                  <a:pt x="61119" y="104233"/>
                  <a:pt x="73567" y="116681"/>
                  <a:pt x="88900" y="116681"/>
                </a:cubicBezTo>
                <a:close/>
                <a:moveTo>
                  <a:pt x="88900" y="38894"/>
                </a:moveTo>
                <a:cubicBezTo>
                  <a:pt x="116499" y="38894"/>
                  <a:pt x="138906" y="61301"/>
                  <a:pt x="138906" y="88900"/>
                </a:cubicBezTo>
                <a:cubicBezTo>
                  <a:pt x="138906" y="116499"/>
                  <a:pt x="116499" y="138906"/>
                  <a:pt x="88900" y="138906"/>
                </a:cubicBezTo>
                <a:cubicBezTo>
                  <a:pt x="61301" y="138906"/>
                  <a:pt x="38894" y="116499"/>
                  <a:pt x="38894" y="88900"/>
                </a:cubicBezTo>
                <a:cubicBezTo>
                  <a:pt x="38894" y="61301"/>
                  <a:pt x="61301" y="38894"/>
                  <a:pt x="88900" y="38894"/>
                </a:cubicBezTo>
                <a:close/>
                <a:moveTo>
                  <a:pt x="77788" y="88900"/>
                </a:moveTo>
                <a:cubicBezTo>
                  <a:pt x="77788" y="82767"/>
                  <a:pt x="82767" y="77788"/>
                  <a:pt x="88900" y="77788"/>
                </a:cubicBezTo>
                <a:cubicBezTo>
                  <a:pt x="95033" y="77788"/>
                  <a:pt x="100013" y="82767"/>
                  <a:pt x="100013" y="88900"/>
                </a:cubicBezTo>
                <a:cubicBezTo>
                  <a:pt x="100013" y="95033"/>
                  <a:pt x="95033" y="100013"/>
                  <a:pt x="88900" y="100013"/>
                </a:cubicBezTo>
                <a:cubicBezTo>
                  <a:pt x="82767" y="100013"/>
                  <a:pt x="77788" y="95033"/>
                  <a:pt x="77788" y="88900"/>
                </a:cubicBezTo>
                <a:close/>
              </a:path>
            </a:pathLst>
          </a:custGeom>
          <a:solidFill>
            <a:srgbClr val="6B8E23"/>
          </a:solidFill>
        </p:spPr>
      </p:sp>
      <p:sp>
        <p:nvSpPr>
          <p:cNvPr id="7" name="Text 4"/>
          <p:cNvSpPr/>
          <p:nvPr/>
        </p:nvSpPr>
        <p:spPr>
          <a:xfrm>
            <a:off x="660400" y="4000500"/>
            <a:ext cx="2311400" cy="254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圆心 (O):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 确定圆的位置。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360363" y="4305300"/>
            <a:ext cx="200025" cy="177800"/>
          </a:xfrm>
          <a:custGeom>
            <a:avLst/>
            <a:gdLst/>
            <a:ahLst/>
            <a:cxnLst/>
            <a:rect l="l" t="t" r="r" b="b"/>
            <a:pathLst>
              <a:path w="200025" h="177800">
                <a:moveTo>
                  <a:pt x="16669" y="133350"/>
                </a:moveTo>
                <a:cubicBezTo>
                  <a:pt x="7466" y="133350"/>
                  <a:pt x="0" y="125884"/>
                  <a:pt x="0" y="116681"/>
                </a:cubicBezTo>
                <a:lnTo>
                  <a:pt x="0" y="61119"/>
                </a:lnTo>
                <a:cubicBezTo>
                  <a:pt x="0" y="51916"/>
                  <a:pt x="7466" y="44450"/>
                  <a:pt x="16669" y="44450"/>
                </a:cubicBezTo>
                <a:lnTo>
                  <a:pt x="25003" y="44450"/>
                </a:lnTo>
                <a:lnTo>
                  <a:pt x="25003" y="80566"/>
                </a:lnTo>
                <a:cubicBezTo>
                  <a:pt x="25003" y="85184"/>
                  <a:pt x="28719" y="88900"/>
                  <a:pt x="33337" y="88900"/>
                </a:cubicBezTo>
                <a:cubicBezTo>
                  <a:pt x="37956" y="88900"/>
                  <a:pt x="41672" y="85184"/>
                  <a:pt x="41672" y="80566"/>
                </a:cubicBezTo>
                <a:lnTo>
                  <a:pt x="41672" y="44450"/>
                </a:lnTo>
                <a:lnTo>
                  <a:pt x="58341" y="44450"/>
                </a:lnTo>
                <a:lnTo>
                  <a:pt x="58341" y="69453"/>
                </a:lnTo>
                <a:cubicBezTo>
                  <a:pt x="58341" y="74072"/>
                  <a:pt x="62056" y="77788"/>
                  <a:pt x="66675" y="77788"/>
                </a:cubicBezTo>
                <a:cubicBezTo>
                  <a:pt x="71294" y="77788"/>
                  <a:pt x="75009" y="74072"/>
                  <a:pt x="75009" y="69453"/>
                </a:cubicBezTo>
                <a:lnTo>
                  <a:pt x="75009" y="44450"/>
                </a:lnTo>
                <a:lnTo>
                  <a:pt x="91678" y="44450"/>
                </a:lnTo>
                <a:lnTo>
                  <a:pt x="91678" y="80566"/>
                </a:lnTo>
                <a:cubicBezTo>
                  <a:pt x="91678" y="85184"/>
                  <a:pt x="95394" y="88900"/>
                  <a:pt x="100013" y="88900"/>
                </a:cubicBezTo>
                <a:cubicBezTo>
                  <a:pt x="104631" y="88900"/>
                  <a:pt x="108347" y="85184"/>
                  <a:pt x="108347" y="80566"/>
                </a:cubicBezTo>
                <a:lnTo>
                  <a:pt x="108347" y="44450"/>
                </a:lnTo>
                <a:lnTo>
                  <a:pt x="125016" y="44450"/>
                </a:lnTo>
                <a:lnTo>
                  <a:pt x="125016" y="69453"/>
                </a:lnTo>
                <a:cubicBezTo>
                  <a:pt x="125016" y="74072"/>
                  <a:pt x="128731" y="77788"/>
                  <a:pt x="133350" y="77788"/>
                </a:cubicBezTo>
                <a:cubicBezTo>
                  <a:pt x="137969" y="77788"/>
                  <a:pt x="141684" y="74072"/>
                  <a:pt x="141684" y="69453"/>
                </a:cubicBezTo>
                <a:lnTo>
                  <a:pt x="141684" y="44450"/>
                </a:lnTo>
                <a:lnTo>
                  <a:pt x="158353" y="44450"/>
                </a:lnTo>
                <a:lnTo>
                  <a:pt x="158353" y="80566"/>
                </a:lnTo>
                <a:cubicBezTo>
                  <a:pt x="158353" y="85184"/>
                  <a:pt x="162069" y="88900"/>
                  <a:pt x="166688" y="88900"/>
                </a:cubicBezTo>
                <a:cubicBezTo>
                  <a:pt x="171306" y="88900"/>
                  <a:pt x="175022" y="85184"/>
                  <a:pt x="175022" y="80566"/>
                </a:cubicBezTo>
                <a:lnTo>
                  <a:pt x="175022" y="44450"/>
                </a:lnTo>
                <a:lnTo>
                  <a:pt x="183356" y="44450"/>
                </a:lnTo>
                <a:cubicBezTo>
                  <a:pt x="192559" y="44450"/>
                  <a:pt x="200025" y="51916"/>
                  <a:pt x="200025" y="61119"/>
                </a:cubicBezTo>
                <a:lnTo>
                  <a:pt x="200025" y="116681"/>
                </a:lnTo>
                <a:cubicBezTo>
                  <a:pt x="200025" y="125884"/>
                  <a:pt x="192559" y="133350"/>
                  <a:pt x="183356" y="133350"/>
                </a:cubicBezTo>
                <a:lnTo>
                  <a:pt x="16669" y="133350"/>
                </a:lnTo>
                <a:close/>
              </a:path>
            </a:pathLst>
          </a:custGeom>
          <a:solidFill>
            <a:srgbClr val="6B8E23"/>
          </a:solidFill>
        </p:spPr>
      </p:sp>
      <p:sp>
        <p:nvSpPr>
          <p:cNvPr id="9" name="Text 6"/>
          <p:cNvSpPr/>
          <p:nvPr/>
        </p:nvSpPr>
        <p:spPr>
          <a:xfrm>
            <a:off x="660400" y="4254500"/>
            <a:ext cx="2311400" cy="254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半径 (r):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 确定圆的大小。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360363" y="4559300"/>
            <a:ext cx="200025" cy="177800"/>
          </a:xfrm>
          <a:custGeom>
            <a:avLst/>
            <a:gdLst/>
            <a:ahLst/>
            <a:cxnLst/>
            <a:rect l="l" t="t" r="r" b="b"/>
            <a:pathLst>
              <a:path w="200025" h="177800">
                <a:moveTo>
                  <a:pt x="163423" y="130086"/>
                </a:moveTo>
                <a:lnTo>
                  <a:pt x="196761" y="96748"/>
                </a:lnTo>
                <a:cubicBezTo>
                  <a:pt x="201102" y="92407"/>
                  <a:pt x="201102" y="85358"/>
                  <a:pt x="196761" y="81017"/>
                </a:cubicBezTo>
                <a:lnTo>
                  <a:pt x="163423" y="47680"/>
                </a:lnTo>
                <a:cubicBezTo>
                  <a:pt x="159082" y="43339"/>
                  <a:pt x="152033" y="43339"/>
                  <a:pt x="147692" y="47680"/>
                </a:cubicBezTo>
                <a:cubicBezTo>
                  <a:pt x="143351" y="52020"/>
                  <a:pt x="143351" y="59070"/>
                  <a:pt x="147692" y="63411"/>
                </a:cubicBezTo>
                <a:lnTo>
                  <a:pt x="162069" y="77788"/>
                </a:lnTo>
                <a:lnTo>
                  <a:pt x="37921" y="77788"/>
                </a:lnTo>
                <a:lnTo>
                  <a:pt x="52298" y="63411"/>
                </a:lnTo>
                <a:cubicBezTo>
                  <a:pt x="56639" y="59070"/>
                  <a:pt x="56639" y="52020"/>
                  <a:pt x="52298" y="47680"/>
                </a:cubicBezTo>
                <a:cubicBezTo>
                  <a:pt x="47957" y="43339"/>
                  <a:pt x="40908" y="43339"/>
                  <a:pt x="36567" y="47680"/>
                </a:cubicBezTo>
                <a:lnTo>
                  <a:pt x="3230" y="81017"/>
                </a:lnTo>
                <a:cubicBezTo>
                  <a:pt x="1146" y="83101"/>
                  <a:pt x="-35" y="85914"/>
                  <a:pt x="-35" y="88865"/>
                </a:cubicBezTo>
                <a:cubicBezTo>
                  <a:pt x="-35" y="91817"/>
                  <a:pt x="1146" y="94630"/>
                  <a:pt x="3230" y="96713"/>
                </a:cubicBezTo>
                <a:lnTo>
                  <a:pt x="36567" y="130051"/>
                </a:lnTo>
                <a:cubicBezTo>
                  <a:pt x="40908" y="134392"/>
                  <a:pt x="47957" y="134392"/>
                  <a:pt x="52298" y="130051"/>
                </a:cubicBezTo>
                <a:cubicBezTo>
                  <a:pt x="56639" y="125710"/>
                  <a:pt x="56639" y="118661"/>
                  <a:pt x="52298" y="114320"/>
                </a:cubicBezTo>
                <a:lnTo>
                  <a:pt x="37921" y="99943"/>
                </a:lnTo>
                <a:lnTo>
                  <a:pt x="162069" y="99943"/>
                </a:lnTo>
                <a:lnTo>
                  <a:pt x="147692" y="114320"/>
                </a:lnTo>
                <a:cubicBezTo>
                  <a:pt x="143351" y="118661"/>
                  <a:pt x="143351" y="125710"/>
                  <a:pt x="147692" y="130051"/>
                </a:cubicBezTo>
                <a:cubicBezTo>
                  <a:pt x="152033" y="134392"/>
                  <a:pt x="159082" y="134392"/>
                  <a:pt x="163423" y="130051"/>
                </a:cubicBezTo>
                <a:close/>
              </a:path>
            </a:pathLst>
          </a:custGeom>
          <a:solidFill>
            <a:srgbClr val="6B8E23"/>
          </a:solidFill>
        </p:spPr>
      </p:sp>
      <p:sp>
        <p:nvSpPr>
          <p:cNvPr id="11" name="Text 8"/>
          <p:cNvSpPr/>
          <p:nvPr/>
        </p:nvSpPr>
        <p:spPr>
          <a:xfrm>
            <a:off x="660400" y="4508500"/>
            <a:ext cx="3098800" cy="254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直径 (d):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 通过圆心的弦，</a:t>
            </a:r>
            <a:r>
              <a:rPr lang="en-US" sz="14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d = 2r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。</a:t>
            </a:r>
            <a:endParaRPr lang="en-US" sz="1600" dirty="0"/>
          </a:p>
        </p:txBody>
      </p:sp>
      <p:pic>
        <p:nvPicPr>
          <p:cNvPr id="12" name="Image 1" descr="https://kimi-web-img.moonshot.cn/img/www.logosc.cn/442c067066ed5433328dcc80d0760d456a3ab89f.jpeg"/>
          <p:cNvPicPr>
            <a:picLocks noChangeAspect="1"/>
          </p:cNvPicPr>
          <p:nvPr/>
        </p:nvPicPr>
        <p:blipFill>
          <a:blip r:embed="rId2"/>
          <a:srcRect t="27229" b="27229"/>
          <a:stretch>
            <a:fillRect/>
          </a:stretch>
        </p:blipFill>
        <p:spPr>
          <a:xfrm>
            <a:off x="6096000" y="1651000"/>
            <a:ext cx="5842000" cy="3556000"/>
          </a:xfrm>
          <a:prstGeom prst="roundRect">
            <a:avLst>
              <a:gd name="adj" fmla="val 2857"/>
            </a:avLst>
          </a:prstGeom>
        </p:spPr>
      </p:pic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485628" y="1164630"/>
            <a:ext cx="7226300" cy="508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36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圆周与面积：一维边界与二维空间</a:t>
            </a:r>
            <a:endParaRPr lang="en-US" sz="1600" dirty="0"/>
          </a:p>
        </p:txBody>
      </p:sp>
      <p:sp>
        <p:nvSpPr>
          <p:cNvPr id="5" name="Shape 2"/>
          <p:cNvSpPr/>
          <p:nvPr/>
        </p:nvSpPr>
        <p:spPr>
          <a:xfrm>
            <a:off x="1219200" y="2079030"/>
            <a:ext cx="4622800" cy="3568700"/>
          </a:xfrm>
          <a:custGeom>
            <a:avLst/>
            <a:gdLst/>
            <a:ahLst/>
            <a:cxnLst/>
            <a:rect l="l" t="t" r="r" b="b"/>
            <a:pathLst>
              <a:path w="4622800" h="3568700">
                <a:moveTo>
                  <a:pt x="101601" y="0"/>
                </a:moveTo>
                <a:lnTo>
                  <a:pt x="4521199" y="0"/>
                </a:lnTo>
                <a:cubicBezTo>
                  <a:pt x="4577312" y="0"/>
                  <a:pt x="4622800" y="45488"/>
                  <a:pt x="4622800" y="101601"/>
                </a:cubicBezTo>
                <a:lnTo>
                  <a:pt x="4622800" y="3467099"/>
                </a:lnTo>
                <a:cubicBezTo>
                  <a:pt x="4622800" y="3523212"/>
                  <a:pt x="4577312" y="3568700"/>
                  <a:pt x="4521199" y="3568700"/>
                </a:cubicBezTo>
                <a:lnTo>
                  <a:pt x="101601" y="3568700"/>
                </a:lnTo>
                <a:cubicBezTo>
                  <a:pt x="45488" y="3568700"/>
                  <a:pt x="0" y="3523212"/>
                  <a:pt x="0" y="3467099"/>
                </a:cubicBezTo>
                <a:lnTo>
                  <a:pt x="0" y="101601"/>
                </a:lnTo>
                <a:cubicBezTo>
                  <a:pt x="0" y="45526"/>
                  <a:pt x="45526" y="0"/>
                  <a:pt x="101601" y="0"/>
                </a:cubicBezTo>
                <a:close/>
              </a:path>
            </a:pathLst>
          </a:custGeom>
          <a:solidFill>
            <a:srgbClr val="000000">
              <a:alpha val="0"/>
            </a:srgbClr>
          </a:solidFill>
          <a:ln w="25400">
            <a:solidFill>
              <a:srgbClr val="A0522D"/>
            </a:solidFill>
            <a:prstDash val="solid"/>
          </a:ln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3251200" y="240923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76200" y="247650"/>
                </a:moveTo>
                <a:cubicBezTo>
                  <a:pt x="76200" y="256937"/>
                  <a:pt x="81439" y="269915"/>
                  <a:pt x="96560" y="283726"/>
                </a:cubicBezTo>
                <a:cubicBezTo>
                  <a:pt x="150614" y="254913"/>
                  <a:pt x="224790" y="238125"/>
                  <a:pt x="304800" y="238125"/>
                </a:cubicBezTo>
                <a:cubicBezTo>
                  <a:pt x="384810" y="238125"/>
                  <a:pt x="458986" y="254913"/>
                  <a:pt x="513040" y="283726"/>
                </a:cubicBezTo>
                <a:cubicBezTo>
                  <a:pt x="528280" y="269915"/>
                  <a:pt x="533400" y="256937"/>
                  <a:pt x="533400" y="247650"/>
                </a:cubicBezTo>
                <a:cubicBezTo>
                  <a:pt x="533400" y="233005"/>
                  <a:pt x="520541" y="209550"/>
                  <a:pt x="476369" y="187404"/>
                </a:cubicBezTo>
                <a:cubicBezTo>
                  <a:pt x="434459" y="166449"/>
                  <a:pt x="373856" y="152400"/>
                  <a:pt x="304800" y="152400"/>
                </a:cubicBezTo>
                <a:cubicBezTo>
                  <a:pt x="235744" y="152400"/>
                  <a:pt x="175141" y="166449"/>
                  <a:pt x="133231" y="187404"/>
                </a:cubicBezTo>
                <a:cubicBezTo>
                  <a:pt x="89059" y="209550"/>
                  <a:pt x="76200" y="233005"/>
                  <a:pt x="76200" y="247650"/>
                </a:cubicBezTo>
                <a:close/>
                <a:moveTo>
                  <a:pt x="304800" y="295275"/>
                </a:moveTo>
                <a:cubicBezTo>
                  <a:pt x="248841" y="295275"/>
                  <a:pt x="198477" y="304324"/>
                  <a:pt x="158472" y="318730"/>
                </a:cubicBezTo>
                <a:cubicBezTo>
                  <a:pt x="198001" y="333494"/>
                  <a:pt x="248603" y="342900"/>
                  <a:pt x="304800" y="342900"/>
                </a:cubicBezTo>
                <a:cubicBezTo>
                  <a:pt x="360998" y="342900"/>
                  <a:pt x="411599" y="333613"/>
                  <a:pt x="451128" y="318730"/>
                </a:cubicBezTo>
                <a:cubicBezTo>
                  <a:pt x="411123" y="304324"/>
                  <a:pt x="360759" y="295275"/>
                  <a:pt x="304800" y="295275"/>
                </a:cubicBezTo>
                <a:close/>
                <a:moveTo>
                  <a:pt x="0" y="247650"/>
                </a:moveTo>
                <a:cubicBezTo>
                  <a:pt x="0" y="188595"/>
                  <a:pt x="46911" y="145494"/>
                  <a:pt x="99179" y="119301"/>
                </a:cubicBezTo>
                <a:cubicBezTo>
                  <a:pt x="153710" y="92035"/>
                  <a:pt x="226576" y="76200"/>
                  <a:pt x="304800" y="76200"/>
                </a:cubicBezTo>
                <a:cubicBezTo>
                  <a:pt x="383024" y="76200"/>
                  <a:pt x="455890" y="92035"/>
                  <a:pt x="510421" y="119301"/>
                </a:cubicBezTo>
                <a:cubicBezTo>
                  <a:pt x="562689" y="145494"/>
                  <a:pt x="609600" y="188595"/>
                  <a:pt x="609600" y="247650"/>
                </a:cubicBezTo>
                <a:lnTo>
                  <a:pt x="609600" y="361950"/>
                </a:lnTo>
                <a:cubicBezTo>
                  <a:pt x="609600" y="421005"/>
                  <a:pt x="562689" y="464106"/>
                  <a:pt x="510421" y="490299"/>
                </a:cubicBezTo>
                <a:cubicBezTo>
                  <a:pt x="455771" y="517565"/>
                  <a:pt x="383024" y="533400"/>
                  <a:pt x="304800" y="533400"/>
                </a:cubicBezTo>
                <a:cubicBezTo>
                  <a:pt x="226576" y="533400"/>
                  <a:pt x="153710" y="517565"/>
                  <a:pt x="99179" y="490299"/>
                </a:cubicBezTo>
                <a:cubicBezTo>
                  <a:pt x="46911" y="464106"/>
                  <a:pt x="0" y="421005"/>
                  <a:pt x="0" y="361950"/>
                </a:cubicBezTo>
                <a:lnTo>
                  <a:pt x="0" y="247650"/>
                </a:lnTo>
                <a:close/>
              </a:path>
            </a:pathLst>
          </a:custGeom>
          <a:solidFill>
            <a:srgbClr val="A0522D"/>
          </a:solidFill>
        </p:spPr>
      </p:sp>
      <p:sp>
        <p:nvSpPr>
          <p:cNvPr id="7" name="Text 4"/>
          <p:cNvSpPr/>
          <p:nvPr/>
        </p:nvSpPr>
        <p:spPr>
          <a:xfrm>
            <a:off x="2832100" y="3222030"/>
            <a:ext cx="1447800" cy="406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2400" b="1" dirty="0">
                <a:solidFill>
                  <a:srgbClr val="A0522D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圆周 (C)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2355850" y="3780830"/>
            <a:ext cx="2400300" cy="254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圆的边界长度，是一维概念。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 6"/>
              <p:cNvSpPr/>
              <p:nvPr/>
            </p:nvSpPr>
            <p:spPr>
              <a:xfrm>
                <a:off x="1593850" y="4339630"/>
                <a:ext cx="3924300" cy="5334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30000"/>
                  </a:lnSpc>
                </a:pPr>
                <a:r>
                  <a:rPr lang="en-US" sz="18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公式: </a:t>
                </a:r>
                <a14:m>
                  <m:oMath xmlns:m="http://schemas.openxmlformats.org/officeDocument/2006/math"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𝐶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2</m:t>
                    </m:r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𝑟</m:t>
                    </m:r>
                  </m:oMath>
                </a14:m>
                <a:endParaRPr lang="en-US" sz="1600" dirty="0"/>
              </a:p>
            </p:txBody>
          </p:sp>
        </mc:Choice>
        <mc:Fallback>
          <p:sp>
            <p:nvSpPr>
              <p:cNvPr id="9" name="Tex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3850" y="4339630"/>
                <a:ext cx="3924300" cy="533400"/>
              </a:xfrm>
              <a:prstGeom prst="rect">
                <a:avLst/>
              </a:prstGeom>
              <a:blipFill rotWithShape="1">
                <a:blip r:embed="rId2"/>
                <a:stretch>
                  <a:fillRect t="-7" b="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 7"/>
          <p:cNvSpPr/>
          <p:nvPr/>
        </p:nvSpPr>
        <p:spPr>
          <a:xfrm>
            <a:off x="2266950" y="5079603"/>
            <a:ext cx="2578100" cy="254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单位: 米、厘米等</a:t>
            </a:r>
            <a:r>
              <a:rPr lang="en-US" sz="1400" b="1" dirty="0">
                <a:solidFill>
                  <a:srgbClr val="6B8E23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长度单位</a:t>
            </a:r>
            <a:r>
              <a:rPr lang="en-US" sz="14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。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6299200" y="2079030"/>
            <a:ext cx="4622800" cy="3568700"/>
          </a:xfrm>
          <a:custGeom>
            <a:avLst/>
            <a:gdLst/>
            <a:ahLst/>
            <a:cxnLst/>
            <a:rect l="l" t="t" r="r" b="b"/>
            <a:pathLst>
              <a:path w="4622800" h="3568700">
                <a:moveTo>
                  <a:pt x="101601" y="0"/>
                </a:moveTo>
                <a:lnTo>
                  <a:pt x="4521199" y="0"/>
                </a:lnTo>
                <a:cubicBezTo>
                  <a:pt x="4577312" y="0"/>
                  <a:pt x="4622800" y="45488"/>
                  <a:pt x="4622800" y="101601"/>
                </a:cubicBezTo>
                <a:lnTo>
                  <a:pt x="4622800" y="3467099"/>
                </a:lnTo>
                <a:cubicBezTo>
                  <a:pt x="4622800" y="3523212"/>
                  <a:pt x="4577312" y="3568700"/>
                  <a:pt x="4521199" y="3568700"/>
                </a:cubicBezTo>
                <a:lnTo>
                  <a:pt x="101601" y="3568700"/>
                </a:lnTo>
                <a:cubicBezTo>
                  <a:pt x="45488" y="3568700"/>
                  <a:pt x="0" y="3523212"/>
                  <a:pt x="0" y="3467099"/>
                </a:cubicBezTo>
                <a:lnTo>
                  <a:pt x="0" y="101601"/>
                </a:lnTo>
                <a:cubicBezTo>
                  <a:pt x="0" y="45526"/>
                  <a:pt x="45526" y="0"/>
                  <a:pt x="101601" y="0"/>
                </a:cubicBezTo>
                <a:close/>
              </a:path>
            </a:pathLst>
          </a:custGeom>
          <a:solidFill>
            <a:srgbClr val="000000">
              <a:alpha val="0"/>
            </a:srgbClr>
          </a:solidFill>
          <a:ln w="25400">
            <a:solidFill>
              <a:srgbClr val="6B8E23"/>
            </a:solidFill>
            <a:prstDash val="solid"/>
          </a:ln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8331200" y="240923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609600"/>
                </a:moveTo>
                <a:cubicBezTo>
                  <a:pt x="473024" y="609600"/>
                  <a:pt x="609600" y="473024"/>
                  <a:pt x="609600" y="304800"/>
                </a:cubicBezTo>
                <a:cubicBezTo>
                  <a:pt x="609600" y="136576"/>
                  <a:pt x="473024" y="0"/>
                  <a:pt x="304800" y="0"/>
                </a:cubicBezTo>
                <a:cubicBezTo>
                  <a:pt x="136576" y="0"/>
                  <a:pt x="0" y="136576"/>
                  <a:pt x="0" y="304800"/>
                </a:cubicBezTo>
                <a:cubicBezTo>
                  <a:pt x="0" y="473024"/>
                  <a:pt x="136576" y="609600"/>
                  <a:pt x="304800" y="609600"/>
                </a:cubicBezTo>
                <a:close/>
                <a:moveTo>
                  <a:pt x="304800" y="190500"/>
                </a:moveTo>
                <a:cubicBezTo>
                  <a:pt x="367884" y="190500"/>
                  <a:pt x="419100" y="241716"/>
                  <a:pt x="419100" y="304800"/>
                </a:cubicBezTo>
                <a:cubicBezTo>
                  <a:pt x="419100" y="367884"/>
                  <a:pt x="367884" y="419100"/>
                  <a:pt x="304800" y="419100"/>
                </a:cubicBezTo>
                <a:cubicBezTo>
                  <a:pt x="241716" y="419100"/>
                  <a:pt x="190500" y="367884"/>
                  <a:pt x="190500" y="304800"/>
                </a:cubicBezTo>
                <a:cubicBezTo>
                  <a:pt x="190500" y="241716"/>
                  <a:pt x="241716" y="190500"/>
                  <a:pt x="304800" y="190500"/>
                </a:cubicBezTo>
                <a:close/>
              </a:path>
            </a:pathLst>
          </a:custGeom>
          <a:solidFill>
            <a:srgbClr val="6B8E23"/>
          </a:solidFill>
        </p:spPr>
      </p:sp>
      <p:sp>
        <p:nvSpPr>
          <p:cNvPr id="13" name="Text 10"/>
          <p:cNvSpPr/>
          <p:nvPr/>
        </p:nvSpPr>
        <p:spPr>
          <a:xfrm>
            <a:off x="7912100" y="3222030"/>
            <a:ext cx="1447800" cy="406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2400" b="1" dirty="0">
                <a:solidFill>
                  <a:srgbClr val="6B8E2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面积 (S)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7258050" y="3780830"/>
            <a:ext cx="2755900" cy="254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圆的内部区域大小，是二维概念。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 12"/>
              <p:cNvSpPr/>
              <p:nvPr/>
            </p:nvSpPr>
            <p:spPr>
              <a:xfrm>
                <a:off x="6673850" y="4339630"/>
                <a:ext cx="3924300" cy="5715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30000"/>
                  </a:lnSpc>
                </a:pPr>
                <a:r>
                  <a:rPr lang="en-US" sz="18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公式: </a:t>
                </a:r>
                <a14:m>
                  <m:oMath xmlns:m="http://schemas.openxmlformats.org/officeDocument/2006/math"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𝑆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sSup>
                      <m:sSupPr>
                        <m:ctrlPr>
                          <a:rPr lang="en-US" sz="1300" dirty="0">
                            <a:solidFill>
                              <a:srgbClr val="36454F"/>
                            </a:solidFill>
                          </a:rPr>
                        </m:ctrlPr>
                      </m:sSupPr>
                      <m:e>
                        <m:r>
                          <a:rPr lang="en-US" sz="1300" i="1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𝑟</m:t>
                        </m:r>
                      </m:e>
                      <m:sup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1600" dirty="0"/>
              </a:p>
            </p:txBody>
          </p:sp>
        </mc:Choice>
        <mc:Fallback>
          <p:sp>
            <p:nvSpPr>
              <p:cNvPr id="15" name="Text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3850" y="4339630"/>
                <a:ext cx="3924300" cy="571500"/>
              </a:xfrm>
              <a:prstGeom prst="rect">
                <a:avLst/>
              </a:prstGeom>
              <a:blipFill rotWithShape="1">
                <a:blip r:embed="rId3"/>
                <a:stretch>
                  <a:fillRect t="-7" b="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 13"/>
          <p:cNvSpPr/>
          <p:nvPr/>
        </p:nvSpPr>
        <p:spPr>
          <a:xfrm>
            <a:off x="6965950" y="5109170"/>
            <a:ext cx="3340100" cy="254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单位: 平方米、平方厘米等</a:t>
            </a:r>
            <a:r>
              <a:rPr lang="en-US" sz="14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面积单位</a:t>
            </a:r>
            <a:r>
              <a:rPr lang="en-US" sz="14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10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10-09-19:28:50-d3jposgs8jdo4os5e3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505" y="1597660"/>
            <a:ext cx="2840990" cy="284099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792730" y="4592955"/>
            <a:ext cx="6606540" cy="52197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34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面积公式推导</a:t>
            </a:r>
            <a:endParaRPr lang="en-US" sz="1600" dirty="0"/>
          </a:p>
        </p:txBody>
      </p:sp>
      <p:sp>
        <p:nvSpPr>
          <p:cNvPr id="4" name="Text 1"/>
          <p:cNvSpPr/>
          <p:nvPr/>
        </p:nvSpPr>
        <p:spPr>
          <a:xfrm>
            <a:off x="5259542" y="2292350"/>
            <a:ext cx="1618942" cy="13128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500" b="1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02</a:t>
            </a:r>
            <a:endParaRPr lang="en-US" sz="1600" dirty="0"/>
          </a:p>
        </p:txBody>
      </p:sp>
      <p:pic>
        <p:nvPicPr>
          <p:cNvPr id="5" name="Image 1" descr="https://kimi-img.moonshot.cn/pub/slides/slides_tmpl/image/25-10-09-19:28:49-d3jpos8s8jdo4os5e3s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5269230"/>
            <a:ext cx="12192000" cy="1598930"/>
          </a:xfrm>
          <a:prstGeom prst="rect">
            <a:avLst/>
          </a:prstGeom>
        </p:spPr>
      </p:pic>
      <p:pic>
        <p:nvPicPr>
          <p:cNvPr id="6" name="Image 2" descr="https://kimi-img.moonshot.cn/pub/slides/slides_tmpl/image/25-10-09-19:28:48-d3jpos0s8jdo4os5e3q0.png"/>
          <p:cNvPicPr>
            <a:picLocks noChangeAspect="1"/>
          </p:cNvPicPr>
          <p:nvPr/>
        </p:nvPicPr>
        <p:blipFill>
          <a:blip r:embed="rId4">
            <a:alphaModFix amt="89000"/>
          </a:blip>
          <a:srcRect t="11400" r="14225"/>
          <a:stretch>
            <a:fillRect/>
          </a:stretch>
        </p:blipFill>
        <p:spPr>
          <a:xfrm>
            <a:off x="9844405" y="0"/>
            <a:ext cx="2347595" cy="2760980"/>
          </a:xfrm>
          <a:prstGeom prst="rect">
            <a:avLst/>
          </a:prstGeom>
        </p:spPr>
      </p:pic>
      <p:pic>
        <p:nvPicPr>
          <p:cNvPr id="7" name="Image 3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135" y="1597660"/>
            <a:ext cx="2490470" cy="545465"/>
          </a:xfrm>
          <a:prstGeom prst="rect">
            <a:avLst/>
          </a:prstGeom>
        </p:spPr>
      </p:pic>
      <p:pic>
        <p:nvPicPr>
          <p:cNvPr id="8" name="Image 4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575" y="3536315"/>
            <a:ext cx="2490470" cy="54546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39700" y="144066"/>
            <a:ext cx="11912600" cy="508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36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剪拼法：化圆为方的智慧</a:t>
            </a:r>
            <a:endParaRPr lang="en-US" sz="1600" dirty="0"/>
          </a:p>
        </p:txBody>
      </p:sp>
      <p:pic>
        <p:nvPicPr>
          <p:cNvPr id="5" name="Image 1" descr="https://kimi-web-img.moonshot.cn/img/hanyu-word-gif.cdn.bcebos.com/0193e390be4f0f039aee926d0d8b49404793286b.gif"/>
          <p:cNvPicPr>
            <a:picLocks noChangeAspect="1"/>
          </p:cNvPicPr>
          <p:nvPr/>
        </p:nvPicPr>
        <p:blipFill>
          <a:blip r:embed="rId2"/>
          <a:srcRect t="25479" b="25479"/>
          <a:stretch>
            <a:fillRect/>
          </a:stretch>
        </p:blipFill>
        <p:spPr>
          <a:xfrm>
            <a:off x="355600" y="1390650"/>
            <a:ext cx="3314700" cy="1625600"/>
          </a:xfrm>
          <a:prstGeom prst="roundRect">
            <a:avLst>
              <a:gd name="adj" fmla="val 6250"/>
            </a:avLst>
          </a:prstGeom>
        </p:spPr>
      </p:pic>
      <p:sp>
        <p:nvSpPr>
          <p:cNvPr id="6" name="Text 2"/>
          <p:cNvSpPr/>
          <p:nvPr/>
        </p:nvSpPr>
        <p:spPr>
          <a:xfrm>
            <a:off x="298450" y="3117850"/>
            <a:ext cx="3429000" cy="355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8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1. 等分</a:t>
            </a:r>
            <a:endParaRPr lang="en-US" sz="1600" dirty="0"/>
          </a:p>
        </p:txBody>
      </p:sp>
      <p:sp>
        <p:nvSpPr>
          <p:cNvPr id="7" name="Text 3"/>
          <p:cNvSpPr/>
          <p:nvPr/>
        </p:nvSpPr>
        <p:spPr>
          <a:xfrm>
            <a:off x="311150" y="3473450"/>
            <a:ext cx="3403600" cy="254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将圆等分成若干扇形。</a:t>
            </a:r>
            <a:endParaRPr lang="en-US" sz="1600" dirty="0"/>
          </a:p>
        </p:txBody>
      </p:sp>
      <p:sp>
        <p:nvSpPr>
          <p:cNvPr id="8" name="Shape 4"/>
          <p:cNvSpPr/>
          <p:nvPr/>
        </p:nvSpPr>
        <p:spPr>
          <a:xfrm>
            <a:off x="3796308" y="2330450"/>
            <a:ext cx="514350" cy="457200"/>
          </a:xfrm>
          <a:custGeom>
            <a:avLst/>
            <a:gdLst/>
            <a:ahLst/>
            <a:cxnLst/>
            <a:rect l="l" t="t" r="r" b="b"/>
            <a:pathLst>
              <a:path w="514350" h="457200">
                <a:moveTo>
                  <a:pt x="505956" y="248781"/>
                </a:moveTo>
                <a:cubicBezTo>
                  <a:pt x="517118" y="237619"/>
                  <a:pt x="517118" y="219492"/>
                  <a:pt x="505956" y="208330"/>
                </a:cubicBezTo>
                <a:lnTo>
                  <a:pt x="391656" y="94030"/>
                </a:lnTo>
                <a:cubicBezTo>
                  <a:pt x="380494" y="82868"/>
                  <a:pt x="362367" y="82868"/>
                  <a:pt x="351205" y="94030"/>
                </a:cubicBezTo>
                <a:cubicBezTo>
                  <a:pt x="340043" y="105192"/>
                  <a:pt x="340043" y="123319"/>
                  <a:pt x="351205" y="134481"/>
                </a:cubicBezTo>
                <a:lnTo>
                  <a:pt x="416749" y="200025"/>
                </a:lnTo>
                <a:lnTo>
                  <a:pt x="28575" y="200025"/>
                </a:lnTo>
                <a:cubicBezTo>
                  <a:pt x="12769" y="200025"/>
                  <a:pt x="0" y="212794"/>
                  <a:pt x="0" y="228600"/>
                </a:cubicBezTo>
                <a:cubicBezTo>
                  <a:pt x="0" y="244406"/>
                  <a:pt x="12769" y="257175"/>
                  <a:pt x="28575" y="257175"/>
                </a:cubicBezTo>
                <a:lnTo>
                  <a:pt x="416749" y="257175"/>
                </a:lnTo>
                <a:lnTo>
                  <a:pt x="351205" y="322719"/>
                </a:lnTo>
                <a:cubicBezTo>
                  <a:pt x="340042" y="333881"/>
                  <a:pt x="340042" y="352008"/>
                  <a:pt x="351205" y="363170"/>
                </a:cubicBezTo>
                <a:cubicBezTo>
                  <a:pt x="362367" y="374333"/>
                  <a:pt x="380494" y="374333"/>
                  <a:pt x="391656" y="363170"/>
                </a:cubicBezTo>
                <a:lnTo>
                  <a:pt x="505956" y="248870"/>
                </a:lnTo>
                <a:close/>
              </a:path>
            </a:pathLst>
          </a:custGeom>
          <a:solidFill>
            <a:srgbClr val="6B8E23"/>
          </a:solidFill>
        </p:spPr>
      </p:sp>
      <p:pic>
        <p:nvPicPr>
          <p:cNvPr id="9" name="Image 2" descr="https://kimi-web-img.moonshot.cn/img/tiku-data.cdn.bcebos.com/e8a7aabcbaf9e212ca4f703c22fdef2bf8c29c78.jpg"/>
          <p:cNvPicPr>
            <a:picLocks noChangeAspect="1"/>
          </p:cNvPicPr>
          <p:nvPr/>
        </p:nvPicPr>
        <p:blipFill>
          <a:blip r:embed="rId3"/>
          <a:srcRect l="12468" r="12468"/>
          <a:stretch>
            <a:fillRect/>
          </a:stretch>
        </p:blipFill>
        <p:spPr>
          <a:xfrm>
            <a:off x="4440833" y="1390650"/>
            <a:ext cx="3314700" cy="1625600"/>
          </a:xfrm>
          <a:prstGeom prst="roundRect">
            <a:avLst>
              <a:gd name="adj" fmla="val 6250"/>
            </a:avLst>
          </a:prstGeom>
        </p:spPr>
      </p:pic>
      <p:sp>
        <p:nvSpPr>
          <p:cNvPr id="10" name="Text 5"/>
          <p:cNvSpPr/>
          <p:nvPr/>
        </p:nvSpPr>
        <p:spPr>
          <a:xfrm>
            <a:off x="4383683" y="3117850"/>
            <a:ext cx="3429000" cy="355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8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2. 剪拼</a:t>
            </a:r>
            <a:endParaRPr lang="en-US" sz="1600" dirty="0"/>
          </a:p>
        </p:txBody>
      </p:sp>
      <p:sp>
        <p:nvSpPr>
          <p:cNvPr id="11" name="Text 6"/>
          <p:cNvSpPr/>
          <p:nvPr/>
        </p:nvSpPr>
        <p:spPr>
          <a:xfrm>
            <a:off x="4396383" y="3473450"/>
            <a:ext cx="3403600" cy="254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交错拼成近似长方形。</a:t>
            </a:r>
            <a:endParaRPr lang="en-US" sz="1600" dirty="0"/>
          </a:p>
        </p:txBody>
      </p:sp>
      <p:sp>
        <p:nvSpPr>
          <p:cNvPr id="12" name="Shape 7"/>
          <p:cNvSpPr/>
          <p:nvPr/>
        </p:nvSpPr>
        <p:spPr>
          <a:xfrm>
            <a:off x="7881541" y="2330450"/>
            <a:ext cx="514350" cy="457200"/>
          </a:xfrm>
          <a:custGeom>
            <a:avLst/>
            <a:gdLst/>
            <a:ahLst/>
            <a:cxnLst/>
            <a:rect l="l" t="t" r="r" b="b"/>
            <a:pathLst>
              <a:path w="514350" h="457200">
                <a:moveTo>
                  <a:pt x="505956" y="248781"/>
                </a:moveTo>
                <a:cubicBezTo>
                  <a:pt x="517118" y="237619"/>
                  <a:pt x="517118" y="219492"/>
                  <a:pt x="505956" y="208330"/>
                </a:cubicBezTo>
                <a:lnTo>
                  <a:pt x="391656" y="94030"/>
                </a:lnTo>
                <a:cubicBezTo>
                  <a:pt x="380494" y="82868"/>
                  <a:pt x="362367" y="82868"/>
                  <a:pt x="351205" y="94030"/>
                </a:cubicBezTo>
                <a:cubicBezTo>
                  <a:pt x="340043" y="105192"/>
                  <a:pt x="340043" y="123319"/>
                  <a:pt x="351205" y="134481"/>
                </a:cubicBezTo>
                <a:lnTo>
                  <a:pt x="416749" y="200025"/>
                </a:lnTo>
                <a:lnTo>
                  <a:pt x="28575" y="200025"/>
                </a:lnTo>
                <a:cubicBezTo>
                  <a:pt x="12769" y="200025"/>
                  <a:pt x="0" y="212794"/>
                  <a:pt x="0" y="228600"/>
                </a:cubicBezTo>
                <a:cubicBezTo>
                  <a:pt x="0" y="244406"/>
                  <a:pt x="12769" y="257175"/>
                  <a:pt x="28575" y="257175"/>
                </a:cubicBezTo>
                <a:lnTo>
                  <a:pt x="416749" y="257175"/>
                </a:lnTo>
                <a:lnTo>
                  <a:pt x="351205" y="322719"/>
                </a:lnTo>
                <a:cubicBezTo>
                  <a:pt x="340042" y="333881"/>
                  <a:pt x="340042" y="352008"/>
                  <a:pt x="351205" y="363170"/>
                </a:cubicBezTo>
                <a:cubicBezTo>
                  <a:pt x="362367" y="374333"/>
                  <a:pt x="380494" y="374333"/>
                  <a:pt x="391656" y="363170"/>
                </a:cubicBezTo>
                <a:lnTo>
                  <a:pt x="505956" y="248870"/>
                </a:lnTo>
                <a:close/>
              </a:path>
            </a:pathLst>
          </a:custGeom>
          <a:solidFill>
            <a:srgbClr val="6B8E23"/>
          </a:solidFill>
        </p:spPr>
      </p:sp>
      <p:pic>
        <p:nvPicPr>
          <p:cNvPr id="13" name="Image 3" descr="https://kimi-web-img.moonshot.cn/img/img.mp.sohu.com/b92689ffffdaf38c0a236b5b5770066950e85b42.jpg"/>
          <p:cNvPicPr>
            <a:picLocks noChangeAspect="1"/>
          </p:cNvPicPr>
          <p:nvPr/>
        </p:nvPicPr>
        <p:blipFill>
          <a:blip r:embed="rId4"/>
          <a:srcRect t="17305" b="17305"/>
          <a:stretch>
            <a:fillRect/>
          </a:stretch>
        </p:blipFill>
        <p:spPr>
          <a:xfrm>
            <a:off x="8526066" y="1058466"/>
            <a:ext cx="3314700" cy="1625600"/>
          </a:xfrm>
          <a:prstGeom prst="roundRect">
            <a:avLst>
              <a:gd name="adj" fmla="val 6250"/>
            </a:avLst>
          </a:prstGeom>
        </p:spPr>
      </p:pic>
      <p:sp>
        <p:nvSpPr>
          <p:cNvPr id="14" name="Text 8"/>
          <p:cNvSpPr/>
          <p:nvPr/>
        </p:nvSpPr>
        <p:spPr>
          <a:xfrm>
            <a:off x="8468916" y="2785666"/>
            <a:ext cx="3429000" cy="355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8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3. 结论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 9"/>
              <p:cNvSpPr/>
              <p:nvPr/>
            </p:nvSpPr>
            <p:spPr>
              <a:xfrm>
                <a:off x="8481616" y="3141266"/>
                <a:ext cx="3403600" cy="9144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面积 = 长 </a:t>
                </a:r>
                <a14:m>
                  <m:oMath xmlns:m="http://schemas.openxmlformats.org/officeDocument/2006/math"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𝑟</m:t>
                    </m:r>
                  </m:oMath>
                </a14:m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× 宽 </a:t>
                </a:r>
                <a14:m>
                  <m:oMath xmlns:m="http://schemas.openxmlformats.org/officeDocument/2006/math"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𝑟</m:t>
                    </m:r>
                  </m:oMath>
                </a14:m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。</a:t>
                </a:r>
                <a:endParaRPr lang="en-US" sz="1600" dirty="0"/>
              </a:p>
            </p:txBody>
          </p:sp>
        </mc:Choice>
        <mc:Fallback>
          <p:sp>
            <p:nvSpPr>
              <p:cNvPr id="15" name="Text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81616" y="3141266"/>
                <a:ext cx="3403600" cy="914400"/>
              </a:xfrm>
              <a:prstGeom prst="rect">
                <a:avLst/>
              </a:prstGeom>
              <a:blipFill rotWithShape="1">
                <a:blip r:embed="rId5"/>
                <a:stretch>
                  <a:fillRect l="-16" t="-61" r="16" b="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 10"/>
              <p:cNvSpPr/>
              <p:nvPr/>
            </p:nvSpPr>
            <p:spPr>
              <a:xfrm>
                <a:off x="400050" y="4669234"/>
                <a:ext cx="11391900" cy="18415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30000"/>
                  </a:lnSpc>
                </a:pPr>
                <a:r>
                  <a:rPr lang="en-US" sz="18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随着等分份数增加，拼合图形越接近长方形。长方形的</a:t>
                </a:r>
                <a:r>
                  <a:rPr lang="en-US" sz="1800" b="1" dirty="0">
                    <a:solidFill>
                      <a:srgbClr val="6B8E23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长</a:t>
                </a:r>
                <a:r>
                  <a:rPr lang="en-US" sz="18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为圆周长的一半 </a:t>
                </a:r>
                <a:r>
                  <a:rPr lang="en-US" sz="1800" b="1" dirty="0">
                    <a:solidFill>
                      <a:srgbClr val="6B8E23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πr</a:t>
                </a:r>
                <a:r>
                  <a:rPr lang="en-US" sz="18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，</a:t>
                </a:r>
                <a:r>
                  <a:rPr lang="en-US" sz="1800" b="1" dirty="0">
                    <a:solidFill>
                      <a:srgbClr val="6B8E23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宽</a:t>
                </a:r>
                <a:r>
                  <a:rPr lang="en-US" sz="18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为圆的</a:t>
                </a:r>
                <a:r>
                  <a:rPr lang="en-US" sz="1800" b="1" dirty="0">
                    <a:solidFill>
                      <a:srgbClr val="6B8E23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半径 r</a:t>
                </a:r>
                <a:r>
                  <a:rPr lang="en-US" sz="18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。因此，圆的面积 </a:t>
                </a:r>
                <a14:m>
                  <m:oMath xmlns:m="http://schemas.openxmlformats.org/officeDocument/2006/math"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𝑆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𝑟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×</m:t>
                    </m:r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𝑟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sSup>
                      <m:sSupPr>
                        <m:ctrlPr>
                          <a:rPr lang="en-US" sz="1300" dirty="0">
                            <a:solidFill>
                              <a:srgbClr val="36454F"/>
                            </a:solidFill>
                          </a:rPr>
                        </m:ctrlPr>
                      </m:sSupPr>
                      <m:e>
                        <m:r>
                          <a:rPr lang="en-US" sz="1300" i="1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𝑟</m:t>
                        </m:r>
                      </m:e>
                      <m:sup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18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。</a:t>
                </a:r>
                <a:endParaRPr lang="en-US" sz="1600" dirty="0"/>
              </a:p>
            </p:txBody>
          </p:sp>
        </mc:Choice>
        <mc:Fallback>
          <p:sp>
            <p:nvSpPr>
              <p:cNvPr id="16" name="Tex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050" y="4669234"/>
                <a:ext cx="11391900" cy="1841500"/>
              </a:xfrm>
              <a:prstGeom prst="rect">
                <a:avLst/>
              </a:prstGeom>
              <a:blipFill rotWithShape="1">
                <a:blip r:embed="rId6"/>
                <a:stretch>
                  <a:fillRect t="-4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54000" y="1879600"/>
            <a:ext cx="5765800" cy="508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36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极限思想：微积分的萌芽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254000" y="2590800"/>
            <a:ext cx="5638800" cy="660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当扇形被</a:t>
            </a:r>
            <a:r>
              <a:rPr lang="en-US" sz="1600" dirty="0">
                <a:solidFill>
                  <a:srgbClr val="6B8E23"/>
                </a:solidFill>
                <a:highlight>
                  <a:srgbClr val="6B8E23">
                    <a:alpha val="20000"/>
                  </a:srgbClr>
                </a:highlight>
                <a:latin typeface="MiSans" pitchFamily="34" charset="-122"/>
                <a:ea typeface="MiSans" pitchFamily="34" charset="-122"/>
                <a:cs typeface="MiSans" pitchFamily="34" charset="-120"/>
              </a:rPr>
              <a:t> 无限细分 </a:t>
            </a: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时，弧长逐渐趋近于直线段。这种“</a:t>
            </a:r>
            <a:r>
              <a:rPr lang="en-US" sz="16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以直代曲</a:t>
            </a: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”的思想，是微积分中最核心的思维方式之一。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254000" y="3556000"/>
            <a:ext cx="0" cy="1422400"/>
          </a:xfrm>
          <a:prstGeom prst="line">
            <a:avLst/>
          </a:prstGeom>
          <a:noFill/>
          <a:ln w="50800">
            <a:solidFill>
              <a:srgbClr val="6B8E23"/>
            </a:solidFill>
            <a:prstDash val="solid"/>
            <a:headEnd type="none"/>
            <a:tailEnd type="none"/>
          </a:ln>
        </p:spPr>
      </p:sp>
      <p:sp>
        <p:nvSpPr>
          <p:cNvPr id="7" name="Text 4"/>
          <p:cNvSpPr/>
          <p:nvPr/>
        </p:nvSpPr>
        <p:spPr>
          <a:xfrm>
            <a:off x="508000" y="3657600"/>
            <a:ext cx="5384800" cy="3048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dirty="0">
                <a:solidFill>
                  <a:srgbClr val="6B8E23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核心启示：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508000" y="3962400"/>
            <a:ext cx="5384800" cy="914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通过将</a:t>
            </a:r>
            <a:r>
              <a:rPr lang="en-US" sz="16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曲边图形</a:t>
            </a: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（圆）转化为</a:t>
            </a:r>
            <a:r>
              <a:rPr lang="en-US" sz="16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直边图形</a:t>
            </a: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（长方形），我们成功解决了面积计算问题。这为后续学习更复杂的图形面积（如使用积分）埋下了伏笔。</a:t>
            </a:r>
            <a:endParaRPr lang="en-US" sz="1600" dirty="0"/>
          </a:p>
        </p:txBody>
      </p:sp>
      <p:pic>
        <p:nvPicPr>
          <p:cNvPr id="9" name="Image 1" descr="https://kimi-web-img.moonshot.cn/img/img.alicdn.com/3c9128176d284c74fc7a5116908e6504c41fe6b8.jpg"/>
          <p:cNvPicPr>
            <a:picLocks noChangeAspect="1"/>
          </p:cNvPicPr>
          <p:nvPr/>
        </p:nvPicPr>
        <p:blipFill>
          <a:blip r:embed="rId2"/>
          <a:srcRect t="2899" b="2899"/>
          <a:stretch>
            <a:fillRect/>
          </a:stretch>
        </p:blipFill>
        <p:spPr>
          <a:xfrm>
            <a:off x="6096000" y="1397000"/>
            <a:ext cx="5842000" cy="4064000"/>
          </a:xfrm>
          <a:prstGeom prst="roundRect">
            <a:avLst>
              <a:gd name="adj" fmla="val 2500"/>
            </a:avLst>
          </a:prstGeom>
        </p:spPr>
      </p:pic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10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10-09-19:28:50-d3jposgs8jdo4os5e3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505" y="1597660"/>
            <a:ext cx="2840990" cy="284099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792730" y="4592955"/>
            <a:ext cx="6606540" cy="52197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34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公式解析与记忆</a:t>
            </a:r>
            <a:endParaRPr lang="en-US" sz="1600" dirty="0"/>
          </a:p>
        </p:txBody>
      </p:sp>
      <p:sp>
        <p:nvSpPr>
          <p:cNvPr id="4" name="Text 1"/>
          <p:cNvSpPr/>
          <p:nvPr/>
        </p:nvSpPr>
        <p:spPr>
          <a:xfrm>
            <a:off x="5259542" y="2292350"/>
            <a:ext cx="1618942" cy="13128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500" b="1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03</a:t>
            </a:r>
            <a:endParaRPr lang="en-US" sz="1600" dirty="0"/>
          </a:p>
        </p:txBody>
      </p:sp>
      <p:pic>
        <p:nvPicPr>
          <p:cNvPr id="5" name="Image 1" descr="https://kimi-img.moonshot.cn/pub/slides/slides_tmpl/image/25-10-09-19:28:49-d3jpos8s8jdo4os5e3s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5269230"/>
            <a:ext cx="12192000" cy="1598930"/>
          </a:xfrm>
          <a:prstGeom prst="rect">
            <a:avLst/>
          </a:prstGeom>
        </p:spPr>
      </p:pic>
      <p:pic>
        <p:nvPicPr>
          <p:cNvPr id="6" name="Image 2" descr="https://kimi-img.moonshot.cn/pub/slides/slides_tmpl/image/25-10-09-19:28:48-d3jpos0s8jdo4os5e3q0.png"/>
          <p:cNvPicPr>
            <a:picLocks noChangeAspect="1"/>
          </p:cNvPicPr>
          <p:nvPr/>
        </p:nvPicPr>
        <p:blipFill>
          <a:blip r:embed="rId4">
            <a:alphaModFix amt="89000"/>
          </a:blip>
          <a:srcRect t="11400" r="14225"/>
          <a:stretch>
            <a:fillRect/>
          </a:stretch>
        </p:blipFill>
        <p:spPr>
          <a:xfrm>
            <a:off x="9844405" y="0"/>
            <a:ext cx="2347595" cy="2760980"/>
          </a:xfrm>
          <a:prstGeom prst="rect">
            <a:avLst/>
          </a:prstGeom>
        </p:spPr>
      </p:pic>
      <p:pic>
        <p:nvPicPr>
          <p:cNvPr id="7" name="Image 3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135" y="1597660"/>
            <a:ext cx="2490470" cy="545465"/>
          </a:xfrm>
          <a:prstGeom prst="rect">
            <a:avLst/>
          </a:prstGeom>
        </p:spPr>
      </p:pic>
      <p:pic>
        <p:nvPicPr>
          <p:cNvPr id="8" name="Image 4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575" y="3536315"/>
            <a:ext cx="2490470" cy="54546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 1"/>
              <p:cNvSpPr/>
              <p:nvPr/>
            </p:nvSpPr>
            <p:spPr>
              <a:xfrm>
                <a:off x="139700" y="1263452"/>
                <a:ext cx="11912600" cy="9398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90000"/>
                  </a:lnSpc>
                </a:pPr>
                <a:r>
                  <a:rPr lang="en-US" sz="3600" b="1" dirty="0">
                    <a:solidFill>
                      <a:srgbClr val="8B4513"/>
                    </a:solidFill>
                    <a:latin typeface="Noto Sans SC" panose="020B0200000000000000" pitchFamily="34" charset="-122"/>
                    <a:ea typeface="Noto Sans SC" panose="020B0200000000000000" pitchFamily="34" charset="-122"/>
                    <a:cs typeface="Noto Sans SC" panose="020B0200000000000000" pitchFamily="34" charset="-120"/>
                  </a:rPr>
                  <a:t>公式解构：</a:t>
                </a:r>
                <a14:m>
                  <m:oMath xmlns:m="http://schemas.openxmlformats.org/officeDocument/2006/math">
                    <m:r>
                      <a:rPr lang="en-US" sz="3600" i="1" dirty="0">
                        <a:solidFill>
                          <a:srgbClr val="8B4513"/>
                        </a:solidFill>
                        <a:latin typeface="Cambria Math" panose="02040503050406030204" charset="0"/>
                      </a:rPr>
                      <m:t>𝑆</m:t>
                    </m:r>
                    <m:r>
                      <a:rPr lang="en-US" sz="3600" dirty="0">
                        <a:solidFill>
                          <a:srgbClr val="8B4513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3600" i="1" dirty="0">
                        <a:solidFill>
                          <a:srgbClr val="8B4513"/>
                        </a:solidFill>
                        <a:latin typeface="Cambria Math" panose="02040503050406030204" charset="0"/>
                      </a:rPr>
                      <m:t>𝜋</m:t>
                    </m:r>
                    <m:sSup>
                      <m:sSupPr>
                        <m:ctrlPr>
                          <a:rPr lang="en-US" sz="2500" dirty="0">
                            <a:solidFill>
                              <a:srgbClr val="8B4513"/>
                            </a:solidFill>
                          </a:rPr>
                        </m:ctrlPr>
                      </m:sSupPr>
                      <m:e>
                        <m:r>
                          <a:rPr lang="en-US" sz="2500" i="1" dirty="0">
                            <a:solidFill>
                              <a:srgbClr val="8B4513"/>
                            </a:solidFill>
                            <a:latin typeface="Cambria Math" panose="02040503050406030204" charset="0"/>
                          </a:rPr>
                          <m:t>𝑟</m:t>
                        </m:r>
                      </m:e>
                      <m:sup>
                        <m:r>
                          <a:rPr lang="en-US" sz="2500" dirty="0">
                            <a:solidFill>
                              <a:srgbClr val="8B4513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1600" dirty="0"/>
              </a:p>
            </p:txBody>
          </p:sp>
        </mc:Choice>
        <mc:Fallback>
          <p:sp>
            <p:nvSpPr>
              <p:cNvPr id="4" name="Text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700" y="1263452"/>
                <a:ext cx="11912600" cy="939800"/>
              </a:xfrm>
              <a:prstGeom prst="rect">
                <a:avLst/>
              </a:prstGeom>
              <a:blipFill rotWithShape="1">
                <a:blip r:embed="rId2"/>
                <a:stretch>
                  <a:fillRect t="-46" b="4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hape 2"/>
          <p:cNvSpPr/>
          <p:nvPr/>
        </p:nvSpPr>
        <p:spPr>
          <a:xfrm>
            <a:off x="2794000" y="2911872"/>
            <a:ext cx="762000" cy="609600"/>
          </a:xfrm>
          <a:custGeom>
            <a:avLst/>
            <a:gdLst/>
            <a:ahLst/>
            <a:cxnLst/>
            <a:rect l="l" t="t" r="r" b="b"/>
            <a:pathLst>
              <a:path w="762000" h="609600">
                <a:moveTo>
                  <a:pt x="0" y="304800"/>
                </a:moveTo>
                <a:cubicBezTo>
                  <a:pt x="0" y="199549"/>
                  <a:pt x="85249" y="114300"/>
                  <a:pt x="190500" y="114300"/>
                </a:cubicBezTo>
                <a:cubicBezTo>
                  <a:pt x="250508" y="114300"/>
                  <a:pt x="306943" y="142518"/>
                  <a:pt x="342900" y="190500"/>
                </a:cubicBezTo>
                <a:lnTo>
                  <a:pt x="381000" y="241340"/>
                </a:lnTo>
                <a:lnTo>
                  <a:pt x="419100" y="190500"/>
                </a:lnTo>
                <a:cubicBezTo>
                  <a:pt x="455057" y="142518"/>
                  <a:pt x="511492" y="114300"/>
                  <a:pt x="571500" y="114300"/>
                </a:cubicBezTo>
                <a:cubicBezTo>
                  <a:pt x="676751" y="114300"/>
                  <a:pt x="762000" y="199549"/>
                  <a:pt x="762000" y="304800"/>
                </a:cubicBezTo>
                <a:cubicBezTo>
                  <a:pt x="762000" y="410051"/>
                  <a:pt x="676751" y="495300"/>
                  <a:pt x="571500" y="495300"/>
                </a:cubicBezTo>
                <a:cubicBezTo>
                  <a:pt x="511492" y="495300"/>
                  <a:pt x="455057" y="467082"/>
                  <a:pt x="419100" y="419100"/>
                </a:cubicBezTo>
                <a:lnTo>
                  <a:pt x="381000" y="368260"/>
                </a:lnTo>
                <a:lnTo>
                  <a:pt x="342900" y="419100"/>
                </a:lnTo>
                <a:cubicBezTo>
                  <a:pt x="306943" y="467082"/>
                  <a:pt x="250508" y="495300"/>
                  <a:pt x="190500" y="495300"/>
                </a:cubicBezTo>
                <a:cubicBezTo>
                  <a:pt x="85249" y="495300"/>
                  <a:pt x="0" y="410051"/>
                  <a:pt x="0" y="304800"/>
                </a:cubicBezTo>
                <a:close/>
                <a:moveTo>
                  <a:pt x="333375" y="304800"/>
                </a:moveTo>
                <a:lnTo>
                  <a:pt x="281940" y="236220"/>
                </a:lnTo>
                <a:cubicBezTo>
                  <a:pt x="260390" y="207407"/>
                  <a:pt x="226457" y="190500"/>
                  <a:pt x="190500" y="190500"/>
                </a:cubicBezTo>
                <a:cubicBezTo>
                  <a:pt x="127397" y="190500"/>
                  <a:pt x="76200" y="241697"/>
                  <a:pt x="76200" y="304800"/>
                </a:cubicBezTo>
                <a:cubicBezTo>
                  <a:pt x="76200" y="367903"/>
                  <a:pt x="127397" y="419100"/>
                  <a:pt x="190500" y="419100"/>
                </a:cubicBezTo>
                <a:cubicBezTo>
                  <a:pt x="226457" y="419100"/>
                  <a:pt x="260390" y="402193"/>
                  <a:pt x="281940" y="373380"/>
                </a:cubicBezTo>
                <a:lnTo>
                  <a:pt x="333375" y="304800"/>
                </a:lnTo>
                <a:close/>
                <a:moveTo>
                  <a:pt x="428625" y="304800"/>
                </a:moveTo>
                <a:lnTo>
                  <a:pt x="480060" y="373380"/>
                </a:lnTo>
                <a:cubicBezTo>
                  <a:pt x="501610" y="402193"/>
                  <a:pt x="535543" y="419100"/>
                  <a:pt x="571500" y="419100"/>
                </a:cubicBezTo>
                <a:cubicBezTo>
                  <a:pt x="634603" y="419100"/>
                  <a:pt x="685800" y="367903"/>
                  <a:pt x="685800" y="304800"/>
                </a:cubicBezTo>
                <a:cubicBezTo>
                  <a:pt x="685800" y="241697"/>
                  <a:pt x="634603" y="190500"/>
                  <a:pt x="571500" y="190500"/>
                </a:cubicBezTo>
                <a:cubicBezTo>
                  <a:pt x="535543" y="190500"/>
                  <a:pt x="501610" y="207407"/>
                  <a:pt x="480060" y="236220"/>
                </a:cubicBezTo>
                <a:lnTo>
                  <a:pt x="428625" y="304800"/>
                </a:lnTo>
                <a:close/>
              </a:path>
            </a:pathLst>
          </a:custGeom>
          <a:solidFill>
            <a:srgbClr val="A0522D"/>
          </a:solidFill>
        </p:spPr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 3"/>
              <p:cNvSpPr/>
              <p:nvPr/>
            </p:nvSpPr>
            <p:spPr>
              <a:xfrm>
                <a:off x="2457450" y="3724672"/>
                <a:ext cx="1435100" cy="5461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10000"/>
                  </a:lnSpc>
                </a:pPr>
                <a14:m>
                  <m:oMath xmlns:m="http://schemas.openxmlformats.org/officeDocument/2006/math">
                    <m:r>
                      <a:rPr lang="en-US" sz="2400" i="1" dirty="0">
                        <a:solidFill>
                          <a:srgbClr val="A0522D"/>
                        </a:solidFill>
                        <a:latin typeface="Cambria Math" panose="02040503050406030204" charset="0"/>
                      </a:rPr>
                      <m:t>𝜋</m:t>
                    </m:r>
                  </m:oMath>
                </a14:m>
                <a:r>
                  <a:rPr lang="en-US" sz="2400" b="1" dirty="0">
                    <a:solidFill>
                      <a:srgbClr val="A0522D"/>
                    </a:solidFill>
                    <a:latin typeface="Noto Sans SC" panose="020B0200000000000000" pitchFamily="34" charset="-122"/>
                    <a:ea typeface="Noto Sans SC" panose="020B0200000000000000" pitchFamily="34" charset="-122"/>
                    <a:cs typeface="Noto Sans SC" panose="020B0200000000000000" pitchFamily="34" charset="-120"/>
                  </a:rPr>
                  <a:t> (圆周率)</a:t>
                </a:r>
                <a:endParaRPr lang="en-US" sz="1600" dirty="0"/>
              </a:p>
            </p:txBody>
          </p:sp>
        </mc:Choice>
        <mc:Fallback>
          <p:sp>
            <p:nvSpPr>
              <p:cNvPr id="6" name="Tex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7450" y="3724672"/>
                <a:ext cx="1435100" cy="546100"/>
              </a:xfrm>
              <a:prstGeom prst="rect">
                <a:avLst/>
              </a:prstGeom>
              <a:blipFill rotWithShape="1">
                <a:blip r:embed="rId3"/>
                <a:stretch>
                  <a:fillRect t="-73" b="7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 4"/>
          <p:cNvSpPr/>
          <p:nvPr/>
        </p:nvSpPr>
        <p:spPr>
          <a:xfrm>
            <a:off x="1098550" y="4422775"/>
            <a:ext cx="4152900" cy="863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一个</a:t>
            </a:r>
            <a:r>
              <a:rPr lang="en-US" sz="14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固定的常数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（约3.14159...），代表圆的周长与直径的比值。它是圆与生俱来的特性，决定了圆的“丰满”程度。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8674100" y="2911872"/>
            <a:ext cx="685800" cy="609600"/>
          </a:xfrm>
          <a:custGeom>
            <a:avLst/>
            <a:gdLst/>
            <a:ahLst/>
            <a:cxnLst/>
            <a:rect l="l" t="t" r="r" b="b"/>
            <a:pathLst>
              <a:path w="685800" h="609600">
                <a:moveTo>
                  <a:pt x="647700" y="38100"/>
                </a:moveTo>
                <a:cubicBezTo>
                  <a:pt x="647700" y="24884"/>
                  <a:pt x="640913" y="12621"/>
                  <a:pt x="629603" y="5715"/>
                </a:cubicBezTo>
                <a:cubicBezTo>
                  <a:pt x="618292" y="-1191"/>
                  <a:pt x="604361" y="-1905"/>
                  <a:pt x="592574" y="4048"/>
                </a:cubicBezTo>
                <a:lnTo>
                  <a:pt x="554474" y="23098"/>
                </a:lnTo>
                <a:cubicBezTo>
                  <a:pt x="535662" y="32504"/>
                  <a:pt x="528042" y="55364"/>
                  <a:pt x="537448" y="74176"/>
                </a:cubicBezTo>
                <a:cubicBezTo>
                  <a:pt x="544116" y="87511"/>
                  <a:pt x="557570" y="95250"/>
                  <a:pt x="571500" y="95250"/>
                </a:cubicBezTo>
                <a:lnTo>
                  <a:pt x="571500" y="190500"/>
                </a:lnTo>
                <a:cubicBezTo>
                  <a:pt x="550426" y="190500"/>
                  <a:pt x="533400" y="207526"/>
                  <a:pt x="533400" y="228600"/>
                </a:cubicBezTo>
                <a:cubicBezTo>
                  <a:pt x="533400" y="249674"/>
                  <a:pt x="550426" y="266700"/>
                  <a:pt x="571500" y="266700"/>
                </a:cubicBezTo>
                <a:lnTo>
                  <a:pt x="647700" y="266700"/>
                </a:lnTo>
                <a:cubicBezTo>
                  <a:pt x="668774" y="266700"/>
                  <a:pt x="685800" y="249674"/>
                  <a:pt x="685800" y="228600"/>
                </a:cubicBezTo>
                <a:cubicBezTo>
                  <a:pt x="685800" y="207526"/>
                  <a:pt x="668774" y="190500"/>
                  <a:pt x="647700" y="190500"/>
                </a:cubicBezTo>
                <a:lnTo>
                  <a:pt x="647700" y="38100"/>
                </a:lnTo>
                <a:close/>
                <a:moveTo>
                  <a:pt x="114300" y="76200"/>
                </a:moveTo>
                <a:cubicBezTo>
                  <a:pt x="93226" y="76200"/>
                  <a:pt x="76200" y="93226"/>
                  <a:pt x="76200" y="114300"/>
                </a:cubicBezTo>
                <a:cubicBezTo>
                  <a:pt x="76200" y="135374"/>
                  <a:pt x="93226" y="152400"/>
                  <a:pt x="114300" y="152400"/>
                </a:cubicBezTo>
                <a:lnTo>
                  <a:pt x="132517" y="152400"/>
                </a:lnTo>
                <a:lnTo>
                  <a:pt x="239197" y="304800"/>
                </a:lnTo>
                <a:lnTo>
                  <a:pt x="132517" y="457200"/>
                </a:lnTo>
                <a:lnTo>
                  <a:pt x="114300" y="457200"/>
                </a:lnTo>
                <a:cubicBezTo>
                  <a:pt x="93226" y="457200"/>
                  <a:pt x="76200" y="474226"/>
                  <a:pt x="76200" y="495300"/>
                </a:cubicBezTo>
                <a:cubicBezTo>
                  <a:pt x="76200" y="516374"/>
                  <a:pt x="93226" y="533400"/>
                  <a:pt x="114300" y="533400"/>
                </a:cubicBezTo>
                <a:lnTo>
                  <a:pt x="152400" y="533400"/>
                </a:lnTo>
                <a:cubicBezTo>
                  <a:pt x="164782" y="533400"/>
                  <a:pt x="176451" y="527328"/>
                  <a:pt x="183594" y="517208"/>
                </a:cubicBezTo>
                <a:lnTo>
                  <a:pt x="285750" y="371237"/>
                </a:lnTo>
                <a:lnTo>
                  <a:pt x="387906" y="517208"/>
                </a:lnTo>
                <a:cubicBezTo>
                  <a:pt x="395049" y="527447"/>
                  <a:pt x="406718" y="533400"/>
                  <a:pt x="419100" y="533400"/>
                </a:cubicBezTo>
                <a:lnTo>
                  <a:pt x="457200" y="533400"/>
                </a:lnTo>
                <a:cubicBezTo>
                  <a:pt x="478274" y="533400"/>
                  <a:pt x="495300" y="516374"/>
                  <a:pt x="495300" y="495300"/>
                </a:cubicBezTo>
                <a:cubicBezTo>
                  <a:pt x="495300" y="474226"/>
                  <a:pt x="478274" y="457200"/>
                  <a:pt x="457200" y="457200"/>
                </a:cubicBezTo>
                <a:lnTo>
                  <a:pt x="438983" y="457200"/>
                </a:lnTo>
                <a:lnTo>
                  <a:pt x="332303" y="304800"/>
                </a:lnTo>
                <a:lnTo>
                  <a:pt x="438983" y="152400"/>
                </a:lnTo>
                <a:lnTo>
                  <a:pt x="457200" y="152400"/>
                </a:lnTo>
                <a:cubicBezTo>
                  <a:pt x="478274" y="152400"/>
                  <a:pt x="495300" y="135374"/>
                  <a:pt x="495300" y="114300"/>
                </a:cubicBezTo>
                <a:cubicBezTo>
                  <a:pt x="495300" y="93226"/>
                  <a:pt x="478274" y="76200"/>
                  <a:pt x="457200" y="76200"/>
                </a:cubicBezTo>
                <a:lnTo>
                  <a:pt x="419100" y="76200"/>
                </a:lnTo>
                <a:cubicBezTo>
                  <a:pt x="406718" y="76200"/>
                  <a:pt x="395049" y="82272"/>
                  <a:pt x="387906" y="92393"/>
                </a:cubicBezTo>
                <a:lnTo>
                  <a:pt x="285750" y="238363"/>
                </a:lnTo>
                <a:lnTo>
                  <a:pt x="183594" y="92393"/>
                </a:lnTo>
                <a:cubicBezTo>
                  <a:pt x="176451" y="82272"/>
                  <a:pt x="164783" y="76200"/>
                  <a:pt x="152400" y="76200"/>
                </a:cubicBezTo>
                <a:lnTo>
                  <a:pt x="114300" y="76200"/>
                </a:lnTo>
                <a:close/>
              </a:path>
            </a:pathLst>
          </a:custGeom>
          <a:solidFill>
            <a:srgbClr val="6B8E23"/>
          </a:solidFill>
        </p:spPr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 6"/>
              <p:cNvSpPr/>
              <p:nvPr/>
            </p:nvSpPr>
            <p:spPr>
              <a:xfrm>
                <a:off x="8140700" y="3724672"/>
                <a:ext cx="1752600" cy="6731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10000"/>
                  </a:lnSpc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1700" dirty="0">
                            <a:solidFill>
                              <a:srgbClr val="6B8E23"/>
                            </a:solidFill>
                          </a:rPr>
                        </m:ctrlPr>
                      </m:sSupPr>
                      <m:e>
                        <m:r>
                          <a:rPr lang="en-US" sz="1700" i="1" dirty="0">
                            <a:solidFill>
                              <a:srgbClr val="6B8E23"/>
                            </a:solidFill>
                            <a:latin typeface="Cambria Math" panose="02040503050406030204" charset="0"/>
                          </a:rPr>
                          <m:t>𝑟</m:t>
                        </m:r>
                      </m:e>
                      <m:sup>
                        <m:r>
                          <a:rPr lang="en-US" sz="1700" dirty="0">
                            <a:solidFill>
                              <a:srgbClr val="6B8E23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b="1" dirty="0">
                    <a:solidFill>
                      <a:srgbClr val="6B8E23"/>
                    </a:solidFill>
                    <a:latin typeface="Noto Sans SC" panose="020B0200000000000000" pitchFamily="34" charset="-122"/>
                    <a:ea typeface="Noto Sans SC" panose="020B0200000000000000" pitchFamily="34" charset="-122"/>
                    <a:cs typeface="Noto Sans SC" panose="020B0200000000000000" pitchFamily="34" charset="-120"/>
                  </a:rPr>
                  <a:t> (半径平方)</a:t>
                </a:r>
                <a:endParaRPr lang="en-US" sz="1600" dirty="0"/>
              </a:p>
            </p:txBody>
          </p:sp>
        </mc:Choice>
        <mc:Fallback>
          <p:sp>
            <p:nvSpPr>
              <p:cNvPr id="9" name="Tex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40700" y="3724672"/>
                <a:ext cx="1752600" cy="673100"/>
              </a:xfrm>
              <a:prstGeom prst="rect">
                <a:avLst/>
              </a:prstGeom>
              <a:blipFill rotWithShape="1">
                <a:blip r:embed="rId4"/>
                <a:stretch>
                  <a:fillRect t="-59" b="5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 7"/>
          <p:cNvSpPr/>
          <p:nvPr/>
        </p:nvSpPr>
        <p:spPr>
          <a:xfrm>
            <a:off x="6940550" y="4549775"/>
            <a:ext cx="4152900" cy="584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面积随半径的</a:t>
            </a:r>
            <a:r>
              <a:rPr lang="en-US" sz="14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平方倍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增长。若半径扩大2倍，面积将扩大4倍。这体现了</a:t>
            </a:r>
            <a:r>
              <a:rPr lang="en-US" sz="14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二维空间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的扩张特性。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39700" y="743545"/>
            <a:ext cx="11912600" cy="508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36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明辨是非：常见误区</a:t>
            </a:r>
            <a:endParaRPr lang="en-US" sz="1600" dirty="0"/>
          </a:p>
        </p:txBody>
      </p:sp>
      <p:sp>
        <p:nvSpPr>
          <p:cNvPr id="5" name="Shape 2"/>
          <p:cNvSpPr/>
          <p:nvPr/>
        </p:nvSpPr>
        <p:spPr>
          <a:xfrm>
            <a:off x="635000" y="2189559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457200"/>
                </a:moveTo>
                <a:cubicBezTo>
                  <a:pt x="354768" y="457200"/>
                  <a:pt x="457200" y="354768"/>
                  <a:pt x="457200" y="228600"/>
                </a:cubicBezTo>
                <a:cubicBezTo>
                  <a:pt x="457200" y="102432"/>
                  <a:pt x="354768" y="0"/>
                  <a:pt x="228600" y="0"/>
                </a:cubicBezTo>
                <a:cubicBezTo>
                  <a:pt x="102432" y="0"/>
                  <a:pt x="0" y="102432"/>
                  <a:pt x="0" y="228600"/>
                </a:cubicBezTo>
                <a:cubicBezTo>
                  <a:pt x="0" y="354768"/>
                  <a:pt x="102432" y="457200"/>
                  <a:pt x="228600" y="457200"/>
                </a:cubicBezTo>
                <a:close/>
                <a:moveTo>
                  <a:pt x="149126" y="149126"/>
                </a:moveTo>
                <a:cubicBezTo>
                  <a:pt x="157520" y="140732"/>
                  <a:pt x="171093" y="140732"/>
                  <a:pt x="179397" y="149126"/>
                </a:cubicBezTo>
                <a:lnTo>
                  <a:pt x="228511" y="198239"/>
                </a:lnTo>
                <a:lnTo>
                  <a:pt x="277624" y="149126"/>
                </a:lnTo>
                <a:cubicBezTo>
                  <a:pt x="286018" y="140732"/>
                  <a:pt x="299591" y="140732"/>
                  <a:pt x="307896" y="149126"/>
                </a:cubicBezTo>
                <a:cubicBezTo>
                  <a:pt x="316200" y="157520"/>
                  <a:pt x="316290" y="171093"/>
                  <a:pt x="307896" y="179397"/>
                </a:cubicBezTo>
                <a:lnTo>
                  <a:pt x="258782" y="228511"/>
                </a:lnTo>
                <a:lnTo>
                  <a:pt x="307896" y="277624"/>
                </a:lnTo>
                <a:cubicBezTo>
                  <a:pt x="316290" y="286018"/>
                  <a:pt x="316290" y="299591"/>
                  <a:pt x="307896" y="307896"/>
                </a:cubicBezTo>
                <a:cubicBezTo>
                  <a:pt x="299502" y="316200"/>
                  <a:pt x="285929" y="316290"/>
                  <a:pt x="277624" y="307896"/>
                </a:cubicBezTo>
                <a:lnTo>
                  <a:pt x="228511" y="258782"/>
                </a:lnTo>
                <a:lnTo>
                  <a:pt x="179397" y="307896"/>
                </a:lnTo>
                <a:cubicBezTo>
                  <a:pt x="171004" y="316290"/>
                  <a:pt x="157430" y="316290"/>
                  <a:pt x="149126" y="307896"/>
                </a:cubicBezTo>
                <a:cubicBezTo>
                  <a:pt x="140821" y="299502"/>
                  <a:pt x="140732" y="285929"/>
                  <a:pt x="149126" y="277624"/>
                </a:cubicBezTo>
                <a:lnTo>
                  <a:pt x="198239" y="228511"/>
                </a:lnTo>
                <a:lnTo>
                  <a:pt x="149126" y="179397"/>
                </a:lnTo>
                <a:cubicBezTo>
                  <a:pt x="140732" y="171004"/>
                  <a:pt x="140732" y="157430"/>
                  <a:pt x="149126" y="149126"/>
                </a:cubicBezTo>
                <a:close/>
              </a:path>
            </a:pathLst>
          </a:custGeom>
          <a:solidFill>
            <a:srgbClr val="A0522D"/>
          </a:solidFill>
        </p:spPr>
      </p:sp>
      <p:sp>
        <p:nvSpPr>
          <p:cNvPr id="6" name="Text 3"/>
          <p:cNvSpPr/>
          <p:nvPr/>
        </p:nvSpPr>
        <p:spPr>
          <a:xfrm>
            <a:off x="1473200" y="1759545"/>
            <a:ext cx="3048000" cy="355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误区一：混淆半径与直径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 4"/>
              <p:cNvSpPr/>
              <p:nvPr/>
            </p:nvSpPr>
            <p:spPr>
              <a:xfrm>
                <a:off x="1473200" y="2115145"/>
                <a:ext cx="3022600" cy="9652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>
                  <a:lnSpc>
                    <a:spcPct val="120000"/>
                  </a:lnSpc>
                </a:pPr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确保使用</a:t>
                </a:r>
                <a:r>
                  <a:rPr lang="en-US" sz="14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半径 r</a:t>
                </a:r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而非直径 </a:t>
                </a:r>
                <a14:m>
                  <m:oMath xmlns:m="http://schemas.openxmlformats.org/officeDocument/2006/math"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𝑑</m:t>
                    </m:r>
                  </m:oMath>
                </a14:m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代入公式。若已知直径，需先除以2。</a:t>
                </a:r>
                <a:endParaRPr lang="en-US" sz="1600" dirty="0"/>
              </a:p>
            </p:txBody>
          </p:sp>
        </mc:Choice>
        <mc:Fallback>
          <p:sp>
            <p:nvSpPr>
              <p:cNvPr id="7" name="Text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3200" y="2115145"/>
                <a:ext cx="3022600" cy="965200"/>
              </a:xfrm>
              <a:prstGeom prst="rect">
                <a:avLst/>
              </a:prstGeom>
              <a:blipFill rotWithShape="1">
                <a:blip r:embed="rId2"/>
                <a:stretch>
                  <a:fillRect t="-62" r="-756" b="6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Shape 5"/>
          <p:cNvSpPr/>
          <p:nvPr/>
        </p:nvSpPr>
        <p:spPr>
          <a:xfrm>
            <a:off x="635000" y="3960614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457200"/>
                </a:moveTo>
                <a:cubicBezTo>
                  <a:pt x="354768" y="457200"/>
                  <a:pt x="457200" y="354768"/>
                  <a:pt x="457200" y="228600"/>
                </a:cubicBezTo>
                <a:cubicBezTo>
                  <a:pt x="457200" y="102432"/>
                  <a:pt x="354768" y="0"/>
                  <a:pt x="228600" y="0"/>
                </a:cubicBezTo>
                <a:cubicBezTo>
                  <a:pt x="102432" y="0"/>
                  <a:pt x="0" y="102432"/>
                  <a:pt x="0" y="228600"/>
                </a:cubicBezTo>
                <a:cubicBezTo>
                  <a:pt x="0" y="354768"/>
                  <a:pt x="102432" y="457200"/>
                  <a:pt x="228600" y="457200"/>
                </a:cubicBezTo>
                <a:close/>
                <a:moveTo>
                  <a:pt x="149126" y="149126"/>
                </a:moveTo>
                <a:cubicBezTo>
                  <a:pt x="157520" y="140732"/>
                  <a:pt x="171093" y="140732"/>
                  <a:pt x="179397" y="149126"/>
                </a:cubicBezTo>
                <a:lnTo>
                  <a:pt x="228511" y="198239"/>
                </a:lnTo>
                <a:lnTo>
                  <a:pt x="277624" y="149126"/>
                </a:lnTo>
                <a:cubicBezTo>
                  <a:pt x="286018" y="140732"/>
                  <a:pt x="299591" y="140732"/>
                  <a:pt x="307896" y="149126"/>
                </a:cubicBezTo>
                <a:cubicBezTo>
                  <a:pt x="316200" y="157520"/>
                  <a:pt x="316290" y="171093"/>
                  <a:pt x="307896" y="179397"/>
                </a:cubicBezTo>
                <a:lnTo>
                  <a:pt x="258782" y="228511"/>
                </a:lnTo>
                <a:lnTo>
                  <a:pt x="307896" y="277624"/>
                </a:lnTo>
                <a:cubicBezTo>
                  <a:pt x="316290" y="286018"/>
                  <a:pt x="316290" y="299591"/>
                  <a:pt x="307896" y="307896"/>
                </a:cubicBezTo>
                <a:cubicBezTo>
                  <a:pt x="299502" y="316200"/>
                  <a:pt x="285929" y="316290"/>
                  <a:pt x="277624" y="307896"/>
                </a:cubicBezTo>
                <a:lnTo>
                  <a:pt x="228511" y="258782"/>
                </a:lnTo>
                <a:lnTo>
                  <a:pt x="179397" y="307896"/>
                </a:lnTo>
                <a:cubicBezTo>
                  <a:pt x="171004" y="316290"/>
                  <a:pt x="157430" y="316290"/>
                  <a:pt x="149126" y="307896"/>
                </a:cubicBezTo>
                <a:cubicBezTo>
                  <a:pt x="140821" y="299502"/>
                  <a:pt x="140732" y="285929"/>
                  <a:pt x="149126" y="277624"/>
                </a:cubicBezTo>
                <a:lnTo>
                  <a:pt x="198239" y="228511"/>
                </a:lnTo>
                <a:lnTo>
                  <a:pt x="149126" y="179397"/>
                </a:lnTo>
                <a:cubicBezTo>
                  <a:pt x="140732" y="171004"/>
                  <a:pt x="140732" y="157430"/>
                  <a:pt x="149126" y="149126"/>
                </a:cubicBezTo>
                <a:close/>
              </a:path>
            </a:pathLst>
          </a:custGeom>
          <a:solidFill>
            <a:srgbClr val="A0522D"/>
          </a:solidFill>
        </p:spPr>
      </p:sp>
      <p:sp>
        <p:nvSpPr>
          <p:cNvPr id="9" name="Text 6"/>
          <p:cNvSpPr/>
          <p:nvPr/>
        </p:nvSpPr>
        <p:spPr>
          <a:xfrm>
            <a:off x="1473200" y="3483372"/>
            <a:ext cx="2527300" cy="355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误区二：公式记忆混淆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 7"/>
              <p:cNvSpPr/>
              <p:nvPr/>
            </p:nvSpPr>
            <p:spPr>
              <a:xfrm>
                <a:off x="1473200" y="3838972"/>
                <a:ext cx="2501900" cy="10541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>
                  <a:lnSpc>
                    <a:spcPct val="120000"/>
                  </a:lnSpc>
                </a:pPr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圆周长 </a:t>
                </a:r>
                <a14:m>
                  <m:oMath xmlns:m="http://schemas.openxmlformats.org/officeDocument/2006/math"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𝐶</m:t>
                    </m:r>
                    <m:r>
                      <a:rPr lang="en-US" sz="14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4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2</m:t>
                    </m:r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𝑟</m:t>
                    </m:r>
                  </m:oMath>
                </a14:m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是</a:t>
                </a:r>
                <a:r>
                  <a:rPr lang="en-US" sz="14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一维</a:t>
                </a:r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的，圆面积 </a:t>
                </a:r>
                <a14:m>
                  <m:oMath xmlns:m="http://schemas.openxmlformats.org/officeDocument/2006/math"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𝑆</m:t>
                    </m:r>
                    <m:r>
                      <a:rPr lang="en-US" sz="14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sSup>
                      <m:sSupPr>
                        <m:ctrlPr>
                          <a:rPr lang="en-US" sz="1000" dirty="0">
                            <a:solidFill>
                              <a:srgbClr val="36454F"/>
                            </a:solidFill>
                          </a:rPr>
                        </m:ctrlPr>
                      </m:sSupPr>
                      <m:e>
                        <m:r>
                          <a:rPr lang="en-US" sz="1000" i="1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𝑟</m:t>
                        </m:r>
                      </m:e>
                      <m:sup>
                        <m:r>
                          <a:rPr lang="en-US" sz="10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是</a:t>
                </a:r>
                <a:r>
                  <a:rPr lang="en-US" sz="14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二维</a:t>
                </a:r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的，注意区分。</a:t>
                </a:r>
                <a:endParaRPr lang="en-US" sz="1600" dirty="0"/>
              </a:p>
            </p:txBody>
          </p:sp>
        </mc:Choice>
        <mc:Fallback>
          <p:sp>
            <p:nvSpPr>
              <p:cNvPr id="10" name="Tex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3200" y="3838972"/>
                <a:ext cx="2501900" cy="1054100"/>
              </a:xfrm>
              <a:prstGeom prst="rect">
                <a:avLst/>
              </a:prstGeom>
              <a:blipFill rotWithShape="1">
                <a:blip r:embed="rId3"/>
                <a:stretch>
                  <a:fillRect t="-38" b="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Shape 8"/>
          <p:cNvSpPr/>
          <p:nvPr/>
        </p:nvSpPr>
        <p:spPr>
          <a:xfrm>
            <a:off x="635000" y="5377656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457200"/>
                </a:moveTo>
                <a:cubicBezTo>
                  <a:pt x="354768" y="457200"/>
                  <a:pt x="457200" y="354768"/>
                  <a:pt x="457200" y="228600"/>
                </a:cubicBezTo>
                <a:cubicBezTo>
                  <a:pt x="457200" y="102432"/>
                  <a:pt x="354768" y="0"/>
                  <a:pt x="228600" y="0"/>
                </a:cubicBezTo>
                <a:cubicBezTo>
                  <a:pt x="102432" y="0"/>
                  <a:pt x="0" y="102432"/>
                  <a:pt x="0" y="228600"/>
                </a:cubicBezTo>
                <a:cubicBezTo>
                  <a:pt x="0" y="354768"/>
                  <a:pt x="102432" y="457200"/>
                  <a:pt x="228600" y="457200"/>
                </a:cubicBezTo>
                <a:close/>
                <a:moveTo>
                  <a:pt x="149126" y="149126"/>
                </a:moveTo>
                <a:cubicBezTo>
                  <a:pt x="157520" y="140732"/>
                  <a:pt x="171093" y="140732"/>
                  <a:pt x="179397" y="149126"/>
                </a:cubicBezTo>
                <a:lnTo>
                  <a:pt x="228511" y="198239"/>
                </a:lnTo>
                <a:lnTo>
                  <a:pt x="277624" y="149126"/>
                </a:lnTo>
                <a:cubicBezTo>
                  <a:pt x="286018" y="140732"/>
                  <a:pt x="299591" y="140732"/>
                  <a:pt x="307896" y="149126"/>
                </a:cubicBezTo>
                <a:cubicBezTo>
                  <a:pt x="316200" y="157520"/>
                  <a:pt x="316290" y="171093"/>
                  <a:pt x="307896" y="179397"/>
                </a:cubicBezTo>
                <a:lnTo>
                  <a:pt x="258782" y="228511"/>
                </a:lnTo>
                <a:lnTo>
                  <a:pt x="307896" y="277624"/>
                </a:lnTo>
                <a:cubicBezTo>
                  <a:pt x="316290" y="286018"/>
                  <a:pt x="316290" y="299591"/>
                  <a:pt x="307896" y="307896"/>
                </a:cubicBezTo>
                <a:cubicBezTo>
                  <a:pt x="299502" y="316200"/>
                  <a:pt x="285929" y="316290"/>
                  <a:pt x="277624" y="307896"/>
                </a:cubicBezTo>
                <a:lnTo>
                  <a:pt x="228511" y="258782"/>
                </a:lnTo>
                <a:lnTo>
                  <a:pt x="179397" y="307896"/>
                </a:lnTo>
                <a:cubicBezTo>
                  <a:pt x="171004" y="316290"/>
                  <a:pt x="157430" y="316290"/>
                  <a:pt x="149126" y="307896"/>
                </a:cubicBezTo>
                <a:cubicBezTo>
                  <a:pt x="140821" y="299502"/>
                  <a:pt x="140732" y="285929"/>
                  <a:pt x="149126" y="277624"/>
                </a:cubicBezTo>
                <a:lnTo>
                  <a:pt x="198239" y="228511"/>
                </a:lnTo>
                <a:lnTo>
                  <a:pt x="149126" y="179397"/>
                </a:lnTo>
                <a:cubicBezTo>
                  <a:pt x="140732" y="171004"/>
                  <a:pt x="140732" y="157430"/>
                  <a:pt x="149126" y="149126"/>
                </a:cubicBezTo>
                <a:close/>
              </a:path>
            </a:pathLst>
          </a:custGeom>
          <a:solidFill>
            <a:srgbClr val="A0522D"/>
          </a:solidFill>
        </p:spPr>
      </p:sp>
      <p:sp>
        <p:nvSpPr>
          <p:cNvPr id="12" name="Text 9"/>
          <p:cNvSpPr/>
          <p:nvPr/>
        </p:nvSpPr>
        <p:spPr>
          <a:xfrm>
            <a:off x="1473200" y="5301456"/>
            <a:ext cx="5676900" cy="355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误区三：单位使用错误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1473200" y="5657056"/>
            <a:ext cx="5651500" cy="254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面积的单位是</a:t>
            </a:r>
            <a:r>
              <a:rPr lang="en-US" sz="14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平方单位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（如 m², cm²），而非长度单位（如 m, cm）。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10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10-09-19:28:50-d3jposgs8jdo4os5e3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505" y="1597660"/>
            <a:ext cx="2840990" cy="284099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792730" y="4592955"/>
            <a:ext cx="6606540" cy="52197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34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实际测量与估算</a:t>
            </a:r>
            <a:endParaRPr lang="en-US" sz="1600" dirty="0"/>
          </a:p>
        </p:txBody>
      </p:sp>
      <p:sp>
        <p:nvSpPr>
          <p:cNvPr id="4" name="Text 1"/>
          <p:cNvSpPr/>
          <p:nvPr/>
        </p:nvSpPr>
        <p:spPr>
          <a:xfrm>
            <a:off x="5259542" y="2292350"/>
            <a:ext cx="1618942" cy="13128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500" b="1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04</a:t>
            </a:r>
            <a:endParaRPr lang="en-US" sz="1600" dirty="0"/>
          </a:p>
        </p:txBody>
      </p:sp>
      <p:pic>
        <p:nvPicPr>
          <p:cNvPr id="5" name="Image 1" descr="https://kimi-img.moonshot.cn/pub/slides/slides_tmpl/image/25-10-09-19:28:49-d3jpos8s8jdo4os5e3s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5269230"/>
            <a:ext cx="12192000" cy="1598930"/>
          </a:xfrm>
          <a:prstGeom prst="rect">
            <a:avLst/>
          </a:prstGeom>
        </p:spPr>
      </p:pic>
      <p:pic>
        <p:nvPicPr>
          <p:cNvPr id="6" name="Image 2" descr="https://kimi-img.moonshot.cn/pub/slides/slides_tmpl/image/25-10-09-19:28:48-d3jpos0s8jdo4os5e3q0.png"/>
          <p:cNvPicPr>
            <a:picLocks noChangeAspect="1"/>
          </p:cNvPicPr>
          <p:nvPr/>
        </p:nvPicPr>
        <p:blipFill>
          <a:blip r:embed="rId4">
            <a:alphaModFix amt="89000"/>
          </a:blip>
          <a:srcRect t="11400" r="14225"/>
          <a:stretch>
            <a:fillRect/>
          </a:stretch>
        </p:blipFill>
        <p:spPr>
          <a:xfrm>
            <a:off x="9844405" y="0"/>
            <a:ext cx="2347595" cy="2760980"/>
          </a:xfrm>
          <a:prstGeom prst="rect">
            <a:avLst/>
          </a:prstGeom>
        </p:spPr>
      </p:pic>
      <p:pic>
        <p:nvPicPr>
          <p:cNvPr id="7" name="Image 3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135" y="1597660"/>
            <a:ext cx="2490470" cy="545465"/>
          </a:xfrm>
          <a:prstGeom prst="rect">
            <a:avLst/>
          </a:prstGeom>
        </p:spPr>
      </p:pic>
      <p:pic>
        <p:nvPicPr>
          <p:cNvPr id="8" name="Image 4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575" y="3536315"/>
            <a:ext cx="2490470" cy="54546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p:pic>
        <p:nvPicPr>
          <p:cNvPr id="4" name="Image 1" descr="https://kimi-web-img.moonshot.cn/img/imgs.ishougongke.com/b98a63e121488085933a55ab0b2eb6e7d3213170.jpg@!web_course_500"/>
          <p:cNvPicPr>
            <a:picLocks noChangeAspect="1"/>
          </p:cNvPicPr>
          <p:nvPr/>
        </p:nvPicPr>
        <p:blipFill>
          <a:blip r:embed="rId2"/>
          <a:srcRect t="23926" b="23926"/>
          <a:stretch>
            <a:fillRect/>
          </a:stretch>
        </p:blipFill>
        <p:spPr>
          <a:xfrm>
            <a:off x="254000" y="1397000"/>
            <a:ext cx="5842000" cy="4064000"/>
          </a:xfrm>
          <a:prstGeom prst="roundRect">
            <a:avLst>
              <a:gd name="adj" fmla="val 2500"/>
            </a:avLst>
          </a:prstGeom>
        </p:spPr>
      </p:pic>
      <p:sp>
        <p:nvSpPr>
          <p:cNvPr id="5" name="Text 1"/>
          <p:cNvSpPr/>
          <p:nvPr/>
        </p:nvSpPr>
        <p:spPr>
          <a:xfrm>
            <a:off x="6502400" y="2133600"/>
            <a:ext cx="5664200" cy="508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36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实践：方格纸估算法</a:t>
            </a:r>
            <a:endParaRPr lang="en-US" sz="1600" dirty="0"/>
          </a:p>
        </p:txBody>
      </p:sp>
      <p:sp>
        <p:nvSpPr>
          <p:cNvPr id="6" name="Text 2"/>
          <p:cNvSpPr/>
          <p:nvPr/>
        </p:nvSpPr>
        <p:spPr>
          <a:xfrm>
            <a:off x="6502400" y="2844800"/>
            <a:ext cx="5537200" cy="660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通过在方格纸上描绘圆，我们可以直观地“数”出它的面积，这是一种重要的</a:t>
            </a:r>
            <a:r>
              <a:rPr lang="en-US" sz="1600" dirty="0">
                <a:solidFill>
                  <a:srgbClr val="6B8E23"/>
                </a:solidFill>
                <a:highlight>
                  <a:srgbClr val="6B8E23">
                    <a:alpha val="20000"/>
                  </a:srgbClr>
                </a:highlight>
                <a:latin typeface="MiSans" pitchFamily="34" charset="-122"/>
                <a:ea typeface="MiSans" pitchFamily="34" charset="-122"/>
                <a:cs typeface="MiSans" pitchFamily="34" charset="-120"/>
              </a:rPr>
              <a:t> 估算和度量 </a:t>
            </a: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方法。</a:t>
            </a:r>
            <a:endParaRPr lang="en-US" sz="1600" dirty="0"/>
          </a:p>
        </p:txBody>
      </p:sp>
      <p:sp>
        <p:nvSpPr>
          <p:cNvPr id="7" name="Text 3"/>
          <p:cNvSpPr/>
          <p:nvPr/>
        </p:nvSpPr>
        <p:spPr>
          <a:xfrm>
            <a:off x="6502400" y="3708400"/>
            <a:ext cx="5524500" cy="1016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254000" indent="-254000">
              <a:lnSpc>
                <a:spcPct val="120000"/>
              </a:lnSpc>
              <a:spcBef>
                <a:spcPts val="10"/>
              </a:spcBef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计数：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 统计完整的方格数。</a:t>
            </a:r>
            <a:endParaRPr lang="en-US" sz="1600" dirty="0"/>
          </a:p>
          <a:p>
            <a:pPr marL="254000" indent="-254000">
              <a:lnSpc>
                <a:spcPct val="120000"/>
              </a:lnSpc>
              <a:spcBef>
                <a:spcPts val="10"/>
              </a:spcBef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估算：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 对不完整的方格进行估算和合并。</a:t>
            </a:r>
            <a:endParaRPr lang="en-US" sz="1600" dirty="0"/>
          </a:p>
          <a:p>
            <a:pPr marL="254000" indent="-254000">
              <a:lnSpc>
                <a:spcPct val="120000"/>
              </a:lnSpc>
              <a:spcBef>
                <a:spcPts val="10"/>
              </a:spcBef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求和：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 将两者相加，得到近似面积。</a:t>
            </a:r>
            <a:endParaRPr lang="en-US" sz="1600" dirty="0"/>
          </a:p>
          <a:p>
            <a:pPr marL="254000" indent="-254000">
              <a:lnSpc>
                <a:spcPct val="120000"/>
              </a:lnSpc>
              <a:spcBef>
                <a:spcPts val="10"/>
              </a:spcBef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反思：</a:t>
            </a: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 比较估算值与公式值，理解误差来源（如边缘部分）。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98317" y="996950"/>
            <a:ext cx="4419600" cy="508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36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探索：蒙特卡洛方法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 2"/>
              <p:cNvSpPr/>
              <p:nvPr/>
            </p:nvSpPr>
            <p:spPr>
              <a:xfrm>
                <a:off x="1778000" y="1708150"/>
                <a:ext cx="8636000" cy="10033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30000"/>
                  </a:lnSpc>
                </a:pPr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这是一种利用</a:t>
                </a:r>
                <a:r>
                  <a:rPr lang="en-US" sz="1600" b="1" dirty="0">
                    <a:solidFill>
                      <a:srgbClr val="A0522D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概率统计</a:t>
                </a:r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来估算面积的有趣方法。在一个包含圆的正方形内随机“撒点”，通过计算落在圆内的点的频率来估算面积比，进而估算出 </a:t>
                </a:r>
                <a14:m>
                  <m:oMath xmlns:m="http://schemas.openxmlformats.org/officeDocument/2006/math"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</m:oMath>
                </a14:m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的值。</a:t>
                </a:r>
                <a:endParaRPr lang="en-US" sz="1600" dirty="0"/>
              </a:p>
            </p:txBody>
          </p:sp>
        </mc:Choice>
        <mc:Fallback>
          <p:sp>
            <p:nvSpPr>
              <p:cNvPr id="5" name="Text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8000" y="1708150"/>
                <a:ext cx="8636000" cy="100330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Image 1" descr="https://kimi-web-img.moonshot.cn/img/puui.qpic.cn/73e3dabc70d4783c03d65593cf91591059d1c6a3"/>
          <p:cNvPicPr>
            <a:picLocks noChangeAspect="1"/>
          </p:cNvPicPr>
          <p:nvPr/>
        </p:nvPicPr>
        <p:blipFill>
          <a:blip r:embed="rId3"/>
          <a:srcRect l="21875" r="21875"/>
          <a:stretch>
            <a:fillRect/>
          </a:stretch>
        </p:blipFill>
        <p:spPr>
          <a:xfrm>
            <a:off x="1334294" y="3016250"/>
            <a:ext cx="2438400" cy="2438400"/>
          </a:xfrm>
          <a:prstGeom prst="roundRect">
            <a:avLst>
              <a:gd name="adj" fmla="val 4167"/>
            </a:avLst>
          </a:prstGeom>
        </p:spPr>
      </p:pic>
      <p:sp>
        <p:nvSpPr>
          <p:cNvPr id="7" name="Text 3"/>
          <p:cNvSpPr/>
          <p:nvPr/>
        </p:nvSpPr>
        <p:spPr>
          <a:xfrm>
            <a:off x="1283494" y="5556250"/>
            <a:ext cx="2540000" cy="3048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随机投点</a:t>
            </a:r>
            <a:endParaRPr lang="en-US" sz="1600" dirty="0"/>
          </a:p>
        </p:txBody>
      </p:sp>
      <p:sp>
        <p:nvSpPr>
          <p:cNvPr id="8" name="Shape 4"/>
          <p:cNvSpPr/>
          <p:nvPr/>
        </p:nvSpPr>
        <p:spPr>
          <a:xfrm>
            <a:off x="5971580" y="4133850"/>
            <a:ext cx="685800" cy="609600"/>
          </a:xfrm>
          <a:custGeom>
            <a:avLst/>
            <a:gdLst/>
            <a:ahLst/>
            <a:cxnLst/>
            <a:rect l="l" t="t" r="r" b="b"/>
            <a:pathLst>
              <a:path w="685800" h="609600">
                <a:moveTo>
                  <a:pt x="674608" y="331708"/>
                </a:moveTo>
                <a:cubicBezTo>
                  <a:pt x="689491" y="316825"/>
                  <a:pt x="689491" y="292656"/>
                  <a:pt x="674608" y="277773"/>
                </a:cubicBezTo>
                <a:lnTo>
                  <a:pt x="522208" y="125373"/>
                </a:lnTo>
                <a:cubicBezTo>
                  <a:pt x="507325" y="110490"/>
                  <a:pt x="483156" y="110490"/>
                  <a:pt x="468273" y="125373"/>
                </a:cubicBezTo>
                <a:cubicBezTo>
                  <a:pt x="453390" y="140256"/>
                  <a:pt x="453390" y="164425"/>
                  <a:pt x="468273" y="179308"/>
                </a:cubicBezTo>
                <a:lnTo>
                  <a:pt x="555665" y="266700"/>
                </a:lnTo>
                <a:lnTo>
                  <a:pt x="38100" y="266700"/>
                </a:lnTo>
                <a:cubicBezTo>
                  <a:pt x="17026" y="266700"/>
                  <a:pt x="0" y="283726"/>
                  <a:pt x="0" y="304800"/>
                </a:cubicBezTo>
                <a:cubicBezTo>
                  <a:pt x="0" y="325874"/>
                  <a:pt x="17026" y="342900"/>
                  <a:pt x="38100" y="342900"/>
                </a:cubicBezTo>
                <a:lnTo>
                  <a:pt x="555665" y="342900"/>
                </a:lnTo>
                <a:lnTo>
                  <a:pt x="468273" y="430292"/>
                </a:lnTo>
                <a:cubicBezTo>
                  <a:pt x="453390" y="445175"/>
                  <a:pt x="453390" y="469344"/>
                  <a:pt x="468273" y="484227"/>
                </a:cubicBezTo>
                <a:cubicBezTo>
                  <a:pt x="483156" y="499110"/>
                  <a:pt x="507325" y="499110"/>
                  <a:pt x="522208" y="484227"/>
                </a:cubicBezTo>
                <a:lnTo>
                  <a:pt x="674608" y="331827"/>
                </a:lnTo>
                <a:close/>
              </a:path>
            </a:pathLst>
          </a:custGeom>
          <a:solidFill>
            <a:srgbClr val="6B8E23"/>
          </a:solidFill>
        </p:spPr>
      </p:sp>
      <p:sp>
        <p:nvSpPr>
          <p:cNvPr id="9" name="Text 5"/>
          <p:cNvSpPr/>
          <p:nvPr/>
        </p:nvSpPr>
        <p:spPr>
          <a:xfrm>
            <a:off x="9002316" y="3840758"/>
            <a:ext cx="1714500" cy="355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800" b="1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频率 ≈ 概率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 6"/>
              <p:cNvSpPr/>
              <p:nvPr/>
            </p:nvSpPr>
            <p:spPr>
              <a:xfrm>
                <a:off x="9015016" y="4297958"/>
                <a:ext cx="1683345" cy="28594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20000"/>
                  </a:lnSpc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/>
                          </m:ctrlPr>
                        </m:fPr>
                        <m:num>
                          <m:r>
                            <a:rPr lang="en-US" sz="10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圆内点数</m:t>
                          </m:r>
                        </m:num>
                        <m:den>
                          <m:r>
                            <a:rPr lang="en-US" sz="10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总点数</m:t>
                          </m:r>
                        </m:den>
                      </m:f>
                      <m:r>
                        <a:rPr lang="en-US" sz="14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≈</m:t>
                      </m:r>
                      <m:f>
                        <m:fPr>
                          <m:ctrlPr>
                            <a:rPr/>
                          </m:ctrlPr>
                        </m:fPr>
                        <m:num>
                          <m:r>
                            <a:rPr lang="en-US" sz="1000" i="1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𝜋</m:t>
                          </m:r>
                          <m:sSup>
                            <m:sSupPr>
                              <m:ctrlPr>
                                <a:rPr lang="en-US" sz="700" dirty="0">
                                  <a:solidFill>
                                    <a:srgbClr val="36454F"/>
                                  </a:solidFill>
                                </a:rPr>
                              </m:ctrlPr>
                            </m:sSupPr>
                            <m:e>
                              <m:r>
                                <a:rPr lang="en-US" sz="700" i="1" dirty="0">
                                  <a:solidFill>
                                    <a:srgbClr val="36454F"/>
                                  </a:solidFill>
                                  <a:latin typeface="Cambria Math" panose="02040503050406030204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sz="700" dirty="0">
                                  <a:solidFill>
                                    <a:srgbClr val="36454F"/>
                                  </a:solidFill>
                                  <a:latin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10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(</m:t>
                          </m:r>
                          <m:r>
                            <a:rPr lang="en-US" sz="10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2</m:t>
                          </m:r>
                          <m:r>
                            <a:rPr lang="en-US" sz="1000" i="1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𝑟</m:t>
                          </m:r>
                          <m:sSup>
                            <m:sSupPr>
                              <m:ctrlPr>
                                <a:rPr lang="en-US" sz="700" dirty="0">
                                  <a:solidFill>
                                    <a:srgbClr val="36454F"/>
                                  </a:solidFill>
                                </a:rPr>
                              </m:ctrlPr>
                            </m:sSupPr>
                            <m:e>
                              <m:r>
                                <a:rPr lang="en-US" sz="700" dirty="0">
                                  <a:solidFill>
                                    <a:srgbClr val="36454F"/>
                                  </a:solidFill>
                                  <a:latin typeface="Cambria Math" panose="02040503050406030204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700" dirty="0">
                                  <a:solidFill>
                                    <a:srgbClr val="36454F"/>
                                  </a:solidFill>
                                  <a:latin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14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=</m:t>
                      </m:r>
                      <m:f>
                        <m:fPr>
                          <m:ctrlPr>
                            <a:rPr/>
                          </m:ctrlPr>
                        </m:fPr>
                        <m:num>
                          <m:r>
                            <a:rPr lang="en-US" sz="1000" i="1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𝜋</m:t>
                          </m:r>
                        </m:num>
                        <m:den>
                          <m:r>
                            <a:rPr lang="en-US" sz="10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1600" dirty="0"/>
              </a:p>
            </p:txBody>
          </p:sp>
        </mc:Choice>
        <mc:Fallback>
          <p:sp>
            <p:nvSpPr>
              <p:cNvPr id="10" name="Tex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15016" y="4297958"/>
                <a:ext cx="1683345" cy="285948"/>
              </a:xfrm>
              <a:prstGeom prst="rect">
                <a:avLst/>
              </a:prstGeom>
              <a:blipFill rotWithShape="1">
                <a:blip r:embed="rId4"/>
                <a:stretch>
                  <a:fillRect l="-33" t="-56281" r="31" b="-562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 7"/>
              <p:cNvSpPr/>
              <p:nvPr/>
            </p:nvSpPr>
            <p:spPr>
              <a:xfrm>
                <a:off x="9002316" y="4685506"/>
                <a:ext cx="1708745" cy="35083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30000"/>
                  </a:lnSpc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1800" i="1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𝜋</m:t>
                      </m:r>
                      <m:r>
                        <a:rPr lang="en-US" sz="18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≈</m:t>
                      </m:r>
                      <m:r>
                        <a:rPr lang="en-US" sz="18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4</m:t>
                      </m:r>
                      <m:r>
                        <a:rPr lang="en-US" sz="18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×</m:t>
                      </m:r>
                      <m:f>
                        <m:fPr>
                          <m:ctrlPr>
                            <a:rPr/>
                          </m:ctrlPr>
                        </m:fPr>
                        <m:num>
                          <m:r>
                            <a:rPr lang="en-US" sz="13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圆内点数</m:t>
                          </m:r>
                        </m:num>
                        <m:den>
                          <m:r>
                            <a:rPr lang="en-US" sz="13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总点数</m:t>
                          </m:r>
                        </m:den>
                      </m:f>
                    </m:oMath>
                  </m:oMathPara>
                </a14:m>
                <a:endParaRPr lang="en-US" sz="1600" dirty="0"/>
              </a:p>
            </p:txBody>
          </p:sp>
        </mc:Choice>
        <mc:Fallback>
          <p:sp>
            <p:nvSpPr>
              <p:cNvPr id="11" name="Tex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2316" y="4685506"/>
                <a:ext cx="1708745" cy="350838"/>
              </a:xfrm>
              <a:prstGeom prst="rect">
                <a:avLst/>
              </a:prstGeom>
              <a:blipFill rotWithShape="1">
                <a:blip r:embed="rId5"/>
                <a:stretch>
                  <a:fillRect l="-33" t="-43937" r="30" b="-439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10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10-09-19:28:50-d3jposgs8jdo4os5e3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505" y="1597660"/>
            <a:ext cx="2840990" cy="284099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792730" y="4592955"/>
            <a:ext cx="6606540" cy="52197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34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生活应用案例</a:t>
            </a:r>
            <a:endParaRPr lang="en-US" sz="1600" dirty="0"/>
          </a:p>
        </p:txBody>
      </p:sp>
      <p:sp>
        <p:nvSpPr>
          <p:cNvPr id="4" name="Text 1"/>
          <p:cNvSpPr/>
          <p:nvPr/>
        </p:nvSpPr>
        <p:spPr>
          <a:xfrm>
            <a:off x="5259542" y="2292350"/>
            <a:ext cx="1618942" cy="13128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500" b="1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05</a:t>
            </a:r>
            <a:endParaRPr lang="en-US" sz="1600" dirty="0"/>
          </a:p>
        </p:txBody>
      </p:sp>
      <p:pic>
        <p:nvPicPr>
          <p:cNvPr id="5" name="Image 1" descr="https://kimi-img.moonshot.cn/pub/slides/slides_tmpl/image/25-10-09-19:28:49-d3jpos8s8jdo4os5e3s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5269230"/>
            <a:ext cx="12192000" cy="1598930"/>
          </a:xfrm>
          <a:prstGeom prst="rect">
            <a:avLst/>
          </a:prstGeom>
        </p:spPr>
      </p:pic>
      <p:pic>
        <p:nvPicPr>
          <p:cNvPr id="6" name="Image 2" descr="https://kimi-img.moonshot.cn/pub/slides/slides_tmpl/image/25-10-09-19:28:48-d3jpos0s8jdo4os5e3q0.png"/>
          <p:cNvPicPr>
            <a:picLocks noChangeAspect="1"/>
          </p:cNvPicPr>
          <p:nvPr/>
        </p:nvPicPr>
        <p:blipFill>
          <a:blip r:embed="rId4">
            <a:alphaModFix amt="89000"/>
          </a:blip>
          <a:srcRect t="11400" r="14225"/>
          <a:stretch>
            <a:fillRect/>
          </a:stretch>
        </p:blipFill>
        <p:spPr>
          <a:xfrm>
            <a:off x="9844405" y="0"/>
            <a:ext cx="2347595" cy="2760980"/>
          </a:xfrm>
          <a:prstGeom prst="rect">
            <a:avLst/>
          </a:prstGeom>
        </p:spPr>
      </p:pic>
      <p:pic>
        <p:nvPicPr>
          <p:cNvPr id="7" name="Image 3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135" y="1597660"/>
            <a:ext cx="2490470" cy="545465"/>
          </a:xfrm>
          <a:prstGeom prst="rect">
            <a:avLst/>
          </a:prstGeom>
        </p:spPr>
      </p:pic>
      <p:pic>
        <p:nvPicPr>
          <p:cNvPr id="8" name="Image 4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575" y="3536315"/>
            <a:ext cx="2490470" cy="54546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39700" y="536178"/>
            <a:ext cx="11912600" cy="508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36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应用：披萨的性价比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203200" y="1247378"/>
            <a:ext cx="11785600" cy="3048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数学能帮你做出更明智的选择！比较</a:t>
            </a:r>
            <a:r>
              <a:rPr lang="en-US" sz="1600" b="1" dirty="0">
                <a:solidFill>
                  <a:srgbClr val="A0522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9寸</a:t>
            </a: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和</a:t>
            </a:r>
            <a:r>
              <a:rPr lang="en-US" sz="1600" b="1" dirty="0">
                <a:solidFill>
                  <a:srgbClr val="6B8E23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12寸</a:t>
            </a: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披萨，哪个更划算？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838200" y="1857375"/>
            <a:ext cx="4622800" cy="2616200"/>
          </a:xfrm>
          <a:custGeom>
            <a:avLst/>
            <a:gdLst/>
            <a:ahLst/>
            <a:cxnLst/>
            <a:rect l="l" t="t" r="r" b="b"/>
            <a:pathLst>
              <a:path w="4622800" h="2616200">
                <a:moveTo>
                  <a:pt x="101587" y="0"/>
                </a:moveTo>
                <a:lnTo>
                  <a:pt x="4521213" y="0"/>
                </a:lnTo>
                <a:cubicBezTo>
                  <a:pt x="4577318" y="0"/>
                  <a:pt x="4622800" y="45482"/>
                  <a:pt x="4622800" y="101587"/>
                </a:cubicBezTo>
                <a:lnTo>
                  <a:pt x="4622800" y="2514613"/>
                </a:lnTo>
                <a:cubicBezTo>
                  <a:pt x="4622800" y="2570718"/>
                  <a:pt x="4577318" y="2616200"/>
                  <a:pt x="4521213" y="2616200"/>
                </a:cubicBezTo>
                <a:lnTo>
                  <a:pt x="101587" y="2616200"/>
                </a:lnTo>
                <a:cubicBezTo>
                  <a:pt x="45482" y="2616200"/>
                  <a:pt x="0" y="2570718"/>
                  <a:pt x="0" y="2514613"/>
                </a:cubicBezTo>
                <a:lnTo>
                  <a:pt x="0" y="101587"/>
                </a:lnTo>
                <a:cubicBezTo>
                  <a:pt x="0" y="45520"/>
                  <a:pt x="45520" y="0"/>
                  <a:pt x="101587" y="0"/>
                </a:cubicBezTo>
                <a:close/>
              </a:path>
            </a:pathLst>
          </a:custGeom>
          <a:solidFill>
            <a:srgbClr val="000000">
              <a:alpha val="0"/>
            </a:srgbClr>
          </a:solidFill>
          <a:ln w="25400">
            <a:solidFill>
              <a:srgbClr val="A0522D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90600" y="2085975"/>
            <a:ext cx="4368800" cy="406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2400" b="1" dirty="0">
                <a:solidFill>
                  <a:srgbClr val="A0522D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9寸披萨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 5"/>
              <p:cNvSpPr/>
              <p:nvPr/>
            </p:nvSpPr>
            <p:spPr>
              <a:xfrm>
                <a:off x="1022350" y="2492375"/>
                <a:ext cx="4305300" cy="6350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半径 </a:t>
                </a:r>
                <a14:m>
                  <m:oMath xmlns:m="http://schemas.openxmlformats.org/officeDocument/2006/math"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𝑟</m:t>
                    </m:r>
                    <m:r>
                      <a:rPr lang="en-US" sz="14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4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4</m:t>
                    </m:r>
                    <m:r>
                      <a:rPr lang="en-US" sz="14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.</m:t>
                    </m:r>
                    <m:r>
                      <a:rPr lang="en-US" sz="14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5</m:t>
                    </m:r>
                  </m:oMath>
                </a14:m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寸</a:t>
                </a:r>
                <a:endParaRPr lang="en-US" sz="1600" dirty="0"/>
              </a:p>
            </p:txBody>
          </p:sp>
        </mc:Choice>
        <mc:Fallback>
          <p:sp>
            <p:nvSpPr>
              <p:cNvPr id="8" name="Tex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2350" y="2492375"/>
                <a:ext cx="4305300" cy="63500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 6"/>
              <p:cNvSpPr/>
              <p:nvPr/>
            </p:nvSpPr>
            <p:spPr>
              <a:xfrm>
                <a:off x="1009650" y="3233142"/>
                <a:ext cx="4330700" cy="9652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30000"/>
                  </a:lnSpc>
                </a:pPr>
                <a:r>
                  <a:rPr lang="en-US" sz="18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面积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300" dirty="0">
                            <a:solidFill>
                              <a:srgbClr val="36454F"/>
                            </a:solidFill>
                          </a:rPr>
                        </m:ctrlPr>
                      </m:sSubPr>
                      <m:e>
                        <m:r>
                          <a:rPr lang="en-US" sz="1300" i="1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𝑆</m:t>
                        </m:r>
                      </m:e>
                      <m:sub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9</m:t>
                        </m:r>
                      </m:sub>
                    </m:sSub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×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(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4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.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5</m:t>
                    </m:r>
                    <m:sSup>
                      <m:sSupPr>
                        <m:ctrlPr>
                          <a:rPr lang="en-US" sz="1300" dirty="0">
                            <a:solidFill>
                              <a:srgbClr val="36454F"/>
                            </a:solidFill>
                          </a:rPr>
                        </m:ctrlPr>
                      </m:sSupPr>
                      <m:e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)</m:t>
                        </m:r>
                      </m:e>
                      <m:sup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sup>
                    </m:sSup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≈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63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.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6</m:t>
                    </m:r>
                  </m:oMath>
                </a14:m>
                <a:r>
                  <a:rPr lang="en-US" sz="18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平方寸</a:t>
                </a:r>
                <a:endParaRPr lang="en-US" sz="1600" dirty="0"/>
              </a:p>
            </p:txBody>
          </p:sp>
        </mc:Choice>
        <mc:Fallback>
          <p:sp>
            <p:nvSpPr>
              <p:cNvPr id="9" name="Tex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9650" y="3233142"/>
                <a:ext cx="4330700" cy="965200"/>
              </a:xfrm>
              <a:prstGeom prst="rect">
                <a:avLst/>
              </a:prstGeom>
              <a:blipFill rotWithShape="1">
                <a:blip r:embed="rId3"/>
                <a:stretch>
                  <a:fillRect t="-37" b="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Shape 7"/>
          <p:cNvSpPr/>
          <p:nvPr/>
        </p:nvSpPr>
        <p:spPr>
          <a:xfrm>
            <a:off x="6680200" y="1856978"/>
            <a:ext cx="4622800" cy="2616200"/>
          </a:xfrm>
          <a:custGeom>
            <a:avLst/>
            <a:gdLst/>
            <a:ahLst/>
            <a:cxnLst/>
            <a:rect l="l" t="t" r="r" b="b"/>
            <a:pathLst>
              <a:path w="4622800" h="2616200">
                <a:moveTo>
                  <a:pt x="101587" y="0"/>
                </a:moveTo>
                <a:lnTo>
                  <a:pt x="4521213" y="0"/>
                </a:lnTo>
                <a:cubicBezTo>
                  <a:pt x="4577318" y="0"/>
                  <a:pt x="4622800" y="45482"/>
                  <a:pt x="4622800" y="101587"/>
                </a:cubicBezTo>
                <a:lnTo>
                  <a:pt x="4622800" y="2514613"/>
                </a:lnTo>
                <a:cubicBezTo>
                  <a:pt x="4622800" y="2570718"/>
                  <a:pt x="4577318" y="2616200"/>
                  <a:pt x="4521213" y="2616200"/>
                </a:cubicBezTo>
                <a:lnTo>
                  <a:pt x="101587" y="2616200"/>
                </a:lnTo>
                <a:cubicBezTo>
                  <a:pt x="45482" y="2616200"/>
                  <a:pt x="0" y="2570718"/>
                  <a:pt x="0" y="2514613"/>
                </a:cubicBezTo>
                <a:lnTo>
                  <a:pt x="0" y="101587"/>
                </a:lnTo>
                <a:cubicBezTo>
                  <a:pt x="0" y="45520"/>
                  <a:pt x="45520" y="0"/>
                  <a:pt x="101587" y="0"/>
                </a:cubicBezTo>
                <a:close/>
              </a:path>
            </a:pathLst>
          </a:custGeom>
          <a:solidFill>
            <a:srgbClr val="000000">
              <a:alpha val="0"/>
            </a:srgbClr>
          </a:solidFill>
          <a:ln w="25400">
            <a:solidFill>
              <a:srgbClr val="6B8E23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832600" y="2085578"/>
            <a:ext cx="4368800" cy="406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2400" b="1" dirty="0">
                <a:solidFill>
                  <a:srgbClr val="6B8E2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12寸披萨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 9"/>
              <p:cNvSpPr/>
              <p:nvPr/>
            </p:nvSpPr>
            <p:spPr>
              <a:xfrm>
                <a:off x="6864350" y="2491978"/>
                <a:ext cx="4305300" cy="6350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半径 </a:t>
                </a:r>
                <a14:m>
                  <m:oMath xmlns:m="http://schemas.openxmlformats.org/officeDocument/2006/math"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𝑅</m:t>
                    </m:r>
                    <m:r>
                      <a:rPr lang="en-US" sz="14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4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6</m:t>
                    </m:r>
                  </m:oMath>
                </a14:m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寸</a:t>
                </a:r>
                <a:endParaRPr lang="en-US" sz="1600" dirty="0"/>
              </a:p>
            </p:txBody>
          </p:sp>
        </mc:Choice>
        <mc:Fallback>
          <p:sp>
            <p:nvSpPr>
              <p:cNvPr id="12" name="Text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4350" y="2491978"/>
                <a:ext cx="4305300" cy="635000"/>
              </a:xfrm>
              <a:prstGeom prst="rect">
                <a:avLst/>
              </a:prstGeom>
              <a:blipFill rotWithShape="1">
                <a:blip r:embed="rId4"/>
                <a:stretch>
                  <a:fillRect t="-37" b="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 10"/>
              <p:cNvSpPr/>
              <p:nvPr/>
            </p:nvSpPr>
            <p:spPr>
              <a:xfrm>
                <a:off x="6851650" y="3233738"/>
                <a:ext cx="4330700" cy="9652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30000"/>
                  </a:lnSpc>
                </a:pPr>
                <a:r>
                  <a:rPr lang="en-US" sz="18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面积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300" dirty="0">
                            <a:solidFill>
                              <a:srgbClr val="36454F"/>
                            </a:solidFill>
                          </a:rPr>
                        </m:ctrlPr>
                      </m:sSubPr>
                      <m:e>
                        <m:r>
                          <a:rPr lang="en-US" sz="1300" i="1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𝑆</m:t>
                        </m:r>
                      </m:e>
                      <m:sub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12</m:t>
                        </m:r>
                      </m:sub>
                    </m:sSub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8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×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(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6</m:t>
                    </m:r>
                    <m:sSup>
                      <m:sSupPr>
                        <m:ctrlPr>
                          <a:rPr lang="en-US" sz="1300" dirty="0">
                            <a:solidFill>
                              <a:srgbClr val="36454F"/>
                            </a:solidFill>
                          </a:rPr>
                        </m:ctrlPr>
                      </m:sSupPr>
                      <m:e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)</m:t>
                        </m:r>
                      </m:e>
                      <m:sup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sup>
                    </m:sSup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≈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113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.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1</m:t>
                    </m:r>
                  </m:oMath>
                </a14:m>
                <a:r>
                  <a:rPr lang="en-US" sz="18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平方寸</a:t>
                </a:r>
                <a:endParaRPr lang="en-US" sz="1600" dirty="0"/>
              </a:p>
            </p:txBody>
          </p:sp>
        </mc:Choice>
        <mc:Fallback>
          <p:sp>
            <p:nvSpPr>
              <p:cNvPr id="13" name="Tex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1650" y="3233738"/>
                <a:ext cx="4330700" cy="965200"/>
              </a:xfrm>
              <a:prstGeom prst="rect">
                <a:avLst/>
              </a:prstGeom>
              <a:blipFill rotWithShape="1">
                <a:blip r:embed="rId5"/>
                <a:stretch>
                  <a:fillRect t="-33" b="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 11"/>
              <p:cNvSpPr/>
              <p:nvPr/>
            </p:nvSpPr>
            <p:spPr>
              <a:xfrm>
                <a:off x="400050" y="5032573"/>
                <a:ext cx="11391900" cy="6858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30000"/>
                  </a:lnSpc>
                </a:pPr>
                <a:r>
                  <a:rPr lang="en-US" sz="18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面积比: </a:t>
                </a:r>
                <a14:m>
                  <m:oMath xmlns:m="http://schemas.openxmlformats.org/officeDocument/2006/math">
                    <m:f>
                      <m:fPr>
                        <m:ctrlPr>
                          <a:rPr/>
                        </m:ctrlPr>
                      </m:fPr>
                      <m:num>
                        <m:sSub>
                          <m:sSubPr>
                            <m:ctrlPr>
                              <a:rPr lang="en-US" sz="900" dirty="0">
                                <a:solidFill>
                                  <a:srgbClr val="36454F"/>
                                </a:solidFill>
                              </a:rPr>
                            </m:ctrlPr>
                          </m:sSubPr>
                          <m:e>
                            <m:r>
                              <a:rPr lang="en-US" sz="900" i="1" dirty="0">
                                <a:solidFill>
                                  <a:srgbClr val="36454F"/>
                                </a:solidFill>
                                <a:latin typeface="Cambria Math" panose="02040503050406030204" charset="0"/>
                              </a:rPr>
                              <m:t>𝑆</m:t>
                            </m:r>
                          </m:e>
                          <m:sub>
                            <m:r>
                              <a:rPr lang="en-US" sz="900" dirty="0">
                                <a:solidFill>
                                  <a:srgbClr val="36454F"/>
                                </a:solidFill>
                                <a:latin typeface="Cambria Math" panose="02040503050406030204" charset="0"/>
                              </a:rPr>
                              <m:t>12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900" dirty="0">
                                <a:solidFill>
                                  <a:srgbClr val="36454F"/>
                                </a:solidFill>
                              </a:rPr>
                            </m:ctrlPr>
                          </m:sSubPr>
                          <m:e>
                            <m:r>
                              <a:rPr lang="en-US" sz="900" i="1" dirty="0">
                                <a:solidFill>
                                  <a:srgbClr val="36454F"/>
                                </a:solidFill>
                                <a:latin typeface="Cambria Math" panose="02040503050406030204" charset="0"/>
                              </a:rPr>
                              <m:t>𝑆</m:t>
                            </m:r>
                          </m:e>
                          <m:sub>
                            <m:r>
                              <a:rPr lang="en-US" sz="900" dirty="0">
                                <a:solidFill>
                                  <a:srgbClr val="36454F"/>
                                </a:solidFill>
                                <a:latin typeface="Cambria Math" panose="02040503050406030204" charset="0"/>
                              </a:rPr>
                              <m:t>9</m:t>
                            </m:r>
                          </m:sub>
                        </m:sSub>
                      </m:den>
                    </m:f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≈</m:t>
                    </m:r>
                    <m:f>
                      <m:fPr>
                        <m:ctrlPr>
                          <a:rPr/>
                        </m:ctrlPr>
                      </m:fPr>
                      <m:num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113</m:t>
                        </m:r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.</m:t>
                        </m:r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1</m:t>
                        </m:r>
                      </m:num>
                      <m:den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63</m:t>
                        </m:r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.</m:t>
                        </m:r>
                        <m:r>
                          <a:rPr lang="en-US" sz="13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6</m:t>
                        </m:r>
                      </m:den>
                    </m:f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≈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1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.</m:t>
                    </m:r>
                    <m:r>
                      <a:rPr lang="en-US" sz="18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78</m:t>
                    </m:r>
                  </m:oMath>
                </a14:m>
                <a:endParaRPr lang="en-US" sz="1600" dirty="0"/>
              </a:p>
            </p:txBody>
          </p:sp>
        </mc:Choice>
        <mc:Fallback>
          <p:sp>
            <p:nvSpPr>
              <p:cNvPr id="14" name="Tex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050" y="5032573"/>
                <a:ext cx="11391900" cy="685800"/>
              </a:xfrm>
              <a:prstGeom prst="rect">
                <a:avLst/>
              </a:prstGeom>
              <a:blipFill rotWithShape="1">
                <a:blip r:embed="rId6"/>
                <a:stretch>
                  <a:fillRect t="-29" b="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 12"/>
          <p:cNvSpPr/>
          <p:nvPr/>
        </p:nvSpPr>
        <p:spPr>
          <a:xfrm>
            <a:off x="406400" y="5712023"/>
            <a:ext cx="11379200" cy="406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结论：12寸披萨的面积几乎是9寸的</a:t>
            </a:r>
            <a:r>
              <a:rPr lang="en-US" sz="24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1.8倍</a:t>
            </a: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，但价格通常远低于1.8倍。买大的更划算！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p:pic>
        <p:nvPicPr>
          <p:cNvPr id="4" name="Image 1" descr="https://kimi-web-img.moonshot.cn/img/video.kaola100.com/9f50bb3287b51692ddb5b3abf7dc4429327a7177.jpg"/>
          <p:cNvPicPr>
            <a:picLocks noChangeAspect="1"/>
          </p:cNvPicPr>
          <p:nvPr/>
        </p:nvPicPr>
        <p:blipFill>
          <a:blip r:embed="rId2"/>
          <a:srcRect t="15217" b="15217"/>
          <a:stretch>
            <a:fillRect/>
          </a:stretch>
        </p:blipFill>
        <p:spPr>
          <a:xfrm>
            <a:off x="254000" y="1397000"/>
            <a:ext cx="5842000" cy="4064000"/>
          </a:xfrm>
          <a:prstGeom prst="roundRect">
            <a:avLst>
              <a:gd name="adj" fmla="val 2500"/>
            </a:avLst>
          </a:prstGeom>
        </p:spPr>
      </p:pic>
      <p:sp>
        <p:nvSpPr>
          <p:cNvPr id="5" name="Text 1"/>
          <p:cNvSpPr/>
          <p:nvPr/>
        </p:nvSpPr>
        <p:spPr>
          <a:xfrm>
            <a:off x="6502400" y="1134864"/>
            <a:ext cx="5664200" cy="508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36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应用：花坛的用水量</a:t>
            </a:r>
            <a:endParaRPr lang="en-US" sz="1600" dirty="0"/>
          </a:p>
        </p:txBody>
      </p:sp>
      <p:sp>
        <p:nvSpPr>
          <p:cNvPr id="6" name="Text 2"/>
          <p:cNvSpPr/>
          <p:nvPr/>
        </p:nvSpPr>
        <p:spPr>
          <a:xfrm>
            <a:off x="6502400" y="1846064"/>
            <a:ext cx="5537200" cy="660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计算圆形花坛的灌溉用水量，是面积公式在生活中的典型应用。</a:t>
            </a:r>
            <a:endParaRPr lang="en-US" sz="1600" dirty="0"/>
          </a:p>
        </p:txBody>
      </p:sp>
      <p:sp>
        <p:nvSpPr>
          <p:cNvPr id="7" name="Shape 3"/>
          <p:cNvSpPr/>
          <p:nvPr/>
        </p:nvSpPr>
        <p:spPr>
          <a:xfrm>
            <a:off x="6794500" y="3304381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38100" y="0"/>
                </a:moveTo>
                <a:cubicBezTo>
                  <a:pt x="17085" y="0"/>
                  <a:pt x="0" y="17085"/>
                  <a:pt x="0" y="38100"/>
                </a:cubicBezTo>
                <a:lnTo>
                  <a:pt x="0" y="266700"/>
                </a:lnTo>
                <a:cubicBezTo>
                  <a:pt x="0" y="287715"/>
                  <a:pt x="17085" y="304800"/>
                  <a:pt x="38100" y="304800"/>
                </a:cubicBezTo>
                <a:lnTo>
                  <a:pt x="190500" y="304800"/>
                </a:lnTo>
                <a:cubicBezTo>
                  <a:pt x="211515" y="304800"/>
                  <a:pt x="228600" y="287715"/>
                  <a:pt x="228600" y="266700"/>
                </a:cubicBezTo>
                <a:lnTo>
                  <a:pt x="228600" y="38100"/>
                </a:lnTo>
                <a:cubicBezTo>
                  <a:pt x="228600" y="17085"/>
                  <a:pt x="211515" y="0"/>
                  <a:pt x="190500" y="0"/>
                </a:cubicBezTo>
                <a:lnTo>
                  <a:pt x="38100" y="0"/>
                </a:lnTo>
                <a:close/>
                <a:moveTo>
                  <a:pt x="57150" y="38100"/>
                </a:moveTo>
                <a:lnTo>
                  <a:pt x="171450" y="38100"/>
                </a:lnTo>
                <a:cubicBezTo>
                  <a:pt x="181987" y="38100"/>
                  <a:pt x="190500" y="46613"/>
                  <a:pt x="190500" y="57150"/>
                </a:cubicBezTo>
                <a:lnTo>
                  <a:pt x="190500" y="76200"/>
                </a:lnTo>
                <a:cubicBezTo>
                  <a:pt x="190500" y="86737"/>
                  <a:pt x="181987" y="95250"/>
                  <a:pt x="171450" y="95250"/>
                </a:cubicBezTo>
                <a:lnTo>
                  <a:pt x="57150" y="95250"/>
                </a:lnTo>
                <a:cubicBezTo>
                  <a:pt x="46613" y="95250"/>
                  <a:pt x="38100" y="86737"/>
                  <a:pt x="38100" y="76200"/>
                </a:cubicBezTo>
                <a:lnTo>
                  <a:pt x="38100" y="57150"/>
                </a:lnTo>
                <a:cubicBezTo>
                  <a:pt x="38100" y="46613"/>
                  <a:pt x="46613" y="38100"/>
                  <a:pt x="57150" y="38100"/>
                </a:cubicBezTo>
                <a:close/>
                <a:moveTo>
                  <a:pt x="66675" y="138113"/>
                </a:moveTo>
                <a:cubicBezTo>
                  <a:pt x="66675" y="145998"/>
                  <a:pt x="60273" y="152400"/>
                  <a:pt x="52388" y="152400"/>
                </a:cubicBezTo>
                <a:cubicBezTo>
                  <a:pt x="44502" y="152400"/>
                  <a:pt x="38100" y="145998"/>
                  <a:pt x="38100" y="138113"/>
                </a:cubicBezTo>
                <a:cubicBezTo>
                  <a:pt x="38100" y="130227"/>
                  <a:pt x="44502" y="123825"/>
                  <a:pt x="52388" y="123825"/>
                </a:cubicBezTo>
                <a:cubicBezTo>
                  <a:pt x="60273" y="123825"/>
                  <a:pt x="66675" y="130227"/>
                  <a:pt x="66675" y="138113"/>
                </a:cubicBezTo>
                <a:close/>
                <a:moveTo>
                  <a:pt x="114300" y="152400"/>
                </a:moveTo>
                <a:cubicBezTo>
                  <a:pt x="106415" y="152400"/>
                  <a:pt x="100013" y="145998"/>
                  <a:pt x="100013" y="138113"/>
                </a:cubicBezTo>
                <a:cubicBezTo>
                  <a:pt x="100013" y="130227"/>
                  <a:pt x="106415" y="123825"/>
                  <a:pt x="114300" y="123825"/>
                </a:cubicBezTo>
                <a:cubicBezTo>
                  <a:pt x="122185" y="123825"/>
                  <a:pt x="128588" y="130227"/>
                  <a:pt x="128588" y="138113"/>
                </a:cubicBezTo>
                <a:cubicBezTo>
                  <a:pt x="128588" y="145998"/>
                  <a:pt x="122185" y="152400"/>
                  <a:pt x="114300" y="152400"/>
                </a:cubicBezTo>
                <a:close/>
                <a:moveTo>
                  <a:pt x="190500" y="138113"/>
                </a:moveTo>
                <a:cubicBezTo>
                  <a:pt x="190500" y="145998"/>
                  <a:pt x="184098" y="152400"/>
                  <a:pt x="176212" y="152400"/>
                </a:cubicBezTo>
                <a:cubicBezTo>
                  <a:pt x="168327" y="152400"/>
                  <a:pt x="161925" y="145998"/>
                  <a:pt x="161925" y="138113"/>
                </a:cubicBezTo>
                <a:cubicBezTo>
                  <a:pt x="161925" y="130227"/>
                  <a:pt x="168327" y="123825"/>
                  <a:pt x="176212" y="123825"/>
                </a:cubicBezTo>
                <a:cubicBezTo>
                  <a:pt x="184098" y="123825"/>
                  <a:pt x="190500" y="130227"/>
                  <a:pt x="190500" y="138113"/>
                </a:cubicBezTo>
                <a:close/>
                <a:moveTo>
                  <a:pt x="52388" y="209550"/>
                </a:moveTo>
                <a:cubicBezTo>
                  <a:pt x="44502" y="209550"/>
                  <a:pt x="38100" y="203148"/>
                  <a:pt x="38100" y="195263"/>
                </a:cubicBezTo>
                <a:cubicBezTo>
                  <a:pt x="38100" y="187377"/>
                  <a:pt x="44502" y="180975"/>
                  <a:pt x="52388" y="180975"/>
                </a:cubicBezTo>
                <a:cubicBezTo>
                  <a:pt x="60273" y="180975"/>
                  <a:pt x="66675" y="187377"/>
                  <a:pt x="66675" y="195263"/>
                </a:cubicBezTo>
                <a:cubicBezTo>
                  <a:pt x="66675" y="203148"/>
                  <a:pt x="60273" y="209550"/>
                  <a:pt x="52388" y="209550"/>
                </a:cubicBezTo>
                <a:close/>
                <a:moveTo>
                  <a:pt x="128588" y="195263"/>
                </a:moveTo>
                <a:cubicBezTo>
                  <a:pt x="128588" y="203148"/>
                  <a:pt x="122185" y="209550"/>
                  <a:pt x="114300" y="209550"/>
                </a:cubicBezTo>
                <a:cubicBezTo>
                  <a:pt x="106415" y="209550"/>
                  <a:pt x="100013" y="203148"/>
                  <a:pt x="100013" y="195263"/>
                </a:cubicBezTo>
                <a:cubicBezTo>
                  <a:pt x="100013" y="187377"/>
                  <a:pt x="106415" y="180975"/>
                  <a:pt x="114300" y="180975"/>
                </a:cubicBezTo>
                <a:cubicBezTo>
                  <a:pt x="122185" y="180975"/>
                  <a:pt x="128588" y="187377"/>
                  <a:pt x="128588" y="195263"/>
                </a:cubicBezTo>
                <a:close/>
                <a:moveTo>
                  <a:pt x="176212" y="209550"/>
                </a:moveTo>
                <a:cubicBezTo>
                  <a:pt x="168327" y="209550"/>
                  <a:pt x="161925" y="203148"/>
                  <a:pt x="161925" y="195263"/>
                </a:cubicBezTo>
                <a:cubicBezTo>
                  <a:pt x="161925" y="187377"/>
                  <a:pt x="168327" y="180975"/>
                  <a:pt x="176212" y="180975"/>
                </a:cubicBezTo>
                <a:cubicBezTo>
                  <a:pt x="184098" y="180975"/>
                  <a:pt x="190500" y="187377"/>
                  <a:pt x="190500" y="195263"/>
                </a:cubicBezTo>
                <a:cubicBezTo>
                  <a:pt x="190500" y="203148"/>
                  <a:pt x="184098" y="209550"/>
                  <a:pt x="176212" y="209550"/>
                </a:cubicBezTo>
                <a:close/>
                <a:moveTo>
                  <a:pt x="38100" y="252413"/>
                </a:moveTo>
                <a:cubicBezTo>
                  <a:pt x="38100" y="244495"/>
                  <a:pt x="44470" y="238125"/>
                  <a:pt x="52388" y="238125"/>
                </a:cubicBezTo>
                <a:lnTo>
                  <a:pt x="119062" y="238125"/>
                </a:lnTo>
                <a:cubicBezTo>
                  <a:pt x="126980" y="238125"/>
                  <a:pt x="133350" y="244495"/>
                  <a:pt x="133350" y="252413"/>
                </a:cubicBezTo>
                <a:cubicBezTo>
                  <a:pt x="133350" y="260330"/>
                  <a:pt x="126980" y="266700"/>
                  <a:pt x="119062" y="266700"/>
                </a:cubicBezTo>
                <a:lnTo>
                  <a:pt x="52388" y="266700"/>
                </a:lnTo>
                <a:cubicBezTo>
                  <a:pt x="44470" y="266700"/>
                  <a:pt x="38100" y="260330"/>
                  <a:pt x="38100" y="252413"/>
                </a:cubicBezTo>
                <a:close/>
                <a:moveTo>
                  <a:pt x="176212" y="238125"/>
                </a:moveTo>
                <a:cubicBezTo>
                  <a:pt x="184130" y="238125"/>
                  <a:pt x="190500" y="244495"/>
                  <a:pt x="190500" y="252413"/>
                </a:cubicBezTo>
                <a:cubicBezTo>
                  <a:pt x="190500" y="260330"/>
                  <a:pt x="184130" y="266700"/>
                  <a:pt x="176212" y="266700"/>
                </a:cubicBezTo>
                <a:cubicBezTo>
                  <a:pt x="168295" y="266700"/>
                  <a:pt x="161925" y="260330"/>
                  <a:pt x="161925" y="252413"/>
                </a:cubicBezTo>
                <a:cubicBezTo>
                  <a:pt x="161925" y="244495"/>
                  <a:pt x="168295" y="238125"/>
                  <a:pt x="176212" y="238125"/>
                </a:cubicBezTo>
                <a:close/>
              </a:path>
            </a:pathLst>
          </a:custGeom>
          <a:solidFill>
            <a:srgbClr val="A0522D"/>
          </a:solidFill>
        </p:spPr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 4"/>
              <p:cNvSpPr/>
              <p:nvPr/>
            </p:nvSpPr>
            <p:spPr>
              <a:xfrm>
                <a:off x="7315200" y="2862064"/>
                <a:ext cx="1879600" cy="11938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>
                  <a:lnSpc>
                    <a:spcPct val="130000"/>
                  </a:lnSpc>
                </a:pPr>
                <a:r>
                  <a:rPr lang="en-US" sz="16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第一步：</a:t>
                </a:r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测量半径 </a:t>
                </a:r>
                <a14:m>
                  <m:oMath xmlns:m="http://schemas.openxmlformats.org/officeDocument/2006/math"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𝑟</m:t>
                    </m:r>
                  </m:oMath>
                </a14:m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，计算花坛面积 </a:t>
                </a:r>
                <a14:m>
                  <m:oMath xmlns:m="http://schemas.openxmlformats.org/officeDocument/2006/math"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𝑆</m:t>
                    </m:r>
                    <m:r>
                      <a:rPr lang="en-US" sz="16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sSup>
                      <m:sSupPr>
                        <m:ctrlPr>
                          <a:rPr lang="en-US" sz="1100" dirty="0">
                            <a:solidFill>
                              <a:srgbClr val="36454F"/>
                            </a:solidFill>
                          </a:rPr>
                        </m:ctrlPr>
                      </m:sSupPr>
                      <m:e>
                        <m:r>
                          <a:rPr lang="en-US" sz="1100" i="1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𝑟</m:t>
                        </m:r>
                      </m:e>
                      <m:sup>
                        <m:r>
                          <a:rPr lang="en-US" sz="11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。</a:t>
                </a:r>
                <a:endParaRPr lang="en-US" sz="1600" dirty="0"/>
              </a:p>
            </p:txBody>
          </p:sp>
        </mc:Choice>
        <mc:Fallback>
          <p:sp>
            <p:nvSpPr>
              <p:cNvPr id="8" name="Text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5200" y="2862064"/>
                <a:ext cx="1879600" cy="1193800"/>
              </a:xfrm>
              <a:prstGeom prst="rect">
                <a:avLst/>
              </a:prstGeom>
              <a:blipFill rotWithShape="1">
                <a:blip r:embed="rId3"/>
                <a:stretch>
                  <a:fillRect t="-10" r="-8851" b="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hape 5"/>
          <p:cNvSpPr/>
          <p:nvPr/>
        </p:nvSpPr>
        <p:spPr>
          <a:xfrm>
            <a:off x="6794500" y="4811117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114300" y="304800"/>
                </a:moveTo>
                <a:cubicBezTo>
                  <a:pt x="51197" y="304800"/>
                  <a:pt x="0" y="253603"/>
                  <a:pt x="0" y="190500"/>
                </a:cubicBezTo>
                <a:cubicBezTo>
                  <a:pt x="0" y="136208"/>
                  <a:pt x="77510" y="27325"/>
                  <a:pt x="99179" y="-2084"/>
                </a:cubicBezTo>
                <a:cubicBezTo>
                  <a:pt x="102691" y="-6846"/>
                  <a:pt x="108228" y="-9525"/>
                  <a:pt x="114181" y="-9525"/>
                </a:cubicBezTo>
                <a:lnTo>
                  <a:pt x="114419" y="-9525"/>
                </a:lnTo>
                <a:cubicBezTo>
                  <a:pt x="120372" y="-9525"/>
                  <a:pt x="125909" y="-6846"/>
                  <a:pt x="129421" y="-2084"/>
                </a:cubicBezTo>
                <a:cubicBezTo>
                  <a:pt x="151090" y="27325"/>
                  <a:pt x="228600" y="136208"/>
                  <a:pt x="228600" y="190500"/>
                </a:cubicBezTo>
                <a:cubicBezTo>
                  <a:pt x="228600" y="253603"/>
                  <a:pt x="177403" y="304800"/>
                  <a:pt x="114300" y="304800"/>
                </a:cubicBezTo>
                <a:close/>
                <a:moveTo>
                  <a:pt x="66675" y="185738"/>
                </a:moveTo>
                <a:cubicBezTo>
                  <a:pt x="66675" y="177820"/>
                  <a:pt x="60305" y="171450"/>
                  <a:pt x="52388" y="171450"/>
                </a:cubicBezTo>
                <a:cubicBezTo>
                  <a:pt x="44470" y="171450"/>
                  <a:pt x="38100" y="177820"/>
                  <a:pt x="38100" y="185738"/>
                </a:cubicBezTo>
                <a:cubicBezTo>
                  <a:pt x="38100" y="230445"/>
                  <a:pt x="74355" y="266700"/>
                  <a:pt x="119062" y="266700"/>
                </a:cubicBezTo>
                <a:cubicBezTo>
                  <a:pt x="126980" y="266700"/>
                  <a:pt x="133350" y="260330"/>
                  <a:pt x="133350" y="252413"/>
                </a:cubicBezTo>
                <a:cubicBezTo>
                  <a:pt x="133350" y="244495"/>
                  <a:pt x="126980" y="238125"/>
                  <a:pt x="119062" y="238125"/>
                </a:cubicBezTo>
                <a:cubicBezTo>
                  <a:pt x="90130" y="238125"/>
                  <a:pt x="66675" y="214670"/>
                  <a:pt x="66675" y="185738"/>
                </a:cubicBezTo>
                <a:close/>
              </a:path>
            </a:pathLst>
          </a:custGeom>
          <a:solidFill>
            <a:srgbClr val="6B8E23"/>
          </a:solidFill>
        </p:spPr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 6"/>
              <p:cNvSpPr/>
              <p:nvPr/>
            </p:nvSpPr>
            <p:spPr>
              <a:xfrm>
                <a:off x="7315200" y="4356497"/>
                <a:ext cx="3098800" cy="12192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>
                  <a:lnSpc>
                    <a:spcPct val="130000"/>
                  </a:lnSpc>
                </a:pPr>
                <a:r>
                  <a:rPr lang="en-US" sz="16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第二步：</a:t>
                </a:r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乘以单位面积的需水量 </a:t>
                </a:r>
                <a14:m>
                  <m:oMath xmlns:m="http://schemas.openxmlformats.org/officeDocument/2006/math"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𝑘</m:t>
                    </m:r>
                  </m:oMath>
                </a14:m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，得总用水量 </a:t>
                </a:r>
                <a14:m>
                  <m:oMath xmlns:m="http://schemas.openxmlformats.org/officeDocument/2006/math"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𝑉</m:t>
                    </m:r>
                    <m:r>
                      <a:rPr lang="en-US" sz="16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𝑆</m:t>
                    </m:r>
                    <m:r>
                      <a:rPr lang="en-US" sz="16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×</m:t>
                    </m:r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𝑘</m:t>
                    </m:r>
                  </m:oMath>
                </a14:m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。</a:t>
                </a:r>
                <a:endParaRPr lang="en-US" sz="1600" dirty="0"/>
              </a:p>
            </p:txBody>
          </p:sp>
        </mc:Choice>
        <mc:Fallback>
          <p:sp>
            <p:nvSpPr>
              <p:cNvPr id="10" name="Tex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5200" y="4356497"/>
                <a:ext cx="3098800" cy="1219200"/>
              </a:xfrm>
              <a:prstGeom prst="rect">
                <a:avLst/>
              </a:prstGeom>
              <a:blipFill rotWithShape="1">
                <a:blip r:embed="rId4"/>
                <a:stretch>
                  <a:fillRect t="-33" r="-5881" b="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10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10-09-19:28:50-d3jposgs8jdo4os5e3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505" y="1597660"/>
            <a:ext cx="2840990" cy="284099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792730" y="4592955"/>
            <a:ext cx="6606540" cy="52197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34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拓展与提升</a:t>
            </a:r>
            <a:endParaRPr lang="en-US" sz="1600" dirty="0"/>
          </a:p>
        </p:txBody>
      </p:sp>
      <p:sp>
        <p:nvSpPr>
          <p:cNvPr id="4" name="Text 1"/>
          <p:cNvSpPr/>
          <p:nvPr/>
        </p:nvSpPr>
        <p:spPr>
          <a:xfrm>
            <a:off x="5259542" y="2292350"/>
            <a:ext cx="1618942" cy="13128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500" b="1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06</a:t>
            </a:r>
            <a:endParaRPr lang="en-US" sz="1600" dirty="0"/>
          </a:p>
        </p:txBody>
      </p:sp>
      <p:pic>
        <p:nvPicPr>
          <p:cNvPr id="5" name="Image 1" descr="https://kimi-img.moonshot.cn/pub/slides/slides_tmpl/image/25-10-09-19:28:49-d3jpos8s8jdo4os5e3s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5269230"/>
            <a:ext cx="12192000" cy="1598930"/>
          </a:xfrm>
          <a:prstGeom prst="rect">
            <a:avLst/>
          </a:prstGeom>
        </p:spPr>
      </p:pic>
      <p:pic>
        <p:nvPicPr>
          <p:cNvPr id="6" name="Image 2" descr="https://kimi-img.moonshot.cn/pub/slides/slides_tmpl/image/25-10-09-19:28:48-d3jpos0s8jdo4os5e3q0.png"/>
          <p:cNvPicPr>
            <a:picLocks noChangeAspect="1"/>
          </p:cNvPicPr>
          <p:nvPr/>
        </p:nvPicPr>
        <p:blipFill>
          <a:blip r:embed="rId4">
            <a:alphaModFix amt="89000"/>
          </a:blip>
          <a:srcRect t="11400" r="14225"/>
          <a:stretch>
            <a:fillRect/>
          </a:stretch>
        </p:blipFill>
        <p:spPr>
          <a:xfrm>
            <a:off x="9844405" y="0"/>
            <a:ext cx="2347595" cy="2760980"/>
          </a:xfrm>
          <a:prstGeom prst="rect">
            <a:avLst/>
          </a:prstGeom>
        </p:spPr>
      </p:pic>
      <p:pic>
        <p:nvPicPr>
          <p:cNvPr id="7" name="Image 3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135" y="1597660"/>
            <a:ext cx="2490470" cy="545465"/>
          </a:xfrm>
          <a:prstGeom prst="rect">
            <a:avLst/>
          </a:prstGeom>
        </p:spPr>
      </p:pic>
      <p:pic>
        <p:nvPicPr>
          <p:cNvPr id="8" name="Image 4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575" y="3536315"/>
            <a:ext cx="2490470" cy="54546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39700" y="851297"/>
            <a:ext cx="11912600" cy="508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36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拓展：组合图形的面积</a:t>
            </a:r>
            <a:endParaRPr lang="en-US" sz="1600" dirty="0"/>
          </a:p>
        </p:txBody>
      </p:sp>
      <p:pic>
        <p:nvPicPr>
          <p:cNvPr id="5" name="Image 1" descr="https://kimi-web-img.moonshot.cn/img/tikupic.21cnjy.com/da3f757982da3f1e1c0114f74b7d5ed328d14ae3.png"/>
          <p:cNvPicPr>
            <a:picLocks noChangeAspect="1"/>
          </p:cNvPicPr>
          <p:nvPr/>
        </p:nvPicPr>
        <p:blipFill>
          <a:blip r:embed="rId2"/>
          <a:srcRect t="10157" b="10157"/>
          <a:stretch>
            <a:fillRect/>
          </a:stretch>
        </p:blipFill>
        <p:spPr>
          <a:xfrm>
            <a:off x="558800" y="1968897"/>
            <a:ext cx="5080000" cy="1625600"/>
          </a:xfrm>
          <a:prstGeom prst="roundRect">
            <a:avLst>
              <a:gd name="adj" fmla="val 6250"/>
            </a:avLst>
          </a:prstGeom>
        </p:spPr>
      </p:pic>
      <p:sp>
        <p:nvSpPr>
          <p:cNvPr id="6" name="Text 2"/>
          <p:cNvSpPr/>
          <p:nvPr/>
        </p:nvSpPr>
        <p:spPr>
          <a:xfrm>
            <a:off x="2387600" y="3797697"/>
            <a:ext cx="1422400" cy="406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2400" b="1" dirty="0">
                <a:solidFill>
                  <a:srgbClr val="A0522D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扇形面积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 3"/>
              <p:cNvSpPr/>
              <p:nvPr/>
            </p:nvSpPr>
            <p:spPr>
              <a:xfrm>
                <a:off x="1631950" y="4356497"/>
                <a:ext cx="2933700" cy="6985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40000"/>
                  </a:lnSpc>
                </a:pPr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扇形是圆的一部分，其面积由圆心角 </a:t>
                </a:r>
                <a14:m>
                  <m:oMath xmlns:m="http://schemas.openxmlformats.org/officeDocument/2006/math">
                    <m:r>
                      <a:rPr lang="en-US" sz="14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𝜃</m:t>
                    </m:r>
                  </m:oMath>
                </a14:m>
                <a:r>
                  <a:rPr lang="en-US" sz="14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的大小决定。</a:t>
                </a:r>
                <a:endParaRPr lang="en-US" sz="1600" dirty="0"/>
              </a:p>
            </p:txBody>
          </p:sp>
        </mc:Choice>
        <mc:Fallback>
          <p:sp>
            <p:nvSpPr>
              <p:cNvPr id="7" name="Tex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1950" y="4356497"/>
                <a:ext cx="2933700" cy="698500"/>
              </a:xfrm>
              <a:prstGeom prst="rect">
                <a:avLst/>
              </a:prstGeom>
              <a:blipFill rotWithShape="1">
                <a:blip r:embed="rId3"/>
                <a:stretch>
                  <a:fillRect t="-57" b="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 4"/>
              <p:cNvSpPr/>
              <p:nvPr/>
            </p:nvSpPr>
            <p:spPr>
              <a:xfrm>
                <a:off x="603250" y="5311775"/>
                <a:ext cx="4991100" cy="28852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30000"/>
                  </a:lnSpc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300" dirty="0">
                              <a:solidFill>
                                <a:srgbClr val="36454F"/>
                              </a:solidFill>
                            </a:rPr>
                          </m:ctrlPr>
                        </m:sSubPr>
                        <m:e>
                          <m:r>
                            <a:rPr lang="en-US" sz="1300" i="1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𝑆</m:t>
                          </m:r>
                        </m:e>
                        <m:sub>
                          <m:r>
                            <a:rPr lang="en-US" sz="13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扇形</m:t>
                          </m:r>
                        </m:sub>
                      </m:sSub>
                      <m:r>
                        <a:rPr lang="en-US" sz="18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=</m:t>
                      </m:r>
                      <m:r>
                        <a:rPr lang="en-US" sz="1800" i="1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𝜋</m:t>
                      </m:r>
                      <m:sSup>
                        <m:sSupPr>
                          <m:ctrlPr>
                            <a:rPr lang="en-US" sz="1300" dirty="0">
                              <a:solidFill>
                                <a:srgbClr val="36454F"/>
                              </a:solidFill>
                            </a:rPr>
                          </m:ctrlPr>
                        </m:sSupPr>
                        <m:e>
                          <m:r>
                            <a:rPr lang="en-US" sz="1300" i="1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𝑟</m:t>
                          </m:r>
                        </m:e>
                        <m:sup>
                          <m:r>
                            <a:rPr lang="en-US" sz="13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sz="18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×</m:t>
                      </m:r>
                      <m:f>
                        <m:fPr>
                          <m:ctrlPr>
                            <a:rPr/>
                          </m:ctrlPr>
                        </m:fPr>
                        <m:num>
                          <m:r>
                            <a:rPr lang="en-US" sz="1300" i="1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𝜃</m:t>
                          </m:r>
                        </m:num>
                        <m:den>
                          <m:sSup>
                            <m:sSupPr>
                              <m:ctrlPr>
                                <a:rPr lang="en-US" sz="900" dirty="0">
                                  <a:solidFill>
                                    <a:srgbClr val="36454F"/>
                                  </a:solidFill>
                                </a:rPr>
                              </m:ctrlPr>
                            </m:sSupPr>
                            <m:e>
                              <m:r>
                                <a:rPr lang="en-US" sz="900" dirty="0">
                                  <a:solidFill>
                                    <a:srgbClr val="36454F"/>
                                  </a:solidFill>
                                  <a:latin typeface="Cambria Math" panose="02040503050406030204" charset="0"/>
                                </a:rPr>
                                <m:t>360</m:t>
                              </m:r>
                            </m:e>
                            <m:sup>
                              <m:r>
                                <a:rPr lang="en-US" sz="900" dirty="0">
                                  <a:solidFill>
                                    <a:srgbClr val="36454F"/>
                                  </a:solidFill>
                                  <a:latin typeface="Cambria Math" panose="02040503050406030204" charset="0"/>
                                </a:rPr>
                                <m:t>∘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1600" dirty="0"/>
              </a:p>
            </p:txBody>
          </p:sp>
        </mc:Choice>
        <mc:Fallback>
          <p:sp>
            <p:nvSpPr>
              <p:cNvPr id="8" name="Text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250" y="5311775"/>
                <a:ext cx="4991100" cy="288528"/>
              </a:xfrm>
              <a:prstGeom prst="rect">
                <a:avLst/>
              </a:prstGeom>
              <a:blipFill rotWithShape="1">
                <a:blip r:embed="rId4"/>
                <a:stretch>
                  <a:fillRect t="-33232" b="-333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Image 2" descr="https://kimi-web-img.moonshot.cn/img/pic3.zhimg.com/bb8f472d97013e88b3228279e4e052430769449d.jpg"/>
          <p:cNvPicPr>
            <a:picLocks noChangeAspect="1"/>
          </p:cNvPicPr>
          <p:nvPr/>
        </p:nvPicPr>
        <p:blipFill>
          <a:blip r:embed="rId5"/>
          <a:srcRect t="23333" b="23333"/>
          <a:stretch>
            <a:fillRect/>
          </a:stretch>
        </p:blipFill>
        <p:spPr>
          <a:xfrm>
            <a:off x="6553200" y="1968897"/>
            <a:ext cx="5080000" cy="1625600"/>
          </a:xfrm>
          <a:prstGeom prst="roundRect">
            <a:avLst>
              <a:gd name="adj" fmla="val 6250"/>
            </a:avLst>
          </a:prstGeom>
        </p:spPr>
      </p:pic>
      <p:sp>
        <p:nvSpPr>
          <p:cNvPr id="10" name="Text 5"/>
          <p:cNvSpPr/>
          <p:nvPr/>
        </p:nvSpPr>
        <p:spPr>
          <a:xfrm>
            <a:off x="8382000" y="3797697"/>
            <a:ext cx="1422400" cy="406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2400" b="1" dirty="0">
                <a:solidFill>
                  <a:srgbClr val="6B8E2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环形面积</a:t>
            </a:r>
            <a:endParaRPr lang="en-US" sz="1600" dirty="0"/>
          </a:p>
        </p:txBody>
      </p:sp>
      <p:sp>
        <p:nvSpPr>
          <p:cNvPr id="11" name="Text 6"/>
          <p:cNvSpPr/>
          <p:nvPr/>
        </p:nvSpPr>
        <p:spPr>
          <a:xfrm>
            <a:off x="7092950" y="4356497"/>
            <a:ext cx="4000500" cy="2921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4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环形是大圆减去小圆，其面积是两个圆面积的差。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 7"/>
              <p:cNvSpPr/>
              <p:nvPr/>
            </p:nvSpPr>
            <p:spPr>
              <a:xfrm>
                <a:off x="6597650" y="4899422"/>
                <a:ext cx="4991100" cy="26531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 algn="ctr">
                  <a:lnSpc>
                    <a:spcPct val="130000"/>
                  </a:lnSpc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300" dirty="0">
                              <a:solidFill>
                                <a:srgbClr val="36454F"/>
                              </a:solidFill>
                            </a:rPr>
                          </m:ctrlPr>
                        </m:sSubPr>
                        <m:e>
                          <m:r>
                            <a:rPr lang="en-US" sz="1300" i="1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𝑆</m:t>
                          </m:r>
                        </m:e>
                        <m:sub>
                          <m:r>
                            <a:rPr lang="en-US" sz="13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环形</m:t>
                          </m:r>
                        </m:sub>
                      </m:sSub>
                      <m:r>
                        <a:rPr lang="en-US" sz="18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=</m:t>
                      </m:r>
                      <m:r>
                        <a:rPr lang="en-US" sz="1800" i="1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𝜋</m:t>
                      </m:r>
                      <m:sSup>
                        <m:sSupPr>
                          <m:ctrlPr>
                            <a:rPr lang="en-US" sz="1300" dirty="0">
                              <a:solidFill>
                                <a:srgbClr val="36454F"/>
                              </a:solidFill>
                            </a:rPr>
                          </m:ctrlPr>
                        </m:sSupPr>
                        <m:e>
                          <m:r>
                            <a:rPr lang="en-US" sz="1300" i="1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𝑅</m:t>
                          </m:r>
                        </m:e>
                        <m:sup>
                          <m:r>
                            <a:rPr lang="en-US" sz="13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sz="18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−</m:t>
                      </m:r>
                      <m:r>
                        <a:rPr lang="en-US" sz="1800" i="1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𝜋</m:t>
                      </m:r>
                      <m:sSup>
                        <m:sSupPr>
                          <m:ctrlPr>
                            <a:rPr lang="en-US" sz="1300" dirty="0">
                              <a:solidFill>
                                <a:srgbClr val="36454F"/>
                              </a:solidFill>
                            </a:rPr>
                          </m:ctrlPr>
                        </m:sSupPr>
                        <m:e>
                          <m:r>
                            <a:rPr lang="en-US" sz="1300" i="1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𝑟</m:t>
                          </m:r>
                        </m:e>
                        <m:sup>
                          <m:r>
                            <a:rPr lang="en-US" sz="13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sz="18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=</m:t>
                      </m:r>
                      <m:r>
                        <a:rPr lang="en-US" sz="1800" i="1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𝜋</m:t>
                      </m:r>
                      <m:r>
                        <a:rPr lang="en-US" sz="18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(</m:t>
                      </m:r>
                      <m:sSup>
                        <m:sSupPr>
                          <m:ctrlPr>
                            <a:rPr lang="en-US" sz="1300" dirty="0">
                              <a:solidFill>
                                <a:srgbClr val="36454F"/>
                              </a:solidFill>
                            </a:rPr>
                          </m:ctrlPr>
                        </m:sSupPr>
                        <m:e>
                          <m:r>
                            <a:rPr lang="en-US" sz="1300" i="1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𝑅</m:t>
                          </m:r>
                        </m:e>
                        <m:sup>
                          <m:r>
                            <a:rPr lang="en-US" sz="13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sz="18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−</m:t>
                      </m:r>
                      <m:sSup>
                        <m:sSupPr>
                          <m:ctrlPr>
                            <a:rPr lang="en-US" sz="1300" dirty="0">
                              <a:solidFill>
                                <a:srgbClr val="36454F"/>
                              </a:solidFill>
                            </a:rPr>
                          </m:ctrlPr>
                        </m:sSupPr>
                        <m:e>
                          <m:r>
                            <a:rPr lang="en-US" sz="1300" i="1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𝑟</m:t>
                          </m:r>
                        </m:e>
                        <m:sup>
                          <m:r>
                            <a:rPr lang="en-US" sz="1300" dirty="0">
                              <a:solidFill>
                                <a:srgbClr val="36454F"/>
                              </a:solidFill>
                              <a:latin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sz="1800" dirty="0">
                          <a:solidFill>
                            <a:srgbClr val="36454F"/>
                          </a:solidFill>
                          <a:latin typeface="Cambria Math" panose="02040503050406030204" charset="0"/>
                        </a:rPr>
                        <m:t>)</m:t>
                      </m:r>
                    </m:oMath>
                  </m:oMathPara>
                </a14:m>
                <a:endParaRPr lang="en-US" sz="1600" dirty="0"/>
              </a:p>
            </p:txBody>
          </p:sp>
        </mc:Choice>
        <mc:Fallback>
          <p:sp>
            <p:nvSpPr>
              <p:cNvPr id="12" name="Tex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7650" y="4899422"/>
                <a:ext cx="4991100" cy="265311"/>
              </a:xfrm>
              <a:prstGeom prst="rect">
                <a:avLst/>
              </a:prstGeom>
              <a:blipFill rotWithShape="1">
                <a:blip r:embed="rId6"/>
                <a:stretch>
                  <a:fillRect t="-7091" b="-68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6363315" y="4049395"/>
            <a:ext cx="40640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</a:t>
            </a:r>
            <a:endParaRPr lang="en-US" sz="1600" dirty="0"/>
          </a:p>
        </p:txBody>
      </p:sp>
      <p:pic>
        <p:nvPicPr>
          <p:cNvPr id="3" name="Image 0" descr="https://kimi-img.moonshot.cn/pub/slides/slides_tmpl/image/25-10-09-19:28:50-d3jposgs8jdo4os5e4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242165" cy="6886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54000" y="1239838"/>
            <a:ext cx="5765800" cy="508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3600" b="1" dirty="0">
                <a:solidFill>
                  <a:srgbClr val="8B4513"/>
                </a:solidFill>
                <a:latin typeface="Noto Sans SC" panose="020B0200000000000000" pitchFamily="34" charset="-122"/>
                <a:ea typeface="Noto Sans SC" panose="020B0200000000000000" pitchFamily="34" charset="-122"/>
                <a:cs typeface="Noto Sans SC" panose="020B0200000000000000" pitchFamily="34" charset="-120"/>
              </a:rPr>
              <a:t>升维思考：从面积到体积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254000" y="1951037"/>
            <a:ext cx="5638800" cy="660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36454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数学知识是连贯的。我们学习了二维的圆，很自然地可以联想到三维的球。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254000" y="2814638"/>
            <a:ext cx="0" cy="2806700"/>
          </a:xfrm>
          <a:prstGeom prst="line">
            <a:avLst/>
          </a:prstGeom>
          <a:noFill/>
          <a:ln w="50800">
            <a:solidFill>
              <a:srgbClr val="6B8E23"/>
            </a:solidFill>
            <a:prstDash val="solid"/>
            <a:headEnd type="none"/>
            <a:tailEnd type="none"/>
          </a:ln>
        </p:spPr>
      </p:sp>
      <p:sp>
        <p:nvSpPr>
          <p:cNvPr id="7" name="Text 4"/>
          <p:cNvSpPr/>
          <p:nvPr/>
        </p:nvSpPr>
        <p:spPr>
          <a:xfrm>
            <a:off x="508000" y="2916238"/>
            <a:ext cx="5384800" cy="3048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dirty="0">
                <a:solidFill>
                  <a:srgbClr val="6B8E23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类比与延伸：</a:t>
            </a:r>
            <a:endParaRPr lang="en-US" sz="1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 5"/>
              <p:cNvSpPr/>
              <p:nvPr/>
            </p:nvSpPr>
            <p:spPr>
              <a:xfrm>
                <a:off x="508000" y="3221038"/>
                <a:ext cx="5384800" cy="229870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/>
              <a:lstStyle/>
              <a:p>
                <a:pPr>
                  <a:lnSpc>
                    <a:spcPct val="130000"/>
                  </a:lnSpc>
                </a:pPr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圆的面积公式 </a:t>
                </a:r>
                <a14:m>
                  <m:oMath xmlns:m="http://schemas.openxmlformats.org/officeDocument/2006/math"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𝑆</m:t>
                    </m:r>
                    <m:r>
                      <a:rPr lang="en-US" sz="16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sSup>
                      <m:sSupPr>
                        <m:ctrlPr>
                          <a:rPr lang="en-US" sz="1100" dirty="0">
                            <a:solidFill>
                              <a:srgbClr val="36454F"/>
                            </a:solidFill>
                          </a:rPr>
                        </m:ctrlPr>
                      </m:sSupPr>
                      <m:e>
                        <m:r>
                          <a:rPr lang="en-US" sz="1100" i="1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𝑟</m:t>
                        </m:r>
                      </m:e>
                      <m:sup>
                        <m:r>
                          <a:rPr lang="en-US" sz="11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描述了二维平面上的大小。而球的体积公式 </a:t>
                </a:r>
                <a14:m>
                  <m:oMath xmlns:m="http://schemas.openxmlformats.org/officeDocument/2006/math"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𝑉</m:t>
                    </m:r>
                    <m:r>
                      <a:rPr lang="en-US" sz="1600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=</m:t>
                    </m:r>
                    <m:f>
                      <m:fPr>
                        <m:ctrlPr>
                          <a:rPr/>
                        </m:ctrlPr>
                      </m:fPr>
                      <m:num>
                        <m:r>
                          <a:rPr lang="en-US" sz="11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4</m:t>
                        </m:r>
                      </m:num>
                      <m:den>
                        <m:r>
                          <a:rPr lang="en-US" sz="11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3</m:t>
                        </m:r>
                      </m:den>
                    </m:f>
                    <m:r>
                      <a:rPr lang="en-US" sz="1600" i="1" dirty="0">
                        <a:solidFill>
                          <a:srgbClr val="36454F"/>
                        </a:solidFill>
                        <a:latin typeface="Cambria Math" panose="02040503050406030204" charset="0"/>
                      </a:rPr>
                      <m:t>𝜋</m:t>
                    </m:r>
                    <m:sSup>
                      <m:sSupPr>
                        <m:ctrlPr>
                          <a:rPr lang="en-US" sz="1100" dirty="0">
                            <a:solidFill>
                              <a:srgbClr val="36454F"/>
                            </a:solidFill>
                          </a:rPr>
                        </m:ctrlPr>
                      </m:sSupPr>
                      <m:e>
                        <m:r>
                          <a:rPr lang="en-US" sz="1100" i="1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𝑟</m:t>
                        </m:r>
                      </m:e>
                      <m:sup>
                        <m:r>
                          <a:rPr lang="en-US" sz="11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则描述了三维空间的大小。从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100" dirty="0">
                            <a:solidFill>
                              <a:srgbClr val="36454F"/>
                            </a:solidFill>
                          </a:rPr>
                        </m:ctrlPr>
                      </m:sSupPr>
                      <m:e>
                        <m:r>
                          <a:rPr lang="en-US" sz="1100" i="1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𝑟</m:t>
                        </m:r>
                      </m:e>
                      <m:sup>
                        <m:r>
                          <a:rPr lang="en-US" sz="11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 到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100" dirty="0">
                            <a:solidFill>
                              <a:srgbClr val="36454F"/>
                            </a:solidFill>
                          </a:rPr>
                        </m:ctrlPr>
                      </m:sSupPr>
                      <m:e>
                        <m:r>
                          <a:rPr lang="en-US" sz="1100" i="1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𝑟</m:t>
                        </m:r>
                      </m:e>
                      <m:sup>
                        <m:r>
                          <a:rPr lang="en-US" sz="1100" dirty="0">
                            <a:solidFill>
                              <a:srgbClr val="36454F"/>
                            </a:solidFill>
                            <a:latin typeface="Cambria Math" panose="02040503050406030204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，体现了</a:t>
                </a:r>
                <a:r>
                  <a:rPr lang="en-US" sz="1600" b="1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维度的跃升</a:t>
                </a:r>
                <a:r>
                  <a:rPr lang="en-US" sz="1600" dirty="0">
                    <a:solidFill>
                      <a:srgbClr val="36454F"/>
                    </a:solidFill>
                    <a:latin typeface="MiSans" pitchFamily="34" charset="-122"/>
                    <a:ea typeface="MiSans" pitchFamily="34" charset="-122"/>
                    <a:cs typeface="MiSans" pitchFamily="34" charset="-120"/>
                  </a:rPr>
                  <a:t>。</a:t>
                </a:r>
                <a:endParaRPr lang="en-US" sz="1600" dirty="0"/>
              </a:p>
            </p:txBody>
          </p:sp>
        </mc:Choice>
        <mc:Fallback>
          <p:sp>
            <p:nvSpPr>
              <p:cNvPr id="8" name="Tex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00" y="3221038"/>
                <a:ext cx="5384800" cy="2298700"/>
              </a:xfrm>
              <a:prstGeom prst="rect">
                <a:avLst/>
              </a:prstGeom>
              <a:blipFill rotWithShape="1">
                <a:blip r:embed="rId2"/>
                <a:stretch>
                  <a:fillRect t="-14" b="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Image 1" descr="https://kimi-web-img.moonshot.cn/img/gd-hbimg.huaban.com/4f5311d5d525216491f8d423e497ded4c2c3f8ef"/>
          <p:cNvPicPr>
            <a:picLocks noChangeAspect="1"/>
          </p:cNvPicPr>
          <p:nvPr/>
        </p:nvPicPr>
        <p:blipFill>
          <a:blip r:embed="rId3"/>
          <a:srcRect t="3576" b="3576"/>
          <a:stretch>
            <a:fillRect/>
          </a:stretch>
        </p:blipFill>
        <p:spPr>
          <a:xfrm>
            <a:off x="6096000" y="1397000"/>
            <a:ext cx="5842000" cy="4064000"/>
          </a:xfrm>
          <a:prstGeom prst="roundRect">
            <a:avLst>
              <a:gd name="adj" fmla="val 2500"/>
            </a:avLst>
          </a:prstGeom>
        </p:spPr>
      </p:pic>
    </p:spTree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10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10-09-19:28:48-d3jpos0s8jdo4os5e3pg.jpg"/>
          <p:cNvPicPr>
            <a:picLocks noChangeAspect="1"/>
          </p:cNvPicPr>
          <p:nvPr/>
        </p:nvPicPr>
        <p:blipFill>
          <a:blip r:embed="rId2"/>
          <a:srcRect t="2984" b="2984"/>
          <a:stretch>
            <a:fillRect/>
          </a:stretch>
        </p:blipFill>
        <p:spPr>
          <a:xfrm>
            <a:off x="-635" y="0"/>
            <a:ext cx="1219263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419735" y="1236345"/>
            <a:ext cx="9298940" cy="2145665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6000"/>
                </a:srgbClr>
              </a:gs>
              <a:gs pos="30000">
                <a:srgbClr val="F9FBFD">
                  <a:alpha val="69000"/>
                </a:srgbClr>
              </a:gs>
              <a:gs pos="82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1"/>
          <p:cNvSpPr/>
          <p:nvPr/>
        </p:nvSpPr>
        <p:spPr>
          <a:xfrm>
            <a:off x="419735" y="1236345"/>
            <a:ext cx="9298940" cy="21456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5" name="Shape 2"/>
          <p:cNvSpPr/>
          <p:nvPr/>
        </p:nvSpPr>
        <p:spPr>
          <a:xfrm>
            <a:off x="627380" y="2313940"/>
            <a:ext cx="6939280" cy="893445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6" name="Text 3"/>
          <p:cNvSpPr/>
          <p:nvPr/>
        </p:nvSpPr>
        <p:spPr>
          <a:xfrm>
            <a:off x="627380" y="2313940"/>
            <a:ext cx="6939280" cy="893445"/>
          </a:xfrm>
          <a:prstGeom prst="rect">
            <a:avLst/>
          </a:prstGeom>
          <a:noFill/>
        </p:spPr>
        <p:txBody>
          <a:bodyPr wrap="square" lIns="45720" tIns="91440" rIns="91440" bIns="45720" rtlCol="0" anchor="b"/>
          <a:lstStyle/>
          <a:p>
            <a:pPr>
              <a:lnSpc>
                <a:spcPct val="130000"/>
              </a:lnSpc>
            </a:pPr>
            <a:r>
              <a:rPr lang="en-US" sz="66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感谢您的观看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627380" y="1450340"/>
            <a:ext cx="8235315" cy="709295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8" name="Text 5"/>
          <p:cNvSpPr/>
          <p:nvPr/>
        </p:nvSpPr>
        <p:spPr>
          <a:xfrm>
            <a:off x="627380" y="1450340"/>
            <a:ext cx="8235315" cy="709295"/>
          </a:xfrm>
          <a:prstGeom prst="rect">
            <a:avLst/>
          </a:prstGeom>
          <a:noFill/>
        </p:spPr>
        <p:txBody>
          <a:bodyPr wrap="square" lIns="45720" tIns="91440" rIns="91440" bIns="45720" rtlCol="0" anchor="b"/>
          <a:lstStyle/>
          <a:p>
            <a:pPr>
              <a:lnSpc>
                <a:spcPct val="130000"/>
              </a:lnSpc>
            </a:pPr>
            <a:r>
              <a:rPr lang="en-US" sz="32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THANK YOU FOR READING！</a:t>
            </a:r>
            <a:endParaRPr lang="en-US" sz="1600" dirty="0"/>
          </a:p>
        </p:txBody>
      </p:sp>
      <p:pic>
        <p:nvPicPr>
          <p:cNvPr id="9" name="Image 1" descr="https://kimi-img.moonshot.cn/pub/slides/slides_tmpl/image/25-10-09-19:28:48-d3jpos0s8jdo4os5e3q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380" y="5078095"/>
            <a:ext cx="3166745" cy="974090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996315" y="5283835"/>
            <a:ext cx="2584450" cy="220980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1" name="Text 7"/>
          <p:cNvSpPr/>
          <p:nvPr/>
        </p:nvSpPr>
        <p:spPr>
          <a:xfrm>
            <a:off x="996315" y="5283835"/>
            <a:ext cx="2584450" cy="22098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汇报人：Kimi AI</a:t>
            </a:r>
            <a:endParaRPr lang="en-US" sz="1600" dirty="0"/>
          </a:p>
        </p:txBody>
      </p:sp>
      <p:sp>
        <p:nvSpPr>
          <p:cNvPr id="12" name="Text 8"/>
          <p:cNvSpPr/>
          <p:nvPr/>
        </p:nvSpPr>
        <p:spPr>
          <a:xfrm>
            <a:off x="996315" y="5644515"/>
            <a:ext cx="2585085" cy="27940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4E5132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汇报日期：2025/01/01</a:t>
            </a:r>
            <a:endParaRPr lang="en-US" sz="1600" dirty="0"/>
          </a:p>
        </p:txBody>
      </p:sp>
      <p:pic>
        <p:nvPicPr>
          <p:cNvPr id="13" name="Image 2" descr="https://kimi-img.moonshot.cn/pub/slides/slides_tmpl/image/25-10-09-19:28:48-d3jpos0s8jdo4os5e3q0.png"/>
          <p:cNvPicPr>
            <a:picLocks noChangeAspect="1"/>
          </p:cNvPicPr>
          <p:nvPr/>
        </p:nvPicPr>
        <p:blipFill>
          <a:blip r:embed="rId4"/>
          <a:srcRect t="11400" r="14225"/>
          <a:stretch>
            <a:fillRect/>
          </a:stretch>
        </p:blipFill>
        <p:spPr>
          <a:xfrm>
            <a:off x="9103360" y="0"/>
            <a:ext cx="3088640" cy="3632200"/>
          </a:xfrm>
          <a:prstGeom prst="rect">
            <a:avLst/>
          </a:prstGeom>
        </p:spPr>
      </p:pic>
      <p:pic>
        <p:nvPicPr>
          <p:cNvPr id="14" name="Image 3" descr="https://kimi-img.moonshot.cn/pub/slides/slides_tmpl/image/25-10-09-19:28:50-d3jposgs8jdo4os5e3u0.png"/>
          <p:cNvPicPr>
            <a:picLocks noChangeAspect="1"/>
          </p:cNvPicPr>
          <p:nvPr/>
        </p:nvPicPr>
        <p:blipFill>
          <a:blip r:embed="rId5"/>
          <a:srcRect r="36787" b="-30769"/>
          <a:stretch>
            <a:fillRect/>
          </a:stretch>
        </p:blipFill>
        <p:spPr>
          <a:xfrm>
            <a:off x="809625" y="3609975"/>
            <a:ext cx="3150235" cy="400685"/>
          </a:xfrm>
          <a:prstGeom prst="rect">
            <a:avLst/>
          </a:prstGeom>
        </p:spPr>
      </p:pic>
      <p:pic>
        <p:nvPicPr>
          <p:cNvPr id="15" name="Image 4" descr="https://kimi-img.moonshot.cn/pub/slides/slides_tmpl/image/25-10-09-19:29:00-d3jpov0s8jdo4os5e48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7430" y="1449705"/>
            <a:ext cx="4279900" cy="5175885"/>
          </a:xfrm>
          <a:prstGeom prst="rect">
            <a:avLst/>
          </a:prstGeom>
        </p:spPr>
      </p:pic>
      <p:pic>
        <p:nvPicPr>
          <p:cNvPr id="16" name="Image 5" descr="https://kimi-img.moonshot.cn/pub/slides/slides_tmpl/image/25-10-09-19:28:50-d3jposgs8jdo4os5e3v0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7810" y="4010660"/>
            <a:ext cx="2228850" cy="2266950"/>
          </a:xfrm>
          <a:prstGeom prst="rect">
            <a:avLst/>
          </a:prstGeom>
        </p:spPr>
      </p:pic>
      <p:pic>
        <p:nvPicPr>
          <p:cNvPr id="17" name="Image 6" descr="https://kimi-img.moonshot.cn/pub/slides/slides_tmpl/image/25-10-09-19:28:49-d3jpos8s8jdo4os5e3t0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99250" y="975995"/>
            <a:ext cx="2163445" cy="473710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Custom Theme">
  <a:themeElements>
    <a:clrScheme name="Custom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Theme">
  <a:themeElements>
    <a:clrScheme name="Custom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1887</Words>
  <Application>WPS 演示</Application>
  <PresentationFormat>On-screen Show (16:9)</PresentationFormat>
  <Paragraphs>239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7" baseType="lpstr">
      <vt:lpstr>Arial</vt:lpstr>
      <vt:lpstr>宋体</vt:lpstr>
      <vt:lpstr>Wingdings</vt:lpstr>
      <vt:lpstr>MiSans</vt:lpstr>
      <vt:lpstr>MiSans</vt:lpstr>
      <vt:lpstr>Calibri</vt:lpstr>
      <vt:lpstr>Calibri</vt:lpstr>
      <vt:lpstr>Calibri</vt:lpstr>
      <vt:lpstr>Noto Sans SC</vt:lpstr>
      <vt:lpstr>Noto Sans SC</vt:lpstr>
      <vt:lpstr>Cambria Math</vt:lpstr>
      <vt:lpstr>微软雅黑</vt:lpstr>
      <vt:lpstr>Arial Unicode MS</vt:lpstr>
      <vt:lpstr>等线</vt:lpstr>
      <vt:lpstr>Calibri Light</vt:lpstr>
      <vt:lpstr>Custom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Moonshot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探秘圆的面积：公式、推导与应用</dc:title>
  <dc:creator>Kimi</dc:creator>
  <dc:subject>探秘圆的面积：公式、推导与应用</dc:subject>
  <cp:lastModifiedBy>沙漠飞雪</cp:lastModifiedBy>
  <cp:revision>2</cp:revision>
  <dcterms:created xsi:type="dcterms:W3CDTF">2025-12-08T23:33:00Z</dcterms:created>
  <dcterms:modified xsi:type="dcterms:W3CDTF">2025-12-08T23:35:28Z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{"Label":"探秘圆的面积：公式、推导与应用","ContentProducer":"001191110108MACG2KBH8F10000","ProduceID":"d4rlsd18bjvgpte1e7qg","ReservedCode1":"","ContentPropagator":"001191110108MACG2KBH8F20000","PropagateID":"d4rlsd18bjvgpte1e7qg","ReservedCode2":""}</vt:lpwstr>
  </property>
  <property fmtid="{D5CDD505-2E9C-101B-9397-08002B2CF9AE}" pid="3" name="ICV">
    <vt:lpwstr>A6A15123FC544AEAA4F6C96F862CB5EE_12</vt:lpwstr>
  </property>
  <property fmtid="{D5CDD505-2E9C-101B-9397-08002B2CF9AE}" pid="4" name="KSOProductBuildVer">
    <vt:lpwstr>2052-12.1.0.24034</vt:lpwstr>
  </property>
</Properties>
</file>