
<file path=[Content_Types].xml><?xml version="1.0" encoding="utf-8"?>
<Types xmlns="http://schemas.openxmlformats.org/package/2006/content-types">
  <Default Extension="xml" ContentType="application/vnd.openxmlformats-officedocument.presentationml.presentation.main+xml"/>
  <Default Extension="png" ContentType="image/png"/>
  <Default Extension="jpg" ContentType="image/jpeg"/>
  <Default Extension="rels" ContentType="application/vnd.openxmlformats-package.relationship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s/slide2.xml" ContentType="application/vnd.openxmlformats-officedocument.presentationml.slide+xml"/>
  <Override PartName="/ppt/slideLayouts/slideLayout2.xml" ContentType="application/vnd.openxmlformats-officedocument.presentationml.slideLayout+xml"/>
  <Override PartName="/ppt/slides/slide3.xml" ContentType="application/vnd.openxmlformats-officedocument.presentationml.slide+xml"/>
  <Override PartName="/ppt/slideLayouts/slideLayout3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5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6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7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8.xml" ContentType="application/vnd.openxmlformats-officedocument.presentationml.slide+xml"/>
  <Override PartName="/ppt/slideLayouts/slideLayout8.xml" ContentType="application/vnd.openxmlformats-officedocument.presentationml.slideLayout+xml"/>
  <Override PartName="/ppt/slides/slide9.xml" ContentType="application/vnd.openxmlformats-officedocument.presentationml.slide+xml"/>
  <Override PartName="/ppt/slideLayouts/slideLayout9.xml" ContentType="application/vnd.openxmlformats-officedocument.presentationml.slideLayout+xml"/>
  <Override PartName="/ppt/slides/slide1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11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2.xml" ContentType="application/vnd.openxmlformats-officedocument.presentationml.slideLayout+xml"/>
  <Override PartName="/ppt/slides/slide13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4.xml" ContentType="application/vnd.openxmlformats-officedocument.presentationml.slide+xml"/>
  <Override PartName="/ppt/slideLayouts/slideLayout14.xml" ContentType="application/vnd.openxmlformats-officedocument.presentationml.slideLayout+xml"/>
</Types>
</file>

<file path=_rels/.rels>&#65279;<?xml version="1.0" encoding="utf-8"?><Relationships xmlns="http://schemas.openxmlformats.org/package/2006/relationships"><Relationship Type="http://schemas.openxmlformats.org/officeDocument/2006/relationships/officeDocument" Target="/ppt/presentation.xml" Id="R9972c8fc384a4b78" /><Relationship Type="http://schemas.openxmlformats.org/officeDocument/2006/relationships/extended-properties" Target="/docProps/app.xml" Id="rId2" /><Relationship Type="http://schemas.openxmlformats.org/package/2006/relationships/metadata/core-properties" Target="/docProps/core.xml" Id="R3b027dd82c4d4bf2" /><Relationship Type="http://schemas.openxmlformats.org/officeDocument/2006/relationships/custom-properties" Target="/docProps/custom.xml" Id="Ra4046d5f7db845ca" /></Relationships>
</file>

<file path=ppt/presentation.xml><?xml version="1.0" encoding="utf-8"?>
<p:presentation xmlns:p15="http://schemas.microsoft.com/office/powerpoint/2012/main"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p14="http://schemas.microsoft.com/office/powerpoint/2010/main" xmlns:p15="http://schemas.microsoft.com/office/powerpoint/2012/main"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60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presProps" Target="/ppt/presProps.xml" Id="rId1" /><Relationship Type="http://schemas.openxmlformats.org/officeDocument/2006/relationships/viewProps" Target="/ppt/viewProps.xml" Id="rId2" /><Relationship Type="http://schemas.openxmlformats.org/officeDocument/2006/relationships/theme" Target="/ppt/theme/theme1.xml" Id="rId3" /><Relationship Type="http://schemas.openxmlformats.org/officeDocument/2006/relationships/tableStyles" Target="/ppt/tableStyles.xml" Id="rId4" /><Relationship Type="http://schemas.openxmlformats.org/officeDocument/2006/relationships/slideMaster" Target="/ppt/slideMasters/slideMaster1.xml" Id="rId5" /><Relationship Type="http://schemas.openxmlformats.org/officeDocument/2006/relationships/slide" Target="/ppt/slides/slide1.xml" Id="rId6" /><Relationship Type="http://schemas.openxmlformats.org/officeDocument/2006/relationships/slide" Target="/ppt/slides/slide2.xml" Id="rId7" /><Relationship Type="http://schemas.openxmlformats.org/officeDocument/2006/relationships/slide" Target="/ppt/slides/slide3.xml" Id="rId8" /><Relationship Type="http://schemas.openxmlformats.org/officeDocument/2006/relationships/slide" Target="/ppt/slides/slide4.xml" Id="rId9" /><Relationship Type="http://schemas.openxmlformats.org/officeDocument/2006/relationships/slide" Target="/ppt/slides/slide5.xml" Id="rId10" /><Relationship Type="http://schemas.openxmlformats.org/officeDocument/2006/relationships/slide" Target="/ppt/slides/slide6.xml" Id="rId11" /><Relationship Type="http://schemas.openxmlformats.org/officeDocument/2006/relationships/slide" Target="/ppt/slides/slide7.xml" Id="rId12" /><Relationship Type="http://schemas.openxmlformats.org/officeDocument/2006/relationships/slide" Target="/ppt/slides/slide8.xml" Id="rId13" /><Relationship Type="http://schemas.openxmlformats.org/officeDocument/2006/relationships/slide" Target="/ppt/slides/slide9.xml" Id="rId14" /><Relationship Type="http://schemas.openxmlformats.org/officeDocument/2006/relationships/slide" Target="/ppt/slides/slide10.xml" Id="rId15" /><Relationship Type="http://schemas.openxmlformats.org/officeDocument/2006/relationships/slide" Target="/ppt/slides/slide11.xml" Id="rId16" /><Relationship Type="http://schemas.openxmlformats.org/officeDocument/2006/relationships/slide" Target="/ppt/slides/slide12.xml" Id="rId17" /><Relationship Type="http://schemas.openxmlformats.org/officeDocument/2006/relationships/slide" Target="/ppt/slides/slide13.xml" Id="rId18" /><Relationship Type="http://schemas.openxmlformats.org/officeDocument/2006/relationships/slide" Target="/ppt/slides/slide14.xml" Id="rId19" /></Relationship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7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8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9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0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slideLayout1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2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3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4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5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6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7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8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9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0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1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2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3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4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Id1" /><Relationship Type="http://schemas.openxmlformats.org/officeDocument/2006/relationships/theme" Target="/ppt/theme/theme1.xml" Id="rId2" /><Relationship Type="http://schemas.openxmlformats.org/officeDocument/2006/relationships/slideLayout" Target="/ppt/slideLayouts/slideLayout2.xml" Id="rId3" /><Relationship Type="http://schemas.openxmlformats.org/officeDocument/2006/relationships/slideLayout" Target="/ppt/slideLayouts/slideLayout3.xml" Id="rId4" /><Relationship Type="http://schemas.openxmlformats.org/officeDocument/2006/relationships/slideLayout" Target="/ppt/slideLayouts/slideLayout4.xml" Id="rId5" /><Relationship Type="http://schemas.openxmlformats.org/officeDocument/2006/relationships/slideLayout" Target="/ppt/slideLayouts/slideLayout5.xml" Id="rId6" /><Relationship Type="http://schemas.openxmlformats.org/officeDocument/2006/relationships/slideLayout" Target="/ppt/slideLayouts/slideLayout6.xml" Id="rId7" /><Relationship Type="http://schemas.openxmlformats.org/officeDocument/2006/relationships/slideLayout" Target="/ppt/slideLayouts/slideLayout7.xml" Id="rId8" /><Relationship Type="http://schemas.openxmlformats.org/officeDocument/2006/relationships/slideLayout" Target="/ppt/slideLayouts/slideLayout8.xml" Id="rId9" /><Relationship Type="http://schemas.openxmlformats.org/officeDocument/2006/relationships/slideLayout" Target="/ppt/slideLayouts/slideLayout9.xml" Id="rId10" /><Relationship Type="http://schemas.openxmlformats.org/officeDocument/2006/relationships/slideLayout" Target="/ppt/slideLayouts/slideLayout10.xml" Id="rId11" /><Relationship Type="http://schemas.openxmlformats.org/officeDocument/2006/relationships/slideLayout" Target="/ppt/slideLayouts/slideLayout11.xml" Id="rId12" /><Relationship Type="http://schemas.openxmlformats.org/officeDocument/2006/relationships/slideLayout" Target="/ppt/slideLayouts/slideLayout12.xml" Id="rId13" /><Relationship Type="http://schemas.openxmlformats.org/officeDocument/2006/relationships/slideLayout" Target="/ppt/slideLayouts/slideLayout13.xml" Id="rId14" /><Relationship Type="http://schemas.openxmlformats.org/officeDocument/2006/relationships/slideLayout" Target="/ppt/slideLayouts/slideLayout14.xml" Id="rId15" /></Relationships>
</file>

<file path=ppt/slideMasters/slideMaster1.xml><?xml version="1.0" encoding="utf-8"?>
<p:sldMaster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33735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Id1" /><Relationship Type="http://schemas.openxmlformats.org/officeDocument/2006/relationships/image" Target="/ppt/media/image.png" Id="rId2" /><Relationship Type="http://schemas.openxmlformats.org/officeDocument/2006/relationships/image" Target="/ppt/media/image2.png" Id="rId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Id1" /><Relationship Type="http://schemas.openxmlformats.org/officeDocument/2006/relationships/image" Target="/ppt/media/image3.png" Id="rId2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3.xml" Id="rId1" /><Relationship Type="http://schemas.openxmlformats.org/officeDocument/2006/relationships/image" Target="/ppt/media/image4.png" Id="rId2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4.xml" Id="rId1" /><Relationship Type="http://schemas.openxmlformats.org/officeDocument/2006/relationships/image" Target="/ppt/media/image5.png" Id="rId2" /><Relationship Type="http://schemas.openxmlformats.org/officeDocument/2006/relationships/image" Target="/ppt/media/image6.png" Id="rId3" /><Relationship Type="http://schemas.openxmlformats.org/officeDocument/2006/relationships/image" Target="/ppt/media/image7.png" Id="rId4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5.xml" Id="rId1" /><Relationship Type="http://schemas.openxmlformats.org/officeDocument/2006/relationships/image" Target="/ppt/media/image8.png" Id="rId2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Id1" /><Relationship Type="http://schemas.openxmlformats.org/officeDocument/2006/relationships/image" Target="/ppt/media/image9.png" Id="rId2" /><Relationship Type="http://schemas.openxmlformats.org/officeDocument/2006/relationships/image" Target="/ppt/media/image10.png" Id="rId3" /><Relationship Type="http://schemas.openxmlformats.org/officeDocument/2006/relationships/image" Target="/ppt/media/image11.png" Id="rId4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12.png" Id="rId2" /><Relationship Type="http://schemas.openxmlformats.org/officeDocument/2006/relationships/image" Target="/ppt/media/image13.png" Id="rId3" /><Relationship Type="http://schemas.openxmlformats.org/officeDocument/2006/relationships/image" Target="/ppt/media/image14.png" Id="rId4" /><Relationship Type="http://schemas.openxmlformats.org/officeDocument/2006/relationships/image" Target="/ppt/media/image15.png" Id="rId5" /><Relationship Type="http://schemas.openxmlformats.org/officeDocument/2006/relationships/image" Target="/ppt/media/image16.png" Id="rId6" /><Relationship Type="http://schemas.openxmlformats.org/officeDocument/2006/relationships/image" Target="/ppt/media/image17.png" Id="rId7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8.xml" Id="rId1" /><Relationship Type="http://schemas.openxmlformats.org/officeDocument/2006/relationships/image" Target="/ppt/media/image18.png" Id="rId2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9.xml" Id="rId1" /><Relationship Type="http://schemas.openxmlformats.org/officeDocument/2006/relationships/image" Target="/ppt/media/image19.png" Id="rId2" /><Relationship Type="http://schemas.openxmlformats.org/officeDocument/2006/relationships/image" Target="/ppt/media/image20.png" Id="rId3" /><Relationship Type="http://schemas.openxmlformats.org/officeDocument/2006/relationships/image" Target="/ppt/media/image21.png" Id="rId4" /><Relationship Type="http://schemas.openxmlformats.org/officeDocument/2006/relationships/image" Target="/ppt/media/image22.png" Id="rId5" /><Relationship Type="http://schemas.openxmlformats.org/officeDocument/2006/relationships/image" Target="/ppt/media/image23.png" Id="rId6" /><Relationship Type="http://schemas.openxmlformats.org/officeDocument/2006/relationships/image" Target="/ppt/media/image24.png" Id="rId7" /><Relationship Type="http://schemas.openxmlformats.org/officeDocument/2006/relationships/image" Target="/ppt/media/image25.png" Id="rId8" /><Relationship Type="http://schemas.openxmlformats.org/officeDocument/2006/relationships/image" Target="/ppt/media/image26.png" Id="rId9" /><Relationship Type="http://schemas.openxmlformats.org/officeDocument/2006/relationships/image" Target="/ppt/media/image.jpg" Id="rId10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0.xml" Id="rId1" /><Relationship Type="http://schemas.openxmlformats.org/officeDocument/2006/relationships/image" Target="/ppt/media/image27.png" Id="rId2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1.xml" Id="rId1" /><Relationship Type="http://schemas.openxmlformats.org/officeDocument/2006/relationships/image" Target="/ppt/media/image28.png" Id="rId2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2.xml" Id="rId1" /><Relationship Type="http://schemas.openxmlformats.org/officeDocument/2006/relationships/image" Target="/ppt/media/image29.png" Id="rId2" /><Relationship Type="http://schemas.openxmlformats.org/officeDocument/2006/relationships/image" Target="/ppt/media/image30.png" Id="rId3" /><Relationship Type="http://schemas.openxmlformats.org/officeDocument/2006/relationships/image" Target="/ppt/media/image31.png" Id="rId4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3.xml" Id="rId1" /><Relationship Type="http://schemas.openxmlformats.org/officeDocument/2006/relationships/image" Target="/ppt/media/image32.png" Id="rId2" /><Relationship Type="http://schemas.openxmlformats.org/officeDocument/2006/relationships/image" Target="/ppt/media/image33.png" Id="rId3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4.xml" Id="rId1" /><Relationship Type="http://schemas.openxmlformats.org/officeDocument/2006/relationships/image" Target="/ppt/media/image34.png" Id="rId2" /></Relationships>
</file>

<file path=ppt/slides/slide1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4110038" y="3979813"/>
            <a:ext cx="3971925" cy="590550"/>
          </a:xfrm>
          <a:custGeom>
            <a:avLst/>
            <a:gdLst>
              <a:gd name="connsiteX0" fmla="*/ 295275 w 3971925"/>
              <a:gd name="connsiteY0" fmla="*/ 0 h 590550"/>
              <a:gd name="connsiteX1" fmla="*/ 3676650 w 3971925"/>
              <a:gd name="connsiteY1" fmla="*/ 0 h 590550"/>
              <a:gd name="connsiteX2" fmla="*/ 3839726 w 3971925"/>
              <a:gd name="connsiteY2" fmla="*/ 0 h 590550"/>
              <a:gd name="connsiteX3" fmla="*/ 3971925 w 3971925"/>
              <a:gd name="connsiteY3" fmla="*/ 458351 h 590550"/>
              <a:gd name="connsiteX4" fmla="*/ 295275 w 3971925"/>
              <a:gd name="connsiteY4" fmla="*/ 590550 h 590550"/>
              <a:gd name="connsiteX5" fmla="*/ 132199 w 3971925"/>
              <a:gd name="connsiteY5" fmla="*/ 590550 h 590550"/>
              <a:gd name="connsiteX6" fmla="*/ 0 w 3971925"/>
              <a:gd name="connsiteY6" fmla="*/ 132199 h 590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71925" h="590550">
                <a:moveTo>
                  <a:pt x="295275" y="0"/>
                </a:moveTo>
                <a:lnTo>
                  <a:pt x="3676650" y="0"/>
                </a:lnTo>
                <a:cubicBezTo>
                  <a:pt x="3839726" y="0"/>
                  <a:pt x="3971925" y="132199"/>
                  <a:pt x="3971925" y="295275"/>
                </a:cubicBezTo>
                <a:cubicBezTo>
                  <a:pt x="3971925" y="458351"/>
                  <a:pt x="3839726" y="590550"/>
                  <a:pt x="3676650" y="590550"/>
                </a:cubicBezTo>
                <a:lnTo>
                  <a:pt x="295275" y="590550"/>
                </a:lnTo>
                <a:cubicBezTo>
                  <a:pt x="132199" y="590550"/>
                  <a:pt x="0" y="458351"/>
                  <a:pt x="0" y="295275"/>
                </a:cubicBezTo>
                <a:cubicBezTo>
                  <a:pt x="0" y="132199"/>
                  <a:pt x="132199" y="0"/>
                  <a:pt x="295275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5020717" y="4027438"/>
            <a:ext cx="1257300" cy="497173"/>
          </a:xfrm>
          <a:prstGeom prst="rect">
            <a:avLst/>
          </a:prstGeom>
          <a:noFill/>
        </p:spPr>
        <p:txBody>
          <a:bodyPr anchor="ctr"/>
          <a:lstStyle/>
          <a:p>
            <a:pPr marL="0" algn="ctr"/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创作人：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6373267" y="4027438"/>
            <a:ext cx="857250" cy="497173"/>
          </a:xfrm>
          <a:prstGeom prst="rect">
            <a:avLst/>
          </a:prstGeom>
          <a:noFill/>
        </p:spPr>
        <p:txBody>
          <a:bodyPr anchor="ctr"/>
          <a:lstStyle/>
          <a:p>
            <a:pPr marL="0" algn="ctr"/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杨晔</a:t>
            </a:r>
          </a:p>
        </p:txBody>
      </p:sp>
      <p:pic>
        <p:nvPicPr>
          <p:cNvPr id="5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2767" y="4132213"/>
            <a:ext cx="285750" cy="285750"/>
          </a:xfrm>
          <a:prstGeom prst="rect">
            <a:avLst/>
          </a:prstGeom>
        </p:spPr>
      </p:pic>
      <p:sp>
        <p:nvSpPr>
          <p:cNvPr id="6" name="文本3"/>
          <p:cNvSpPr txBox="1"/>
          <p:nvPr/>
        </p:nvSpPr>
        <p:spPr>
          <a:xfrm>
            <a:off x="1047750" y="2801987"/>
            <a:ext cx="10096500" cy="1019175"/>
          </a:xfrm>
          <a:prstGeom prst="rect">
            <a:avLst/>
          </a:prstGeom>
          <a:noFill/>
        </p:spPr>
        <p:txBody>
          <a:bodyPr anchor="ctr"/>
          <a:lstStyle/>
          <a:p>
            <a:pPr marL="0" algn="ctr"/>
            <a:r>
              <a:rPr lang="zh-CN" altLang="en-US" sz="48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五年级语文上册第四单元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2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0" y="0"/>
            <a:ext cx="7620000" cy="6858000"/>
          </a:xfrm>
          <a:custGeom>
            <a:avLst/>
            <a:gdLst>
              <a:gd name="connsiteX0" fmla="*/ 137160 w 7620000"/>
              <a:gd name="connsiteY0" fmla="*/ 0 h 6858000"/>
              <a:gd name="connsiteX1" fmla="*/ 7482840 w 7620000"/>
              <a:gd name="connsiteY1" fmla="*/ 0 h 6858000"/>
              <a:gd name="connsiteX2" fmla="*/ 7519217 w 7620000"/>
              <a:gd name="connsiteY2" fmla="*/ 0 h 6858000"/>
              <a:gd name="connsiteX3" fmla="*/ 7605549 w 7620000"/>
              <a:gd name="connsiteY3" fmla="*/ 65896 h 6858000"/>
              <a:gd name="connsiteX4" fmla="*/ 7620000 w 7620000"/>
              <a:gd name="connsiteY4" fmla="*/ 6720840 h 6858000"/>
              <a:gd name="connsiteX5" fmla="*/ 7620000 w 7620000"/>
              <a:gd name="connsiteY5" fmla="*/ 6757217 h 6858000"/>
              <a:gd name="connsiteX6" fmla="*/ 7554104 w 7620000"/>
              <a:gd name="connsiteY6" fmla="*/ 6843549 h 6858000"/>
              <a:gd name="connsiteX7" fmla="*/ 137160 w 7620000"/>
              <a:gd name="connsiteY7" fmla="*/ 6858000 h 6858000"/>
              <a:gd name="connsiteX8" fmla="*/ 100783 w 7620000"/>
              <a:gd name="connsiteY8" fmla="*/ 6858000 h 6858000"/>
              <a:gd name="connsiteX9" fmla="*/ 14451 w 7620000"/>
              <a:gd name="connsiteY9" fmla="*/ 6792104 h 6858000"/>
              <a:gd name="connsiteX10" fmla="*/ 0 w 7620000"/>
              <a:gd name="connsiteY10" fmla="*/ 137160 h 6858000"/>
              <a:gd name="connsiteX11" fmla="*/ 0 w 7620000"/>
              <a:gd name="connsiteY11" fmla="*/ 6140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7620000" h="6858000">
                <a:moveTo>
                  <a:pt x="137160" y="0"/>
                </a:moveTo>
                <a:lnTo>
                  <a:pt x="7482840" y="0"/>
                </a:lnTo>
                <a:cubicBezTo>
                  <a:pt x="7519217" y="0"/>
                  <a:pt x="7554104" y="14451"/>
                  <a:pt x="7579826" y="40173"/>
                </a:cubicBezTo>
                <a:cubicBezTo>
                  <a:pt x="7605549" y="65896"/>
                  <a:pt x="7620000" y="100783"/>
                  <a:pt x="7620000" y="137160"/>
                </a:cubicBezTo>
                <a:lnTo>
                  <a:pt x="7620000" y="6720840"/>
                </a:lnTo>
                <a:cubicBezTo>
                  <a:pt x="7620000" y="6757217"/>
                  <a:pt x="7605549" y="6792104"/>
                  <a:pt x="7579826" y="6817826"/>
                </a:cubicBezTo>
                <a:cubicBezTo>
                  <a:pt x="7554104" y="6843549"/>
                  <a:pt x="7519217" y="6858000"/>
                  <a:pt x="7482840" y="6858000"/>
                </a:cubicBezTo>
                <a:lnTo>
                  <a:pt x="137160" y="6858000"/>
                </a:lnTo>
                <a:cubicBezTo>
                  <a:pt x="100783" y="6858000"/>
                  <a:pt x="65896" y="6843549"/>
                  <a:pt x="40173" y="6817826"/>
                </a:cubicBezTo>
                <a:cubicBezTo>
                  <a:pt x="14451" y="6792104"/>
                  <a:pt x="0" y="6757217"/>
                  <a:pt x="0" y="6720840"/>
                </a:cubicBezTo>
                <a:lnTo>
                  <a:pt x="0" y="137160"/>
                </a:lnTo>
                <a:cubicBezTo>
                  <a:pt x="0" y="61409"/>
                  <a:pt x="61409" y="0"/>
                  <a:pt x="13716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857250" y="1527423"/>
            <a:ext cx="5905500" cy="7239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目录</a:t>
            </a:r>
          </a:p>
        </p:txBody>
      </p:sp>
      <p:sp>
        <p:nvSpPr>
          <p:cNvPr id="4" name="形状2"/>
          <p:cNvSpPr txBox="1"/>
          <p:nvPr/>
        </p:nvSpPr>
        <p:spPr>
          <a:xfrm>
            <a:off x="1333500" y="2511623"/>
            <a:ext cx="1191" cy="304800"/>
          </a:xfrm>
          <a:prstGeom prst="line"/>
          <a:solidFill>
            <a:srgbClr val="000000">
              <a:alpha val="100000"/>
            </a:srgbClr>
          </a:solidFill>
          <a:ln w="50750">
            <a:solidFill>
              <a:srgbClr val="62B3C6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5" name="文本2"/>
          <p:cNvSpPr txBox="1"/>
          <p:nvPr/>
        </p:nvSpPr>
        <p:spPr>
          <a:xfrm>
            <a:off x="1365200" y="2387798"/>
            <a:ext cx="5397550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情境导入</a:t>
            </a:r>
          </a:p>
        </p:txBody>
      </p:sp>
      <p:sp>
        <p:nvSpPr>
          <p:cNvPr id="6" name="形状3"/>
          <p:cNvSpPr txBox="1"/>
          <p:nvPr/>
        </p:nvSpPr>
        <p:spPr>
          <a:xfrm>
            <a:off x="1333500" y="3127474"/>
            <a:ext cx="1191" cy="304800"/>
          </a:xfrm>
          <a:prstGeom prst="line"/>
          <a:solidFill>
            <a:srgbClr val="000000">
              <a:alpha val="100000"/>
            </a:srgbClr>
          </a:solidFill>
          <a:ln w="50750">
            <a:solidFill>
              <a:srgbClr val="62B3C6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7" name="文本3"/>
          <p:cNvSpPr txBox="1"/>
          <p:nvPr/>
        </p:nvSpPr>
        <p:spPr>
          <a:xfrm>
            <a:off x="1365200" y="3003649"/>
            <a:ext cx="5397550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初读感知</a:t>
            </a:r>
          </a:p>
        </p:txBody>
      </p:sp>
      <p:sp>
        <p:nvSpPr>
          <p:cNvPr id="8" name="形状4"/>
          <p:cNvSpPr txBox="1"/>
          <p:nvPr/>
        </p:nvSpPr>
        <p:spPr>
          <a:xfrm>
            <a:off x="1333500" y="3743325"/>
            <a:ext cx="1191" cy="304800"/>
          </a:xfrm>
          <a:prstGeom prst="line"/>
          <a:solidFill>
            <a:srgbClr val="000000">
              <a:alpha val="100000"/>
            </a:srgbClr>
          </a:solidFill>
          <a:ln w="50750">
            <a:solidFill>
              <a:srgbClr val="62B3C6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9" name="文本4"/>
          <p:cNvSpPr txBox="1"/>
          <p:nvPr/>
        </p:nvSpPr>
        <p:spPr>
          <a:xfrm>
            <a:off x="1365200" y="3619500"/>
            <a:ext cx="5397550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精读品味辉煌</a:t>
            </a:r>
          </a:p>
        </p:txBody>
      </p:sp>
      <p:sp>
        <p:nvSpPr>
          <p:cNvPr id="10" name="形状5"/>
          <p:cNvSpPr txBox="1"/>
          <p:nvPr/>
        </p:nvSpPr>
        <p:spPr>
          <a:xfrm>
            <a:off x="1333500" y="4359176"/>
            <a:ext cx="1191" cy="304800"/>
          </a:xfrm>
          <a:prstGeom prst="line"/>
          <a:solidFill>
            <a:srgbClr val="000000">
              <a:alpha val="100000"/>
            </a:srgbClr>
          </a:solidFill>
          <a:ln w="50750">
            <a:solidFill>
              <a:srgbClr val="62B3C6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11" name="文本5"/>
          <p:cNvSpPr txBox="1"/>
          <p:nvPr/>
        </p:nvSpPr>
        <p:spPr>
          <a:xfrm>
            <a:off x="1365200" y="4235351"/>
            <a:ext cx="5397550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研读痛惜毁灭</a:t>
            </a:r>
          </a:p>
        </p:txBody>
      </p:sp>
      <p:sp>
        <p:nvSpPr>
          <p:cNvPr id="12" name="形状6"/>
          <p:cNvSpPr txBox="1"/>
          <p:nvPr/>
        </p:nvSpPr>
        <p:spPr>
          <a:xfrm>
            <a:off x="1333500" y="4975027"/>
            <a:ext cx="1191" cy="304800"/>
          </a:xfrm>
          <a:prstGeom prst="line"/>
          <a:solidFill>
            <a:srgbClr val="000000">
              <a:alpha val="100000"/>
            </a:srgbClr>
          </a:solidFill>
          <a:ln w="50750">
            <a:solidFill>
              <a:srgbClr val="62B3C6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13" name="文本6"/>
          <p:cNvSpPr txBox="1"/>
          <p:nvPr/>
        </p:nvSpPr>
        <p:spPr>
          <a:xfrm>
            <a:off x="1365200" y="4851202"/>
            <a:ext cx="5397550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总结升华</a:t>
            </a:r>
          </a:p>
        </p:txBody>
      </p:sp>
      <p:sp>
        <p:nvSpPr>
          <p:cNvPr id="14" name="文本7"/>
          <p:cNvSpPr txBox="1"/>
          <p:nvPr/>
        </p:nvSpPr>
        <p:spPr>
          <a:xfrm>
            <a:off x="881062" y="2421136"/>
            <a:ext cx="485775" cy="48256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000" b="1" i="0" dirty="0">
                <a:solidFill>
                  <a:srgbClr val="62B3C6">
                    <a:alpha val="100000"/>
                  </a:srgbClr>
                </a:solidFill>
                <a:latin typeface="Arial"/>
                <a:ea typeface="Arial"/>
              </a:rPr>
              <a:t>01</a:t>
            </a:r>
          </a:p>
        </p:txBody>
      </p:sp>
      <p:sp>
        <p:nvSpPr>
          <p:cNvPr id="15" name="文本8"/>
          <p:cNvSpPr txBox="1"/>
          <p:nvPr/>
        </p:nvSpPr>
        <p:spPr>
          <a:xfrm>
            <a:off x="881062" y="3036987"/>
            <a:ext cx="476250" cy="48256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000" b="1" i="0" dirty="0">
                <a:solidFill>
                  <a:srgbClr val="62B3C6">
                    <a:alpha val="100000"/>
                  </a:srgbClr>
                </a:solidFill>
                <a:latin typeface="Arial"/>
                <a:ea typeface="Arial"/>
              </a:rPr>
              <a:t>02</a:t>
            </a:r>
          </a:p>
        </p:txBody>
      </p:sp>
      <p:sp>
        <p:nvSpPr>
          <p:cNvPr id="16" name="文本9"/>
          <p:cNvSpPr txBox="1"/>
          <p:nvPr/>
        </p:nvSpPr>
        <p:spPr>
          <a:xfrm>
            <a:off x="881062" y="3652838"/>
            <a:ext cx="476250" cy="48256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000" b="1" i="0" dirty="0">
                <a:solidFill>
                  <a:srgbClr val="62B3C6">
                    <a:alpha val="100000"/>
                  </a:srgbClr>
                </a:solidFill>
                <a:latin typeface="Arial"/>
                <a:ea typeface="Arial"/>
              </a:rPr>
              <a:t>03</a:t>
            </a:r>
          </a:p>
        </p:txBody>
      </p:sp>
      <p:sp>
        <p:nvSpPr>
          <p:cNvPr id="17" name="文本10"/>
          <p:cNvSpPr txBox="1"/>
          <p:nvPr/>
        </p:nvSpPr>
        <p:spPr>
          <a:xfrm>
            <a:off x="881062" y="4268688"/>
            <a:ext cx="485775" cy="48256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000" b="1" i="0" dirty="0">
                <a:solidFill>
                  <a:srgbClr val="62B3C6">
                    <a:alpha val="100000"/>
                  </a:srgbClr>
                </a:solidFill>
                <a:latin typeface="Arial"/>
                <a:ea typeface="Arial"/>
              </a:rPr>
              <a:t>04</a:t>
            </a:r>
          </a:p>
        </p:txBody>
      </p:sp>
      <p:sp>
        <p:nvSpPr>
          <p:cNvPr id="18" name="文本11"/>
          <p:cNvSpPr txBox="1"/>
          <p:nvPr/>
        </p:nvSpPr>
        <p:spPr>
          <a:xfrm>
            <a:off x="881062" y="4884539"/>
            <a:ext cx="485775" cy="48256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000" b="1" i="0" dirty="0">
                <a:solidFill>
                  <a:srgbClr val="62B3C6">
                    <a:alpha val="100000"/>
                  </a:srgbClr>
                </a:solidFill>
                <a:latin typeface="Arial"/>
                <a:ea typeface="Arial"/>
              </a:rPr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3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857250" y="857250"/>
            <a:ext cx="10477500" cy="5143500"/>
          </a:xfrm>
          <a:custGeom>
            <a:avLst/>
            <a:gdLst>
              <a:gd name="connsiteX0" fmla="*/ 205740 w 10477500"/>
              <a:gd name="connsiteY0" fmla="*/ 0 h 5143500"/>
              <a:gd name="connsiteX1" fmla="*/ 10271760 w 10477500"/>
              <a:gd name="connsiteY1" fmla="*/ 0 h 5143500"/>
              <a:gd name="connsiteX2" fmla="*/ 10385386 w 10477500"/>
              <a:gd name="connsiteY2" fmla="*/ 0 h 5143500"/>
              <a:gd name="connsiteX3" fmla="*/ 10477500 w 10477500"/>
              <a:gd name="connsiteY3" fmla="*/ 4937760 h 5143500"/>
              <a:gd name="connsiteX4" fmla="*/ 10477499 w 10477500"/>
              <a:gd name="connsiteY4" fmla="*/ 5051388 h 5143500"/>
              <a:gd name="connsiteX5" fmla="*/ 205740 w 10477500"/>
              <a:gd name="connsiteY5" fmla="*/ 5143500 h 5143500"/>
              <a:gd name="connsiteX6" fmla="*/ 92113 w 10477500"/>
              <a:gd name="connsiteY6" fmla="*/ 5143500 h 5143500"/>
              <a:gd name="connsiteX7" fmla="*/ 0 w 10477500"/>
              <a:gd name="connsiteY7" fmla="*/ 205740 h 5143500"/>
              <a:gd name="connsiteX8" fmla="*/ 0 w 10477500"/>
              <a:gd name="connsiteY8" fmla="*/ 92113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77500" h="5143500">
                <a:moveTo>
                  <a:pt x="205740" y="0"/>
                </a:moveTo>
                <a:lnTo>
                  <a:pt x="10271760" y="0"/>
                </a:lnTo>
                <a:cubicBezTo>
                  <a:pt x="10385386" y="0"/>
                  <a:pt x="10477499" y="92113"/>
                  <a:pt x="10477500" y="205740"/>
                </a:cubicBezTo>
                <a:lnTo>
                  <a:pt x="10477500" y="4937760"/>
                </a:lnTo>
                <a:cubicBezTo>
                  <a:pt x="10477499" y="5051388"/>
                  <a:pt x="10385386" y="5143500"/>
                  <a:pt x="10271760" y="5143500"/>
                </a:cubicBezTo>
                <a:lnTo>
                  <a:pt x="205740" y="5143500"/>
                </a:lnTo>
                <a:cubicBezTo>
                  <a:pt x="92113" y="5143500"/>
                  <a:pt x="0" y="5051388"/>
                  <a:pt x="0" y="4937760"/>
                </a:cubicBezTo>
                <a:lnTo>
                  <a:pt x="0" y="205740"/>
                </a:lnTo>
                <a:cubicBezTo>
                  <a:pt x="0" y="92113"/>
                  <a:pt x="92113" y="0"/>
                  <a:pt x="205740" y="0"/>
                </a:cubicBezTo>
                <a:close/>
              </a:path>
            </a:pathLst>
          </a:custGeom>
          <a:solidFill>
            <a:srgbClr val="FFFFFF">
              <a:alpha val="9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4460379" y="2652712"/>
            <a:ext cx="3271093" cy="962025"/>
          </a:xfrm>
          <a:prstGeom prst="rect">
            <a:avLst/>
          </a:prstGeom>
          <a:noFill/>
        </p:spPr>
        <p:txBody>
          <a:bodyPr anchor="ctr"/>
          <a:lstStyle/>
          <a:p>
            <a:pPr marL="0" algn="ctr"/>
            <a:r>
              <a:rPr lang="zh-CN" altLang="en-US" sz="4500" b="1" i="0" dirty="0">
                <a:solidFill>
                  <a:srgbClr val="62B3C6">
                    <a:alpha val="100000"/>
                  </a:srgbClr>
                </a:solidFill>
                <a:latin typeface="Arial"/>
                <a:ea typeface="Arial"/>
              </a:rPr>
              <a:t>01 </a:t>
            </a:r>
            <a:r>
              <a:rPr lang="zh-CN" altLang="en-US" sz="45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情境导入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4460379" y="3709988"/>
            <a:ext cx="3271093" cy="590550"/>
          </a:xfrm>
          <a:prstGeom prst="rect">
            <a:avLst/>
          </a:prstGeom>
          <a:noFill/>
        </p:spPr>
        <p:txBody>
          <a:bodyPr anchor="ctr"/>
          <a:lstStyle/>
          <a:p>
            <a:pPr marL="0" algn="ctr">
              <a:lnSpc>
                <a:spcPts val="3100"/>
              </a:lnSpc>
            </a:pPr>
            <a:r>
              <a:rPr lang="zh-CN" altLang="en-US" sz="2100" b="0" i="0" dirty="0">
                <a:solidFill>
                  <a:srgbClr val="626773">
                    <a:alpha val="100000"/>
                  </a:srgbClr>
                </a:solidFill>
                <a:latin typeface="Arial"/>
                <a:ea typeface="Arial"/>
              </a:rPr>
              <a:t>叩问历史之门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4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950" y="368201"/>
            <a:ext cx="507802" cy="533400"/>
          </a:xfrm>
          <a:prstGeom prst="rect">
            <a:avLst/>
          </a:prstGeom>
        </p:spPr>
      </p:pic>
      <p:sp>
        <p:nvSpPr>
          <p:cNvPr id="3" name="文本1"/>
          <p:cNvSpPr txBox="1"/>
          <p:nvPr/>
        </p:nvSpPr>
        <p:spPr>
          <a:xfrm>
            <a:off x="1072902" y="272951"/>
            <a:ext cx="6191250" cy="7239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情境导入：断壁残垣中的历史叩问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565100" y="1479352"/>
            <a:ext cx="7702302" cy="339090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★ </a:t>
            </a:r>
            <a:r>
              <a:rPr lang="zh-CN" altLang="en-US" sz="21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眼前这片断壁残垣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，曾是举世闻名的“万园之园”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➤ </a:t>
            </a:r>
            <a:r>
              <a:rPr lang="zh-CN" altLang="en-US" sz="2100" b="0" i="0" dirty="0">
                <a:solidFill>
                  <a:srgbClr val="004EA2">
                    <a:alpha val="100000"/>
                  </a:srgbClr>
                </a:solidFill>
                <a:latin typeface="Arial"/>
                <a:ea typeface="Arial"/>
              </a:rPr>
              <a:t>它不是普通园林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，而是集建筑艺术、文物收藏、园林美学于一体的东方奇迹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➤ </a:t>
            </a:r>
            <a:r>
              <a:rPr lang="zh-CN" altLang="en-US" sz="2100" b="0" i="0" dirty="0">
                <a:solidFill>
                  <a:srgbClr val="004EA2">
                    <a:alpha val="100000"/>
                  </a:srgbClr>
                </a:solidFill>
                <a:latin typeface="Arial"/>
                <a:ea typeface="Arial"/>
              </a:rPr>
              <a:t>它不在遥远传说中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，就在1860年的北京西北郊真实存在过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★ </a:t>
            </a:r>
            <a:r>
              <a:rPr lang="zh-CN" altLang="en-US" sz="21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请静心凝视这处遗址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→ 它在无声诉说曾经的恢弘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→ 它在沉重叩问历史的答案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→ 我们不禁要问：</a:t>
            </a:r>
            <a:r>
              <a:rPr lang="zh-CN" altLang="en-US" sz="2100" b="0" i="0" dirty="0">
                <a:solidFill>
                  <a:srgbClr val="004EA2">
                    <a:alpha val="100000"/>
                  </a:srgbClr>
                </a:solidFill>
                <a:latin typeface="Arial"/>
                <a:ea typeface="Arial"/>
              </a:rPr>
              <a:t>昔日何等辉煌？今日为何如此？</a:t>
            </a:r>
          </a:p>
        </p:txBody>
      </p:sp>
      <p:pic>
        <p:nvPicPr>
          <p:cNvPr id="5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86477" y="2128093"/>
            <a:ext cx="3045172" cy="2283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5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0" y="3017490"/>
            <a:ext cx="12192000" cy="3840510"/>
          </a:xfrm>
          <a:custGeom>
            <a:avLst/>
            <a:gdLst>
              <a:gd name="connsiteX0" fmla="*/ 115215 w 12192000"/>
              <a:gd name="connsiteY0" fmla="*/ 0 h 3840510"/>
              <a:gd name="connsiteX1" fmla="*/ 12076785 w 12192000"/>
              <a:gd name="connsiteY1" fmla="*/ 0 h 3840510"/>
              <a:gd name="connsiteX2" fmla="*/ 12140416 w 12192000"/>
              <a:gd name="connsiteY2" fmla="*/ 0 h 3840510"/>
              <a:gd name="connsiteX3" fmla="*/ 12192000 w 12192000"/>
              <a:gd name="connsiteY3" fmla="*/ 3725294 h 3840510"/>
              <a:gd name="connsiteX4" fmla="*/ 12191999 w 12192000"/>
              <a:gd name="connsiteY4" fmla="*/ 3788926 h 3840510"/>
              <a:gd name="connsiteX5" fmla="*/ 115215 w 12192000"/>
              <a:gd name="connsiteY5" fmla="*/ 3840510 h 3840510"/>
              <a:gd name="connsiteX6" fmla="*/ 84658 w 12192000"/>
              <a:gd name="connsiteY6" fmla="*/ 3840510 h 3840510"/>
              <a:gd name="connsiteX7" fmla="*/ 12139 w 12192000"/>
              <a:gd name="connsiteY7" fmla="*/ 3785157 h 3840510"/>
              <a:gd name="connsiteX8" fmla="*/ 0 w 12192000"/>
              <a:gd name="connsiteY8" fmla="*/ 115215 h 3840510"/>
              <a:gd name="connsiteX9" fmla="*/ 0 w 12192000"/>
              <a:gd name="connsiteY9" fmla="*/ 51584 h 3840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2000" h="3840510">
                <a:moveTo>
                  <a:pt x="115215" y="0"/>
                </a:moveTo>
                <a:lnTo>
                  <a:pt x="12076785" y="0"/>
                </a:lnTo>
                <a:cubicBezTo>
                  <a:pt x="12140416" y="0"/>
                  <a:pt x="12191999" y="51584"/>
                  <a:pt x="12192000" y="115215"/>
                </a:cubicBezTo>
                <a:lnTo>
                  <a:pt x="12192000" y="3725294"/>
                </a:lnTo>
                <a:cubicBezTo>
                  <a:pt x="12191999" y="3788926"/>
                  <a:pt x="12140416" y="3840510"/>
                  <a:pt x="12076785" y="3840510"/>
                </a:cubicBezTo>
                <a:lnTo>
                  <a:pt x="115215" y="3840510"/>
                </a:lnTo>
                <a:cubicBezTo>
                  <a:pt x="84658" y="3840510"/>
                  <a:pt x="55353" y="3828371"/>
                  <a:pt x="33746" y="3806764"/>
                </a:cubicBezTo>
                <a:cubicBezTo>
                  <a:pt x="12139" y="3785157"/>
                  <a:pt x="0" y="3755852"/>
                  <a:pt x="0" y="3725294"/>
                </a:cubicBezTo>
                <a:lnTo>
                  <a:pt x="0" y="115215"/>
                </a:lnTo>
                <a:cubicBezTo>
                  <a:pt x="0" y="51584"/>
                  <a:pt x="51584" y="0"/>
                  <a:pt x="115215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857250" y="3689896"/>
            <a:ext cx="10477500" cy="8477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62B3C6">
                    <a:alpha val="100000"/>
                  </a:srgbClr>
                </a:solidFill>
                <a:latin typeface="Arial"/>
                <a:ea typeface="Arial"/>
              </a:rPr>
              <a:t>02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857250" y="4632871"/>
            <a:ext cx="10477500" cy="9620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初读感知</a:t>
            </a:r>
          </a:p>
        </p:txBody>
      </p:sp>
      <p:sp>
        <p:nvSpPr>
          <p:cNvPr id="5" name="文本3"/>
          <p:cNvSpPr txBox="1"/>
          <p:nvPr/>
        </p:nvSpPr>
        <p:spPr>
          <a:xfrm>
            <a:off x="857250" y="5690146"/>
            <a:ext cx="10477500" cy="59055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626773">
                    <a:alpha val="100000"/>
                  </a:srgbClr>
                </a:solidFill>
                <a:latin typeface="Arial"/>
                <a:ea typeface="Arial"/>
              </a:rPr>
              <a:t>整体把握脉络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6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950" y="368201"/>
            <a:ext cx="507802" cy="533400"/>
          </a:xfrm>
          <a:prstGeom prst="rect">
            <a:avLst/>
          </a:prstGeom>
        </p:spPr>
      </p:pic>
      <p:sp>
        <p:nvSpPr>
          <p:cNvPr id="3" name="文本1"/>
          <p:cNvSpPr txBox="1"/>
          <p:nvPr/>
        </p:nvSpPr>
        <p:spPr>
          <a:xfrm>
            <a:off x="1072902" y="272951"/>
            <a:ext cx="4591050" cy="7239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初读感知：梳理文章脉络</a:t>
            </a:r>
          </a:p>
        </p:txBody>
      </p:sp>
      <p:pic>
        <p:nvPicPr>
          <p:cNvPr id="4" name="思维导图1"/>
          <p:cNvPicPr>
            <a:picLocks noChangeAspect="1"/>
          </p:cNvPicPr>
          <p:nvPr/>
        </p:nvPicPr>
        <p:blipFill>
          <a:fillRect/>
          <a:blip r:embed="rId3"/>
          <a:stretch/>
        </p:blipFill>
        <p:spPr>
          <a:xfrm>
            <a:off x="984200" y="3109764"/>
            <a:ext cx="10258425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7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7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950" y="368201"/>
            <a:ext cx="507802" cy="533400"/>
          </a:xfrm>
          <a:prstGeom prst="rect">
            <a:avLst/>
          </a:prstGeom>
        </p:spPr>
      </p:pic>
      <p:sp>
        <p:nvSpPr>
          <p:cNvPr id="3" name="文本1"/>
          <p:cNvSpPr txBox="1"/>
          <p:nvPr/>
        </p:nvSpPr>
        <p:spPr>
          <a:xfrm>
            <a:off x="1072902" y="272951"/>
            <a:ext cx="6591300" cy="7239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字词攻坚：聚焦形义关联与文化承载</a:t>
            </a:r>
          </a:p>
        </p:txBody>
      </p:sp>
      <p:pic>
        <p:nvPicPr>
          <p:cNvPr id="4" name="汉字1"/>
          <p:cNvPicPr>
            <a:picLocks noChangeAspect="1"/>
          </p:cNvPicPr>
          <p:nvPr/>
        </p:nvPicPr>
        <p:blipFill>
          <a:fillRect/>
          <a:blip r:embed="rId3"/>
          <a:stretch/>
        </p:blipFill>
        <p:spPr>
          <a:xfrm>
            <a:off x="660350" y="1574602"/>
            <a:ext cx="2481940" cy="3598813"/>
          </a:xfrm>
          <a:prstGeom prst="rect">
            <a:avLst/>
          </a:prstGeom>
        </p:spPr>
      </p:pic>
      <p:pic>
        <p:nvPicPr>
          <p:cNvPr id="5" name="汉字2"/>
          <p:cNvPicPr>
            <a:picLocks noChangeAspect="1"/>
          </p:cNvPicPr>
          <p:nvPr/>
        </p:nvPicPr>
        <p:blipFill>
          <a:fillRect/>
          <a:blip r:embed="rId4"/>
          <a:stretch/>
        </p:blipFill>
        <p:spPr>
          <a:xfrm>
            <a:off x="3456682" y="1574602"/>
            <a:ext cx="2482145" cy="3599111"/>
          </a:xfrm>
          <a:prstGeom prst="rect">
            <a:avLst/>
          </a:prstGeom>
        </p:spPr>
      </p:pic>
      <p:pic>
        <p:nvPicPr>
          <p:cNvPr id="6" name="汉字3"/>
          <p:cNvPicPr>
            <a:picLocks noChangeAspect="1"/>
          </p:cNvPicPr>
          <p:nvPr/>
        </p:nvPicPr>
        <p:blipFill>
          <a:fillRect/>
          <a:blip r:embed="rId5"/>
          <a:stretch/>
        </p:blipFill>
        <p:spPr>
          <a:xfrm>
            <a:off x="6253162" y="1574602"/>
            <a:ext cx="2481940" cy="3598813"/>
          </a:xfrm>
          <a:prstGeom prst="rect">
            <a:avLst/>
          </a:prstGeom>
        </p:spPr>
      </p:pic>
      <p:pic>
        <p:nvPicPr>
          <p:cNvPr id="7" name="汉字4"/>
          <p:cNvPicPr>
            <a:picLocks noChangeAspect="1"/>
          </p:cNvPicPr>
          <p:nvPr/>
        </p:nvPicPr>
        <p:blipFill>
          <a:fillRect/>
          <a:blip r:embed="rId6"/>
          <a:stretch/>
        </p:blipFill>
        <p:spPr>
          <a:xfrm>
            <a:off x="9049494" y="1574602"/>
            <a:ext cx="2482145" cy="3599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8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0" y="3017490"/>
            <a:ext cx="12192000" cy="3840510"/>
          </a:xfrm>
          <a:custGeom>
            <a:avLst/>
            <a:gdLst>
              <a:gd name="connsiteX0" fmla="*/ 115215 w 12192000"/>
              <a:gd name="connsiteY0" fmla="*/ 0 h 3840510"/>
              <a:gd name="connsiteX1" fmla="*/ 12076785 w 12192000"/>
              <a:gd name="connsiteY1" fmla="*/ 0 h 3840510"/>
              <a:gd name="connsiteX2" fmla="*/ 12140416 w 12192000"/>
              <a:gd name="connsiteY2" fmla="*/ 0 h 3840510"/>
              <a:gd name="connsiteX3" fmla="*/ 12192000 w 12192000"/>
              <a:gd name="connsiteY3" fmla="*/ 3725294 h 3840510"/>
              <a:gd name="connsiteX4" fmla="*/ 12191999 w 12192000"/>
              <a:gd name="connsiteY4" fmla="*/ 3788926 h 3840510"/>
              <a:gd name="connsiteX5" fmla="*/ 115215 w 12192000"/>
              <a:gd name="connsiteY5" fmla="*/ 3840510 h 3840510"/>
              <a:gd name="connsiteX6" fmla="*/ 84658 w 12192000"/>
              <a:gd name="connsiteY6" fmla="*/ 3840510 h 3840510"/>
              <a:gd name="connsiteX7" fmla="*/ 12139 w 12192000"/>
              <a:gd name="connsiteY7" fmla="*/ 3785157 h 3840510"/>
              <a:gd name="connsiteX8" fmla="*/ 0 w 12192000"/>
              <a:gd name="connsiteY8" fmla="*/ 115215 h 3840510"/>
              <a:gd name="connsiteX9" fmla="*/ 0 w 12192000"/>
              <a:gd name="connsiteY9" fmla="*/ 51584 h 3840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2000" h="3840510">
                <a:moveTo>
                  <a:pt x="115215" y="0"/>
                </a:moveTo>
                <a:lnTo>
                  <a:pt x="12076785" y="0"/>
                </a:lnTo>
                <a:cubicBezTo>
                  <a:pt x="12140416" y="0"/>
                  <a:pt x="12191999" y="51584"/>
                  <a:pt x="12192000" y="115215"/>
                </a:cubicBezTo>
                <a:lnTo>
                  <a:pt x="12192000" y="3725294"/>
                </a:lnTo>
                <a:cubicBezTo>
                  <a:pt x="12191999" y="3788926"/>
                  <a:pt x="12140416" y="3840510"/>
                  <a:pt x="12076785" y="3840510"/>
                </a:cubicBezTo>
                <a:lnTo>
                  <a:pt x="115215" y="3840510"/>
                </a:lnTo>
                <a:cubicBezTo>
                  <a:pt x="84658" y="3840510"/>
                  <a:pt x="55353" y="3828371"/>
                  <a:pt x="33746" y="3806764"/>
                </a:cubicBezTo>
                <a:cubicBezTo>
                  <a:pt x="12139" y="3785157"/>
                  <a:pt x="0" y="3755852"/>
                  <a:pt x="0" y="3725294"/>
                </a:cubicBezTo>
                <a:lnTo>
                  <a:pt x="0" y="115215"/>
                </a:lnTo>
                <a:cubicBezTo>
                  <a:pt x="0" y="51584"/>
                  <a:pt x="51584" y="0"/>
                  <a:pt x="115215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857250" y="3689896"/>
            <a:ext cx="10477500" cy="8477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62B3C6">
                    <a:alpha val="100000"/>
                  </a:srgbClr>
                </a:solidFill>
                <a:latin typeface="Arial"/>
                <a:ea typeface="Arial"/>
              </a:rPr>
              <a:t>03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857250" y="4632871"/>
            <a:ext cx="10477500" cy="9620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精读品味辉煌</a:t>
            </a:r>
          </a:p>
        </p:txBody>
      </p:sp>
      <p:sp>
        <p:nvSpPr>
          <p:cNvPr id="5" name="文本3"/>
          <p:cNvSpPr txBox="1"/>
          <p:nvPr/>
        </p:nvSpPr>
        <p:spPr>
          <a:xfrm>
            <a:off x="857250" y="5690146"/>
            <a:ext cx="10477500" cy="59055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626773">
                    <a:alpha val="100000"/>
                  </a:srgbClr>
                </a:solidFill>
                <a:latin typeface="Arial"/>
                <a:ea typeface="Arial"/>
              </a:rPr>
              <a:t>昔日瑰宝今何在？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9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容器1"/>
          <p:cNvPicPr>
            <a:picLocks noChangeAspect="1"/>
          </p:cNvPicPr>
          <p:nvPr/>
        </p:nvPicPr>
        <p:blipFill>
          <a:fillRect/>
          <a:blip r:embed="rId2"/>
          <a:stretch/>
        </p:blipFill>
        <p:spPr>
          <a:xfrm>
            <a:off x="908050" y="2705100"/>
            <a:ext cx="2540000" cy="635000"/>
          </a:xfrm>
          <a:prstGeom prst="rect">
            <a:avLst/>
          </a:prstGeom>
        </p:spPr>
      </p:pic>
      <p:pic>
        <p:nvPicPr>
          <p:cNvPr id="3" name="容器2"/>
          <p:cNvPicPr>
            <a:picLocks noChangeAspect="1"/>
          </p:cNvPicPr>
          <p:nvPr/>
        </p:nvPicPr>
        <p:blipFill>
          <a:fillRect/>
          <a:blip r:embed="rId3"/>
          <a:stretch/>
        </p:blipFill>
        <p:spPr>
          <a:xfrm>
            <a:off x="908050" y="3517900"/>
            <a:ext cx="2540000" cy="635000"/>
          </a:xfrm>
          <a:prstGeom prst="rect">
            <a:avLst/>
          </a:prstGeom>
        </p:spPr>
      </p:pic>
      <p:pic>
        <p:nvPicPr>
          <p:cNvPr id="4" name="素材1"/>
          <p:cNvPicPr>
            <a:picLocks noChangeAspect="1"/>
          </p:cNvPicPr>
          <p:nvPr/>
        </p:nvPicPr>
        <p:blipFill>
          <a:fillRect/>
          <a:blip r:embed="rId4"/>
          <a:stretch/>
        </p:blipFill>
        <p:spPr>
          <a:xfrm>
            <a:off x="4527550" y="3143250"/>
            <a:ext cx="914400" cy="571500"/>
          </a:xfrm>
          <a:prstGeom prst="rect">
            <a:avLst/>
          </a:prstGeom>
        </p:spPr>
      </p:pic>
      <p:pic>
        <p:nvPicPr>
          <p:cNvPr id="5" name="素材2"/>
          <p:cNvPicPr>
            <a:picLocks noChangeAspect="1"/>
          </p:cNvPicPr>
          <p:nvPr/>
        </p:nvPicPr>
        <p:blipFill>
          <a:fillRect/>
          <a:blip r:embed="rId5"/>
          <a:stretch/>
        </p:blipFill>
        <p:spPr>
          <a:xfrm>
            <a:off x="5619750" y="3143250"/>
            <a:ext cx="914400" cy="571500"/>
          </a:xfrm>
          <a:prstGeom prst="rect">
            <a:avLst/>
          </a:prstGeom>
        </p:spPr>
      </p:pic>
      <p:pic>
        <p:nvPicPr>
          <p:cNvPr id="6" name="素材3"/>
          <p:cNvPicPr>
            <a:picLocks noChangeAspect="1"/>
          </p:cNvPicPr>
          <p:nvPr/>
        </p:nvPicPr>
        <p:blipFill>
          <a:fillRect/>
          <a:blip r:embed="rId6"/>
          <a:stretch/>
        </p:blipFill>
        <p:spPr>
          <a:xfrm>
            <a:off x="6711950" y="3143250"/>
            <a:ext cx="914400" cy="571500"/>
          </a:xfrm>
          <a:prstGeom prst="rect">
            <a:avLst/>
          </a:prstGeom>
        </p:spPr>
      </p:pic>
      <p:pic>
        <p:nvPicPr>
          <p:cNvPr id="7" name="素材4"/>
          <p:cNvPicPr>
            <a:picLocks noChangeAspect="1"/>
          </p:cNvPicPr>
          <p:nvPr/>
        </p:nvPicPr>
        <p:blipFill>
          <a:fillRect/>
          <a:blip r:embed="rId7"/>
          <a:stretch/>
        </p:blipFill>
        <p:spPr>
          <a:xfrm>
            <a:off x="7804150" y="3143250"/>
            <a:ext cx="914400" cy="571500"/>
          </a:xfrm>
          <a:prstGeom prst="rect">
            <a:avLst/>
          </a:prstGeom>
        </p:spPr>
      </p:pic>
      <p:pic>
        <p:nvPicPr>
          <p:cNvPr id="8" name="素材5"/>
          <p:cNvPicPr>
            <a:picLocks noChangeAspect="1"/>
          </p:cNvPicPr>
          <p:nvPr/>
        </p:nvPicPr>
        <p:blipFill>
          <a:fillRect/>
          <a:blip r:embed="rId8"/>
          <a:stretch/>
        </p:blipFill>
        <p:spPr>
          <a:xfrm>
            <a:off x="8896350" y="3143250"/>
            <a:ext cx="914400" cy="571500"/>
          </a:xfrm>
          <a:prstGeom prst="rect">
            <a:avLst/>
          </a:prstGeom>
        </p:spPr>
      </p:pic>
      <p:pic>
        <p:nvPicPr>
          <p:cNvPr id="9" name="素材6"/>
          <p:cNvPicPr>
            <a:picLocks noChangeAspect="1"/>
          </p:cNvPicPr>
          <p:nvPr/>
        </p:nvPicPr>
        <p:blipFill>
          <a:fillRect/>
          <a:blip r:embed="rId9"/>
          <a:stretch/>
        </p:blipFill>
        <p:spPr>
          <a:xfrm>
            <a:off x="9988550" y="3143250"/>
            <a:ext cx="914400" cy="57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0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0" y="3017490"/>
            <a:ext cx="12192000" cy="3840510"/>
          </a:xfrm>
          <a:custGeom>
            <a:avLst/>
            <a:gdLst>
              <a:gd name="connsiteX0" fmla="*/ 115215 w 12192000"/>
              <a:gd name="connsiteY0" fmla="*/ 0 h 3840510"/>
              <a:gd name="connsiteX1" fmla="*/ 12076785 w 12192000"/>
              <a:gd name="connsiteY1" fmla="*/ 0 h 3840510"/>
              <a:gd name="connsiteX2" fmla="*/ 12140416 w 12192000"/>
              <a:gd name="connsiteY2" fmla="*/ 0 h 3840510"/>
              <a:gd name="connsiteX3" fmla="*/ 12192000 w 12192000"/>
              <a:gd name="connsiteY3" fmla="*/ 3725294 h 3840510"/>
              <a:gd name="connsiteX4" fmla="*/ 12191999 w 12192000"/>
              <a:gd name="connsiteY4" fmla="*/ 3788926 h 3840510"/>
              <a:gd name="connsiteX5" fmla="*/ 115215 w 12192000"/>
              <a:gd name="connsiteY5" fmla="*/ 3840510 h 3840510"/>
              <a:gd name="connsiteX6" fmla="*/ 84658 w 12192000"/>
              <a:gd name="connsiteY6" fmla="*/ 3840510 h 3840510"/>
              <a:gd name="connsiteX7" fmla="*/ 12139 w 12192000"/>
              <a:gd name="connsiteY7" fmla="*/ 3785157 h 3840510"/>
              <a:gd name="connsiteX8" fmla="*/ 0 w 12192000"/>
              <a:gd name="connsiteY8" fmla="*/ 115215 h 3840510"/>
              <a:gd name="connsiteX9" fmla="*/ 0 w 12192000"/>
              <a:gd name="connsiteY9" fmla="*/ 51584 h 3840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2000" h="3840510">
                <a:moveTo>
                  <a:pt x="115215" y="0"/>
                </a:moveTo>
                <a:lnTo>
                  <a:pt x="12076785" y="0"/>
                </a:lnTo>
                <a:cubicBezTo>
                  <a:pt x="12140416" y="0"/>
                  <a:pt x="12191999" y="51584"/>
                  <a:pt x="12192000" y="115215"/>
                </a:cubicBezTo>
                <a:lnTo>
                  <a:pt x="12192000" y="3725294"/>
                </a:lnTo>
                <a:cubicBezTo>
                  <a:pt x="12191999" y="3788926"/>
                  <a:pt x="12140416" y="3840510"/>
                  <a:pt x="12076785" y="3840510"/>
                </a:cubicBezTo>
                <a:lnTo>
                  <a:pt x="115215" y="3840510"/>
                </a:lnTo>
                <a:cubicBezTo>
                  <a:pt x="84658" y="3840510"/>
                  <a:pt x="55353" y="3828371"/>
                  <a:pt x="33746" y="3806764"/>
                </a:cubicBezTo>
                <a:cubicBezTo>
                  <a:pt x="12139" y="3785157"/>
                  <a:pt x="0" y="3755852"/>
                  <a:pt x="0" y="3725294"/>
                </a:cubicBezTo>
                <a:lnTo>
                  <a:pt x="0" y="115215"/>
                </a:lnTo>
                <a:cubicBezTo>
                  <a:pt x="0" y="51584"/>
                  <a:pt x="51584" y="0"/>
                  <a:pt x="115215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857250" y="3689896"/>
            <a:ext cx="10477500" cy="8477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62B3C6">
                    <a:alpha val="100000"/>
                  </a:srgbClr>
                </a:solidFill>
                <a:latin typeface="Arial"/>
                <a:ea typeface="Arial"/>
              </a:rPr>
              <a:t>04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857250" y="4632871"/>
            <a:ext cx="10477500" cy="9620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研读痛惜毁灭</a:t>
            </a:r>
          </a:p>
        </p:txBody>
      </p:sp>
      <p:sp>
        <p:nvSpPr>
          <p:cNvPr id="5" name="文本3"/>
          <p:cNvSpPr txBox="1"/>
          <p:nvPr/>
        </p:nvSpPr>
        <p:spPr>
          <a:xfrm>
            <a:off x="857250" y="5690146"/>
            <a:ext cx="10477500" cy="59055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626773">
                    <a:alpha val="100000"/>
                  </a:srgbClr>
                </a:solidFill>
                <a:latin typeface="Arial"/>
                <a:ea typeface="Arial"/>
              </a:rPr>
              <a:t>从文字走进历史现场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1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0" y="0"/>
            <a:ext cx="8046690" cy="6858000"/>
          </a:xfrm>
          <a:custGeom>
            <a:avLst/>
            <a:gdLst>
              <a:gd name="connsiteX0" fmla="*/ 137160 w 8046690"/>
              <a:gd name="connsiteY0" fmla="*/ 0 h 6858000"/>
              <a:gd name="connsiteX1" fmla="*/ 7909530 w 8046690"/>
              <a:gd name="connsiteY1" fmla="*/ 0 h 6858000"/>
              <a:gd name="connsiteX2" fmla="*/ 7945907 w 8046690"/>
              <a:gd name="connsiteY2" fmla="*/ 0 h 6858000"/>
              <a:gd name="connsiteX3" fmla="*/ 8032239 w 8046690"/>
              <a:gd name="connsiteY3" fmla="*/ 65896 h 6858000"/>
              <a:gd name="connsiteX4" fmla="*/ 8046690 w 8046690"/>
              <a:gd name="connsiteY4" fmla="*/ 6720840 h 6858000"/>
              <a:gd name="connsiteX5" fmla="*/ 8046690 w 8046690"/>
              <a:gd name="connsiteY5" fmla="*/ 6757217 h 6858000"/>
              <a:gd name="connsiteX6" fmla="*/ 7980794 w 8046690"/>
              <a:gd name="connsiteY6" fmla="*/ 6843549 h 6858000"/>
              <a:gd name="connsiteX7" fmla="*/ 137160 w 8046690"/>
              <a:gd name="connsiteY7" fmla="*/ 6858000 h 6858000"/>
              <a:gd name="connsiteX8" fmla="*/ 100783 w 8046690"/>
              <a:gd name="connsiteY8" fmla="*/ 6858000 h 6858000"/>
              <a:gd name="connsiteX9" fmla="*/ 14451 w 8046690"/>
              <a:gd name="connsiteY9" fmla="*/ 6792104 h 6858000"/>
              <a:gd name="connsiteX10" fmla="*/ 0 w 8046690"/>
              <a:gd name="connsiteY10" fmla="*/ 137160 h 6858000"/>
              <a:gd name="connsiteX11" fmla="*/ 0 w 8046690"/>
              <a:gd name="connsiteY11" fmla="*/ 6140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046690" h="6858000">
                <a:moveTo>
                  <a:pt x="137160" y="0"/>
                </a:moveTo>
                <a:lnTo>
                  <a:pt x="7909530" y="0"/>
                </a:lnTo>
                <a:cubicBezTo>
                  <a:pt x="7945907" y="0"/>
                  <a:pt x="7980794" y="14451"/>
                  <a:pt x="8006517" y="40173"/>
                </a:cubicBezTo>
                <a:cubicBezTo>
                  <a:pt x="8032239" y="65896"/>
                  <a:pt x="8046690" y="100783"/>
                  <a:pt x="8046690" y="137160"/>
                </a:cubicBezTo>
                <a:lnTo>
                  <a:pt x="8046690" y="6720840"/>
                </a:lnTo>
                <a:cubicBezTo>
                  <a:pt x="8046690" y="6757217"/>
                  <a:pt x="8032239" y="6792104"/>
                  <a:pt x="8006517" y="6817826"/>
                </a:cubicBezTo>
                <a:cubicBezTo>
                  <a:pt x="7980794" y="6843549"/>
                  <a:pt x="7945907" y="6858000"/>
                  <a:pt x="7909530" y="6858000"/>
                </a:cubicBezTo>
                <a:lnTo>
                  <a:pt x="137160" y="6858000"/>
                </a:lnTo>
                <a:cubicBezTo>
                  <a:pt x="100783" y="6858000"/>
                  <a:pt x="65896" y="6843549"/>
                  <a:pt x="40173" y="6817826"/>
                </a:cubicBezTo>
                <a:cubicBezTo>
                  <a:pt x="14451" y="6792104"/>
                  <a:pt x="0" y="6757217"/>
                  <a:pt x="0" y="6720840"/>
                </a:cubicBezTo>
                <a:lnTo>
                  <a:pt x="0" y="137160"/>
                </a:lnTo>
                <a:cubicBezTo>
                  <a:pt x="0" y="61409"/>
                  <a:pt x="61409" y="0"/>
                  <a:pt x="13716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412700" y="2181225"/>
            <a:ext cx="7221289" cy="8477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62B3C6">
                    <a:alpha val="100000"/>
                  </a:srgbClr>
                </a:solidFill>
                <a:latin typeface="Arial"/>
                <a:ea typeface="Arial"/>
              </a:rPr>
              <a:t>05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412700" y="3124200"/>
            <a:ext cx="7221289" cy="9620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总结升华</a:t>
            </a:r>
          </a:p>
        </p:txBody>
      </p:sp>
      <p:sp>
        <p:nvSpPr>
          <p:cNvPr id="5" name="文本3"/>
          <p:cNvSpPr txBox="1"/>
          <p:nvPr/>
        </p:nvSpPr>
        <p:spPr>
          <a:xfrm>
            <a:off x="412700" y="4181475"/>
            <a:ext cx="7221289" cy="59055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626773">
                    <a:alpha val="100000"/>
                  </a:srgbClr>
                </a:solidFill>
                <a:latin typeface="Arial"/>
                <a:ea typeface="Arial"/>
              </a:rPr>
              <a:t>铭记历史 勿忘国耻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2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950" y="368201"/>
            <a:ext cx="507802" cy="533400"/>
          </a:xfrm>
          <a:prstGeom prst="rect">
            <a:avLst/>
          </a:prstGeom>
        </p:spPr>
      </p:pic>
      <p:sp>
        <p:nvSpPr>
          <p:cNvPr id="3" name="文本1"/>
          <p:cNvSpPr txBox="1"/>
          <p:nvPr/>
        </p:nvSpPr>
        <p:spPr>
          <a:xfrm>
            <a:off x="1072902" y="272951"/>
            <a:ext cx="8413849" cy="7239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理解‘不可估量的损失’，树立文化遗产保护意识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565100" y="1479352"/>
            <a:ext cx="7702302" cy="419100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★ </a:t>
            </a:r>
            <a:r>
              <a:rPr lang="zh-CN" altLang="en-US" sz="21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物质之殇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→ 圆明园曾是建筑艺术的精华与园林艺术的瑰宝，今仅余断壁残垣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→ 收藏着上自先秦下至清代的无数珍宝，堪称当时世界最大博物馆、艺术馆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★ </a:t>
            </a:r>
            <a:r>
              <a:rPr lang="zh-CN" altLang="en-US" sz="21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精神之痛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→ 不仅是一座园林的消失，更是中华民族集体记忆的断裂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→ 象征着文明被暴力践踏的屈辱史，刺痛民族心灵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★ </a:t>
            </a:r>
            <a:r>
              <a:rPr lang="zh-CN" altLang="en-US" sz="21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历史之诫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→ 提醒我们：文化遗产不可再生，守护即是守望文明根脉</a:t>
            </a:r>
          </a:p>
        </p:txBody>
      </p:sp>
      <p:pic>
        <p:nvPicPr>
          <p:cNvPr id="5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86477" y="2813596"/>
            <a:ext cx="3045172" cy="1712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3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I_工具1"/>
          <p:cNvPicPr>
            <a:picLocks noChangeAspect="1"/>
          </p:cNvPicPr>
          <p:nvPr/>
        </p:nvPicPr>
        <p:blipFill>
          <a:fillRect/>
          <a:blip r:embed="rId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4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1"/>
          <p:cNvSpPr txBox="1"/>
          <p:nvPr/>
        </p:nvSpPr>
        <p:spPr>
          <a:xfrm>
            <a:off x="412700" y="3059162"/>
            <a:ext cx="11366599" cy="1304925"/>
          </a:xfrm>
          <a:prstGeom prst="rect">
            <a:avLst/>
          </a:prstGeom>
          <a:noFill/>
        </p:spPr>
        <p:txBody>
          <a:bodyPr anchor="ctr"/>
          <a:lstStyle/>
          <a:p>
            <a:pPr marL="0" algn="ctr"/>
            <a:r>
              <a:rPr lang="zh-CN" altLang="en-US" sz="645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谢谢大家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theme/theme1.xml><?xml version="1.0" encoding="utf-8"?>
<a:theme xmlns:thm15="http://schemas.microsoft.com/office/thememl/2012/main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ap:Properties xmlns:vt="http://schemas.openxmlformats.org/officeDocument/2006/docPropsVTypes" xmlns:ap="http://schemas.openxmlformats.org/officeDocument/2006/extended-properties">
  <ap:TotalTime>0</ap:TotalTime>
  <ap:Words>0</ap:Words>
  <ap:Application>Microsoft Office PowerPoint</ap:Application>
  <ap:PresentationFormat>宽屏</ap:PresentationFormat>
  <ap:Paragraphs>0</ap:Paragraphs>
  <ap:Slides>1</ap:Slides>
  <ap:Notes>0</ap:Notes>
  <ap:HiddenSlides>0</ap:HiddenSlides>
  <ap:MMClips>0</ap:MMClips>
  <ap:ScaleCrop>false</ap:ScaleCrop>
  <ap:HeadingPairs>
    <vt:vector baseType="variant" size="6">
      <vt:variant>
        <vt:lpstr>已用的字体</vt:lpstr>
      </vt:variant>
      <vt:variant>
        <vt:i4>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ap:HeadingPairs>
  <ap:TitlesOfParts>
    <vt:vector baseType="lpstr" size="3">
      <vt:lpstr>Arial</vt:lpstr>
      <vt:lpstr>Office 主题​​</vt:lpstr>
      <vt:lpstr>PowerPoint 演示文稿</vt:lpstr>
    </vt:vector>
  </ap:TitlesOfParts>
  <ap:Company/>
  <ap:LinksUpToDate>false</ap:LinksUpToDate>
  <ap:SharedDoc>false</ap:SharedDoc>
  <ap:HyperlinksChanged>false</ap:HyperlinksChanged>
  <ap:AppVersion>16.0000</ap:AppVersion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杨晔</dc:creator>
  <dc:title>五年级语文上册第四单元(12-05 1446 修改)</dc:title>
  <revision>1</revision>
  <dcterms:created xsi:type="dcterms:W3CDTF">2025-12-05T06:49:52.7841796Z</dcterms:created>
  <dcterms:modified xsi:type="dcterms:W3CDTF">2025-12-05T06:49:52.7841796Z</dcterms:modified>
  <lastModifiedBy>杨晔</lastModifiedBy>
</coreProperties>
</file>

<file path=docProps/custom.xml><?xml version="1.0" encoding="utf-8"?>
<op:Properties xmlns:vt="http://schemas.openxmlformats.org/officeDocument/2006/docPropsVTypes" xmlns:op="http://schemas.openxmlformats.org/officeDocument/2006/custom-properties">
  <op:property fmtid="{D5CDD505-2E9C-101B-9397-08002B2CF9AE}" pid="2" name="ApplicationName">
    <vt:lpwstr>EasiNote5</vt:lpwstr>
  </op:property>
  <op:property fmtid="{D5CDD505-2E9C-101B-9397-08002B2CF9AE}" pid="3" name="ApplicationVersion">
    <vt:lpwstr>5.2.4.9158</vt:lpwstr>
  </op:property>
  <op:property fmtid="{D5CDD505-2E9C-101B-9397-08002B2CF9AE}" pid="4" name="EasiNoteCoursewareInfo">
    <vt:lpwstr>4515d041-f22b-4f00-80ef-9932694ee40c:3</vt:lpwstr>
  </op:property>
  <op:property fmtid="{D5CDD505-2E9C-101B-9397-08002B2CF9AE}" pid="5" name="EasiNoteDocumentName">
    <vt:lpwstr>五年级语文上册第四单元(12-05 1446 修改)</vt:lpwstr>
  </op:property>
  <op:property fmtid="{D5CDD505-2E9C-101B-9397-08002B2CF9AE}" pid="6" name="EasiNoteAuthor">
    <vt:lpwstr>b63e50a0dc1f4871908102ba3feaf703</vt:lpwstr>
  </op:property>
</op:Properties>
</file>