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Default Extension="svg" ContentType="image/sv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notesSlides/notesSlide17.xml" ContentType="application/vnd.openxmlformats-officedocument.presentationml.notesSlid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12192000"/>
  <p:embeddedFontLst>
    <p:embeddedFont>
      <p:font typeface="MiSans" charset="-122"/>
      <p:regular r:id="rId24"/>
    </p:embeddedFont>
    <p:embeddedFont>
      <p:font typeface="Calibri" pitchFamily="34" charset="0"/>
      <p:regular r:id="rId25"/>
      <p:bold r:id="rId26"/>
      <p:italic r:id="rId27"/>
      <p:boldItalic r:id="rId28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11"/>
    <p:restoredTop sz="94610"/>
  </p:normalViewPr>
  <p:slideViewPr>
    <p:cSldViewPr snapToGrid="0" snapToObjects="1">
      <p:cViewPr varScale="1">
        <p:scale>
          <a:sx n="113" d="100"/>
          <a:sy n="113" d="100"/>
        </p:scale>
        <p:origin x="-47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PTIST_MAST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-10-4.svg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07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5-12:11:00-d2t65l61bb2p4onbqqo0.png"/>
          <p:cNvPicPr>
            <a:picLocks noChangeAspect="1"/>
          </p:cNvPicPr>
          <p:nvPr/>
        </p:nvPicPr>
        <p:blipFill>
          <a:blip r:embed="rId3">
            <a:alphaModFix amt="17000"/>
          </a:blip>
          <a:srcRect t="120" b="47004"/>
          <a:stretch/>
        </p:blipFill>
        <p:spPr>
          <a:xfrm>
            <a:off x="0" y="813435"/>
            <a:ext cx="12192000" cy="6044565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5-12:10:59-d2t65ku1bb2p4onbqqn0.png"/>
          <p:cNvPicPr>
            <a:picLocks noChangeAspect="1"/>
          </p:cNvPicPr>
          <p:nvPr/>
        </p:nvPicPr>
        <p:blipFill>
          <a:blip r:embed="rId4"/>
          <a:srcRect l="23" r="23"/>
          <a:stretch/>
        </p:blipFill>
        <p:spPr>
          <a:xfrm>
            <a:off x="-635" y="-22860"/>
            <a:ext cx="12192635" cy="6880860"/>
          </a:xfrm>
          <a:prstGeom prst="rect">
            <a:avLst/>
          </a:prstGeom>
        </p:spPr>
      </p:pic>
      <p:pic>
        <p:nvPicPr>
          <p:cNvPr id="4" name="Image 2" descr="https://kimi-img.moonshot.cn/pub/slides/slides_tmpl/image/25-09-05-12:11:00-d2t65l61bb2p4onbqqog.png"/>
          <p:cNvPicPr>
            <a:picLocks noChangeAspect="1"/>
          </p:cNvPicPr>
          <p:nvPr/>
        </p:nvPicPr>
        <p:blipFill>
          <a:blip r:embed="rId5"/>
          <a:srcRect l="26" r="26"/>
          <a:stretch/>
        </p:blipFill>
        <p:spPr>
          <a:xfrm>
            <a:off x="0" y="833120"/>
            <a:ext cx="12192000" cy="6044565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2182178" y="1849120"/>
            <a:ext cx="7827645" cy="211582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/>
          <a:lstStyle/>
          <a:p>
            <a:pPr algn="ctr">
              <a:lnSpc>
                <a:spcPct val="120000"/>
              </a:lnSpc>
            </a:pPr>
            <a:r>
              <a:rPr lang="en-US" sz="60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用字母表示数</a:t>
            </a:r>
            <a:endParaRPr lang="en-US" sz="1600" dirty="0"/>
          </a:p>
        </p:txBody>
      </p:sp>
      <p:sp>
        <p:nvSpPr>
          <p:cNvPr id="6" name="Shape 1"/>
          <p:cNvSpPr/>
          <p:nvPr/>
        </p:nvSpPr>
        <p:spPr>
          <a:xfrm>
            <a:off x="11559540" y="285115"/>
            <a:ext cx="243840" cy="36195"/>
          </a:xfrm>
          <a:prstGeom prst="roundRect">
            <a:avLst>
              <a:gd name="adj" fmla="val 50000"/>
            </a:avLst>
          </a:prstGeom>
          <a:solidFill>
            <a:srgbClr val="FFFDE6"/>
          </a:solidFill>
          <a:ln/>
        </p:spPr>
      </p:sp>
      <p:sp>
        <p:nvSpPr>
          <p:cNvPr id="7" name="Text 2"/>
          <p:cNvSpPr/>
          <p:nvPr/>
        </p:nvSpPr>
        <p:spPr>
          <a:xfrm>
            <a:off x="11559540" y="285115"/>
            <a:ext cx="243840" cy="3619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8" name="Shape 3"/>
          <p:cNvSpPr/>
          <p:nvPr/>
        </p:nvSpPr>
        <p:spPr>
          <a:xfrm>
            <a:off x="11452860" y="404495"/>
            <a:ext cx="350520" cy="36195"/>
          </a:xfrm>
          <a:prstGeom prst="roundRect">
            <a:avLst>
              <a:gd name="adj" fmla="val 50000"/>
            </a:avLst>
          </a:prstGeom>
          <a:solidFill>
            <a:srgbClr val="FFFDE6"/>
          </a:solidFill>
          <a:ln/>
        </p:spPr>
      </p:sp>
      <p:sp>
        <p:nvSpPr>
          <p:cNvPr id="9" name="Text 4"/>
          <p:cNvSpPr/>
          <p:nvPr/>
        </p:nvSpPr>
        <p:spPr>
          <a:xfrm>
            <a:off x="11452860" y="404495"/>
            <a:ext cx="350520" cy="3619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0" name="Shape 5"/>
          <p:cNvSpPr/>
          <p:nvPr/>
        </p:nvSpPr>
        <p:spPr>
          <a:xfrm>
            <a:off x="11269980" y="523875"/>
            <a:ext cx="533400" cy="36195"/>
          </a:xfrm>
          <a:prstGeom prst="roundRect">
            <a:avLst>
              <a:gd name="adj" fmla="val 50000"/>
            </a:avLst>
          </a:prstGeom>
          <a:solidFill>
            <a:srgbClr val="FFFDE6"/>
          </a:solidFill>
          <a:ln/>
        </p:spPr>
      </p:sp>
      <p:sp>
        <p:nvSpPr>
          <p:cNvPr id="11" name="Text 6"/>
          <p:cNvSpPr/>
          <p:nvPr/>
        </p:nvSpPr>
        <p:spPr>
          <a:xfrm>
            <a:off x="11269980" y="523875"/>
            <a:ext cx="533400" cy="3619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5-12:11:00-d2t65l61bb2p4onbqqo0.png"/>
          <p:cNvPicPr>
            <a:picLocks noChangeAspect="1"/>
          </p:cNvPicPr>
          <p:nvPr/>
        </p:nvPicPr>
        <p:blipFill>
          <a:blip r:embed="rId3">
            <a:alphaModFix amt="17000"/>
          </a:blip>
          <a:srcRect t="120" b="47004"/>
          <a:stretch/>
        </p:blipFill>
        <p:spPr>
          <a:xfrm>
            <a:off x="0" y="813435"/>
            <a:ext cx="12192000" cy="6044565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5-12:10:59-d2t65ku1bb2p4onbqqn0.png"/>
          <p:cNvPicPr>
            <a:picLocks noChangeAspect="1"/>
          </p:cNvPicPr>
          <p:nvPr/>
        </p:nvPicPr>
        <p:blipFill>
          <a:blip r:embed="rId4"/>
          <a:srcRect l="23" r="23"/>
          <a:stretch/>
        </p:blipFill>
        <p:spPr>
          <a:xfrm>
            <a:off x="-635" y="-22860"/>
            <a:ext cx="12192635" cy="6880860"/>
          </a:xfrm>
          <a:prstGeom prst="rect">
            <a:avLst/>
          </a:prstGeom>
        </p:spPr>
      </p:pic>
      <p:pic>
        <p:nvPicPr>
          <p:cNvPr id="4" name="Image 2" descr="https://kimi-img.moonshot.cn/pub/slides/slides_tmpl/image/25-09-05-12:11:01-d2t65le1bb2p4onbqqpg.png"/>
          <p:cNvPicPr>
            <a:picLocks noChangeAspect="1"/>
          </p:cNvPicPr>
          <p:nvPr/>
        </p:nvPicPr>
        <p:blipFill>
          <a:blip r:embed="rId5"/>
          <a:srcRect l="5" r="5"/>
          <a:stretch/>
        </p:blipFill>
        <p:spPr>
          <a:xfrm>
            <a:off x="0" y="-20320"/>
            <a:ext cx="12197080" cy="6957695"/>
          </a:xfrm>
          <a:prstGeom prst="rect">
            <a:avLst/>
          </a:prstGeom>
        </p:spPr>
      </p:pic>
      <p:sp>
        <p:nvSpPr>
          <p:cNvPr id="5" name="Shape 0"/>
          <p:cNvSpPr/>
          <p:nvPr/>
        </p:nvSpPr>
        <p:spPr>
          <a:xfrm flipH="1">
            <a:off x="6266815" y="1268730"/>
            <a:ext cx="12700" cy="575945"/>
          </a:xfrm>
          <a:prstGeom prst="line">
            <a:avLst/>
          </a:prstGeom>
          <a:noFill/>
          <a:ln w="19050">
            <a:solidFill>
              <a:srgbClr val="FFFDE6"/>
            </a:solidFill>
            <a:prstDash val="solid"/>
            <a:headEnd type="none"/>
            <a:tailEnd type="none"/>
          </a:ln>
        </p:spPr>
      </p:sp>
      <p:sp>
        <p:nvSpPr>
          <p:cNvPr id="6" name="Shape 1"/>
          <p:cNvSpPr/>
          <p:nvPr/>
        </p:nvSpPr>
        <p:spPr>
          <a:xfrm flipH="1">
            <a:off x="6266815" y="2104390"/>
            <a:ext cx="12700" cy="575945"/>
          </a:xfrm>
          <a:prstGeom prst="line">
            <a:avLst/>
          </a:prstGeom>
          <a:noFill/>
          <a:ln w="19050">
            <a:solidFill>
              <a:srgbClr val="FFFDE6"/>
            </a:solidFill>
            <a:prstDash val="solid"/>
            <a:headEnd type="none"/>
            <a:tailEnd type="none"/>
          </a:ln>
        </p:spPr>
      </p:sp>
      <p:sp>
        <p:nvSpPr>
          <p:cNvPr id="7" name="Shape 2"/>
          <p:cNvSpPr/>
          <p:nvPr/>
        </p:nvSpPr>
        <p:spPr>
          <a:xfrm flipH="1">
            <a:off x="6266815" y="2940050"/>
            <a:ext cx="12700" cy="575945"/>
          </a:xfrm>
          <a:prstGeom prst="line">
            <a:avLst/>
          </a:prstGeom>
          <a:noFill/>
          <a:ln w="19050">
            <a:solidFill>
              <a:srgbClr val="FFFDE6"/>
            </a:solidFill>
            <a:prstDash val="solid"/>
            <a:headEnd type="none"/>
            <a:tailEnd type="none"/>
          </a:ln>
        </p:spPr>
      </p:sp>
      <p:sp>
        <p:nvSpPr>
          <p:cNvPr id="8" name="Shape 3"/>
          <p:cNvSpPr/>
          <p:nvPr/>
        </p:nvSpPr>
        <p:spPr>
          <a:xfrm flipH="1">
            <a:off x="6266815" y="3775710"/>
            <a:ext cx="12700" cy="575945"/>
          </a:xfrm>
          <a:prstGeom prst="line">
            <a:avLst/>
          </a:prstGeom>
          <a:noFill/>
          <a:ln w="19050">
            <a:solidFill>
              <a:srgbClr val="FFFDE6"/>
            </a:solidFill>
            <a:prstDash val="solid"/>
            <a:headEnd type="none"/>
            <a:tailEnd type="none"/>
          </a:ln>
        </p:spPr>
      </p:sp>
      <p:sp>
        <p:nvSpPr>
          <p:cNvPr id="9" name="Shape 4"/>
          <p:cNvSpPr/>
          <p:nvPr/>
        </p:nvSpPr>
        <p:spPr>
          <a:xfrm flipH="1">
            <a:off x="6266815" y="4611370"/>
            <a:ext cx="12700" cy="575945"/>
          </a:xfrm>
          <a:prstGeom prst="line">
            <a:avLst/>
          </a:prstGeom>
          <a:noFill/>
          <a:ln w="19050">
            <a:solidFill>
              <a:srgbClr val="FFFDE6"/>
            </a:solidFill>
            <a:prstDash val="solid"/>
            <a:headEnd type="none"/>
            <a:tailEnd type="none"/>
          </a:ln>
        </p:spPr>
      </p:sp>
      <p:sp>
        <p:nvSpPr>
          <p:cNvPr id="10" name="Shape 5"/>
          <p:cNvSpPr/>
          <p:nvPr/>
        </p:nvSpPr>
        <p:spPr>
          <a:xfrm flipH="1">
            <a:off x="6266815" y="5447030"/>
            <a:ext cx="12700" cy="575945"/>
          </a:xfrm>
          <a:prstGeom prst="line">
            <a:avLst/>
          </a:prstGeom>
          <a:noFill/>
          <a:ln w="19050">
            <a:solidFill>
              <a:srgbClr val="FFFDE6"/>
            </a:solidFill>
            <a:prstDash val="solid"/>
            <a:headEnd type="none"/>
            <a:tailEnd type="none"/>
          </a:ln>
        </p:spPr>
      </p:sp>
      <p:sp>
        <p:nvSpPr>
          <p:cNvPr id="11" name="Text 6"/>
          <p:cNvSpPr/>
          <p:nvPr/>
        </p:nvSpPr>
        <p:spPr>
          <a:xfrm>
            <a:off x="1058545" y="2432685"/>
            <a:ext cx="2799080" cy="12446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80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目录</a:t>
            </a:r>
            <a:endParaRPr lang="en-US" sz="1600" dirty="0"/>
          </a:p>
        </p:txBody>
      </p:sp>
      <p:sp>
        <p:nvSpPr>
          <p:cNvPr id="12" name="Text 7"/>
          <p:cNvSpPr/>
          <p:nvPr/>
        </p:nvSpPr>
        <p:spPr>
          <a:xfrm>
            <a:off x="154305" y="3629660"/>
            <a:ext cx="4629150" cy="6896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4400" dirty="0">
                <a:solidFill>
                  <a:srgbClr val="FFFFFF">
                    <a:alpha val="65000"/>
                  </a:srgbClr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CONTENTS</a:t>
            </a:r>
            <a:endParaRPr lang="en-US" sz="1600" dirty="0"/>
          </a:p>
        </p:txBody>
      </p:sp>
      <p:sp>
        <p:nvSpPr>
          <p:cNvPr id="13" name="Text 8"/>
          <p:cNvSpPr/>
          <p:nvPr/>
        </p:nvSpPr>
        <p:spPr>
          <a:xfrm>
            <a:off x="5268595" y="1203325"/>
            <a:ext cx="1041400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32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01</a:t>
            </a:r>
            <a:endParaRPr lang="en-US" sz="1600" dirty="0"/>
          </a:p>
        </p:txBody>
      </p:sp>
      <p:sp>
        <p:nvSpPr>
          <p:cNvPr id="14" name="Text 9"/>
          <p:cNvSpPr/>
          <p:nvPr/>
        </p:nvSpPr>
        <p:spPr>
          <a:xfrm>
            <a:off x="6335395" y="1308735"/>
            <a:ext cx="5547360" cy="46166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2400" b="1" dirty="0" smtClean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课</a:t>
            </a:r>
            <a:r>
              <a:rPr lang="zh-CN" altLang="en-US" sz="2400" b="1" dirty="0" smtClean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程</a:t>
            </a:r>
            <a:r>
              <a:rPr lang="en-US" sz="2400" b="1" dirty="0" err="1" smtClean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定位与目标</a:t>
            </a:r>
            <a:endParaRPr lang="en-US" sz="1600" dirty="0"/>
          </a:p>
        </p:txBody>
      </p:sp>
      <p:sp>
        <p:nvSpPr>
          <p:cNvPr id="15" name="Text 10"/>
          <p:cNvSpPr/>
          <p:nvPr/>
        </p:nvSpPr>
        <p:spPr>
          <a:xfrm>
            <a:off x="5268595" y="2038985"/>
            <a:ext cx="1041400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32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02</a:t>
            </a:r>
            <a:endParaRPr lang="en-US" sz="1600" dirty="0"/>
          </a:p>
        </p:txBody>
      </p:sp>
      <p:sp>
        <p:nvSpPr>
          <p:cNvPr id="16" name="Text 11"/>
          <p:cNvSpPr/>
          <p:nvPr/>
        </p:nvSpPr>
        <p:spPr>
          <a:xfrm>
            <a:off x="6335395" y="2144395"/>
            <a:ext cx="5598160" cy="368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24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重难点与学情</a:t>
            </a:r>
            <a:endParaRPr lang="en-US" sz="1600" dirty="0"/>
          </a:p>
        </p:txBody>
      </p:sp>
      <p:sp>
        <p:nvSpPr>
          <p:cNvPr id="17" name="Text 12"/>
          <p:cNvSpPr/>
          <p:nvPr/>
        </p:nvSpPr>
        <p:spPr>
          <a:xfrm>
            <a:off x="5268595" y="2874645"/>
            <a:ext cx="1041400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32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03</a:t>
            </a:r>
            <a:endParaRPr lang="en-US" sz="1600" dirty="0"/>
          </a:p>
        </p:txBody>
      </p:sp>
      <p:sp>
        <p:nvSpPr>
          <p:cNvPr id="18" name="Text 13"/>
          <p:cNvSpPr/>
          <p:nvPr/>
        </p:nvSpPr>
        <p:spPr>
          <a:xfrm>
            <a:off x="6335395" y="2980055"/>
            <a:ext cx="5547360" cy="368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24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教法与流程</a:t>
            </a:r>
            <a:endParaRPr lang="en-US" sz="1600" dirty="0"/>
          </a:p>
        </p:txBody>
      </p:sp>
      <p:sp>
        <p:nvSpPr>
          <p:cNvPr id="19" name="Text 14"/>
          <p:cNvSpPr/>
          <p:nvPr/>
        </p:nvSpPr>
        <p:spPr>
          <a:xfrm>
            <a:off x="5268595" y="3710305"/>
            <a:ext cx="1041400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32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04</a:t>
            </a:r>
            <a:endParaRPr lang="en-US" sz="1600" dirty="0"/>
          </a:p>
        </p:txBody>
      </p:sp>
      <p:sp>
        <p:nvSpPr>
          <p:cNvPr id="20" name="Text 15"/>
          <p:cNvSpPr/>
          <p:nvPr/>
        </p:nvSpPr>
        <p:spPr>
          <a:xfrm>
            <a:off x="6335395" y="3815715"/>
            <a:ext cx="5598160" cy="368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24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模拟讲课片段</a:t>
            </a:r>
            <a:endParaRPr lang="en-US" sz="1600" dirty="0"/>
          </a:p>
        </p:txBody>
      </p:sp>
      <p:sp>
        <p:nvSpPr>
          <p:cNvPr id="21" name="Text 16"/>
          <p:cNvSpPr/>
          <p:nvPr/>
        </p:nvSpPr>
        <p:spPr>
          <a:xfrm>
            <a:off x="5268595" y="4545965"/>
            <a:ext cx="1041400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32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05</a:t>
            </a:r>
            <a:endParaRPr lang="en-US" sz="1600" dirty="0"/>
          </a:p>
        </p:txBody>
      </p:sp>
      <p:sp>
        <p:nvSpPr>
          <p:cNvPr id="22" name="Text 17"/>
          <p:cNvSpPr/>
          <p:nvPr/>
        </p:nvSpPr>
        <p:spPr>
          <a:xfrm>
            <a:off x="6335395" y="4651375"/>
            <a:ext cx="5547360" cy="368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24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课堂反思与展望</a:t>
            </a:r>
            <a:endParaRPr lang="en-US" sz="1600" dirty="0"/>
          </a:p>
        </p:txBody>
      </p:sp>
      <p:sp>
        <p:nvSpPr>
          <p:cNvPr id="23" name="Text 18"/>
          <p:cNvSpPr/>
          <p:nvPr/>
        </p:nvSpPr>
        <p:spPr>
          <a:xfrm>
            <a:off x="5268595" y="5381625"/>
            <a:ext cx="1041400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32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06</a:t>
            </a:r>
            <a:endParaRPr lang="en-US" sz="1600" dirty="0"/>
          </a:p>
        </p:txBody>
      </p:sp>
      <p:sp>
        <p:nvSpPr>
          <p:cNvPr id="24" name="Text 19"/>
          <p:cNvSpPr/>
          <p:nvPr/>
        </p:nvSpPr>
        <p:spPr>
          <a:xfrm>
            <a:off x="6335395" y="5487035"/>
            <a:ext cx="5598160" cy="368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24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结语与致谢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5-12:11:00-d2t65l61bb2p4onbqqo0.png"/>
          <p:cNvPicPr>
            <a:picLocks noChangeAspect="1"/>
          </p:cNvPicPr>
          <p:nvPr/>
        </p:nvPicPr>
        <p:blipFill>
          <a:blip r:embed="rId3">
            <a:alphaModFix amt="17000"/>
          </a:blip>
          <a:srcRect t="120" b="47004"/>
          <a:stretch/>
        </p:blipFill>
        <p:spPr>
          <a:xfrm>
            <a:off x="0" y="813435"/>
            <a:ext cx="12192000" cy="6044565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5-12:10:59-d2t65ku1bb2p4onbqqn0.png"/>
          <p:cNvPicPr>
            <a:picLocks noChangeAspect="1"/>
          </p:cNvPicPr>
          <p:nvPr/>
        </p:nvPicPr>
        <p:blipFill>
          <a:blip r:embed="rId4"/>
          <a:srcRect l="23" r="23"/>
          <a:stretch/>
        </p:blipFill>
        <p:spPr>
          <a:xfrm>
            <a:off x="-635" y="-22860"/>
            <a:ext cx="12192635" cy="6880860"/>
          </a:xfrm>
          <a:prstGeom prst="rect">
            <a:avLst/>
          </a:prstGeom>
        </p:spPr>
      </p:pic>
      <p:pic>
        <p:nvPicPr>
          <p:cNvPr id="4" name="Image 2" descr="https://kimi-img.moonshot.cn/pub/slides/slides_tmpl/image/25-09-05-12:11:00-d2t65l61bb2p4onbqqp0.png"/>
          <p:cNvPicPr>
            <a:picLocks noChangeAspect="1"/>
          </p:cNvPicPr>
          <p:nvPr/>
        </p:nvPicPr>
        <p:blipFill>
          <a:blip r:embed="rId5"/>
          <a:srcRect l="13" r="13"/>
          <a:stretch/>
        </p:blipFill>
        <p:spPr>
          <a:xfrm>
            <a:off x="-22860" y="0"/>
            <a:ext cx="12237720" cy="6857365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3048000" y="2294890"/>
            <a:ext cx="6096000" cy="12446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8000" b="1" dirty="0">
                <a:solidFill>
                  <a:srgbClr val="1C141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01</a:t>
            </a:r>
            <a:endParaRPr lang="en-US" sz="1600" dirty="0"/>
          </a:p>
        </p:txBody>
      </p:sp>
      <p:sp>
        <p:nvSpPr>
          <p:cNvPr id="6" name="Text 1"/>
          <p:cNvSpPr/>
          <p:nvPr/>
        </p:nvSpPr>
        <p:spPr>
          <a:xfrm>
            <a:off x="2744788" y="3899535"/>
            <a:ext cx="6702425" cy="1015663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6000" b="1" dirty="0" smtClean="0">
                <a:solidFill>
                  <a:srgbClr val="1C141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课</a:t>
            </a:r>
            <a:r>
              <a:rPr lang="zh-CN" altLang="en-US" sz="6000" b="1" dirty="0" smtClean="0">
                <a:solidFill>
                  <a:srgbClr val="1C141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程</a:t>
            </a:r>
            <a:r>
              <a:rPr lang="en-US" sz="6000" b="1" dirty="0" err="1" smtClean="0">
                <a:solidFill>
                  <a:srgbClr val="1C141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定位与目标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1C14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5-12:11:00-d2t65l61bb2p4onbqqo0.png"/>
          <p:cNvPicPr>
            <a:picLocks noChangeAspect="1"/>
          </p:cNvPicPr>
          <p:nvPr/>
        </p:nvPicPr>
        <p:blipFill>
          <a:blip r:embed="rId3">
            <a:alphaModFix amt="17000"/>
          </a:blip>
          <a:srcRect t="120" b="47004"/>
          <a:stretch/>
        </p:blipFill>
        <p:spPr>
          <a:xfrm>
            <a:off x="0" y="813435"/>
            <a:ext cx="12192000" cy="6044565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5-12:10:59-d2t65ku1bb2p4onbqqn0.png"/>
          <p:cNvPicPr>
            <a:picLocks noChangeAspect="1"/>
          </p:cNvPicPr>
          <p:nvPr/>
        </p:nvPicPr>
        <p:blipFill>
          <a:blip r:embed="rId4"/>
          <a:srcRect l="23" r="23"/>
          <a:stretch/>
        </p:blipFill>
        <p:spPr>
          <a:xfrm>
            <a:off x="-635" y="-22860"/>
            <a:ext cx="12192635" cy="688086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895985" y="1565275"/>
            <a:ext cx="2900045" cy="4226560"/>
          </a:xfrm>
          <a:prstGeom prst="roundRect">
            <a:avLst>
              <a:gd name="adj" fmla="val 5627"/>
            </a:avLst>
          </a:prstGeom>
          <a:solidFill>
            <a:srgbClr val="1C1410"/>
          </a:solidFill>
          <a:ln w="3175">
            <a:solidFill>
              <a:srgbClr val="FFFDE6"/>
            </a:solidFill>
            <a:prstDash val="solid"/>
          </a:ln>
        </p:spPr>
      </p:sp>
      <p:sp>
        <p:nvSpPr>
          <p:cNvPr id="5" name="Text 1"/>
          <p:cNvSpPr/>
          <p:nvPr/>
        </p:nvSpPr>
        <p:spPr>
          <a:xfrm>
            <a:off x="895985" y="1565275"/>
            <a:ext cx="2900045" cy="422656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6" name="Shape 2"/>
          <p:cNvSpPr/>
          <p:nvPr/>
        </p:nvSpPr>
        <p:spPr>
          <a:xfrm>
            <a:off x="4084955" y="1574800"/>
            <a:ext cx="7435850" cy="1767840"/>
          </a:xfrm>
          <a:prstGeom prst="roundRect">
            <a:avLst/>
          </a:prstGeom>
          <a:solidFill>
            <a:srgbClr val="000000">
              <a:alpha val="0"/>
            </a:srgbClr>
          </a:solidFill>
          <a:ln w="19050">
            <a:solidFill>
              <a:srgbClr val="FFFDE6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4084955" y="1574800"/>
            <a:ext cx="7435850" cy="176784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8" name="Shape 4"/>
          <p:cNvSpPr/>
          <p:nvPr/>
        </p:nvSpPr>
        <p:spPr>
          <a:xfrm>
            <a:off x="4323080" y="1795780"/>
            <a:ext cx="1325880" cy="1325880"/>
          </a:xfrm>
          <a:prstGeom prst="roundRect">
            <a:avLst/>
          </a:prstGeom>
          <a:solidFill>
            <a:srgbClr val="FFFDE6"/>
          </a:solidFill>
          <a:ln/>
        </p:spPr>
      </p:sp>
      <p:sp>
        <p:nvSpPr>
          <p:cNvPr id="9" name="Text 5"/>
          <p:cNvSpPr/>
          <p:nvPr/>
        </p:nvSpPr>
        <p:spPr>
          <a:xfrm>
            <a:off x="4323080" y="1795780"/>
            <a:ext cx="1325880" cy="132588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0" name="Text 6"/>
          <p:cNvSpPr/>
          <p:nvPr/>
        </p:nvSpPr>
        <p:spPr>
          <a:xfrm>
            <a:off x="4499610" y="2058035"/>
            <a:ext cx="972185" cy="6794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400" b="1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01</a:t>
            </a:r>
            <a:endParaRPr lang="en-US" sz="1600" dirty="0"/>
          </a:p>
        </p:txBody>
      </p:sp>
      <p:sp>
        <p:nvSpPr>
          <p:cNvPr id="11" name="Shape 7"/>
          <p:cNvSpPr/>
          <p:nvPr/>
        </p:nvSpPr>
        <p:spPr>
          <a:xfrm>
            <a:off x="4084955" y="3987800"/>
            <a:ext cx="7435850" cy="1767840"/>
          </a:xfrm>
          <a:prstGeom prst="roundRect">
            <a:avLst/>
          </a:prstGeom>
          <a:solidFill>
            <a:srgbClr val="000000">
              <a:alpha val="0"/>
            </a:srgbClr>
          </a:solidFill>
          <a:ln w="19050">
            <a:solidFill>
              <a:srgbClr val="FFFDE6"/>
            </a:solidFill>
            <a:prstDash val="solid"/>
          </a:ln>
        </p:spPr>
      </p:sp>
      <p:sp>
        <p:nvSpPr>
          <p:cNvPr id="12" name="Text 8"/>
          <p:cNvSpPr/>
          <p:nvPr/>
        </p:nvSpPr>
        <p:spPr>
          <a:xfrm>
            <a:off x="4084955" y="3987800"/>
            <a:ext cx="7435850" cy="176784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3" name="Shape 9"/>
          <p:cNvSpPr/>
          <p:nvPr/>
        </p:nvSpPr>
        <p:spPr>
          <a:xfrm>
            <a:off x="4323080" y="4208780"/>
            <a:ext cx="1325880" cy="1325880"/>
          </a:xfrm>
          <a:prstGeom prst="roundRect">
            <a:avLst/>
          </a:prstGeom>
          <a:solidFill>
            <a:srgbClr val="FFFDE6"/>
          </a:solidFill>
          <a:ln/>
        </p:spPr>
      </p:sp>
      <p:sp>
        <p:nvSpPr>
          <p:cNvPr id="14" name="Text 10"/>
          <p:cNvSpPr/>
          <p:nvPr/>
        </p:nvSpPr>
        <p:spPr>
          <a:xfrm>
            <a:off x="4323080" y="4208780"/>
            <a:ext cx="1325880" cy="132588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5" name="Text 11"/>
          <p:cNvSpPr/>
          <p:nvPr/>
        </p:nvSpPr>
        <p:spPr>
          <a:xfrm>
            <a:off x="4499610" y="4471035"/>
            <a:ext cx="972185" cy="6794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400" b="1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02</a:t>
            </a:r>
            <a:endParaRPr lang="en-US" sz="1600" dirty="0"/>
          </a:p>
        </p:txBody>
      </p:sp>
      <p:sp>
        <p:nvSpPr>
          <p:cNvPr id="16" name="Text 12"/>
          <p:cNvSpPr/>
          <p:nvPr/>
        </p:nvSpPr>
        <p:spPr>
          <a:xfrm>
            <a:off x="551180" y="603885"/>
            <a:ext cx="9799955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课标坐标与单元价值</a:t>
            </a:r>
            <a:endParaRPr lang="en-US" sz="1600" dirty="0"/>
          </a:p>
        </p:txBody>
      </p:sp>
      <p:sp>
        <p:nvSpPr>
          <p:cNvPr id="17" name="Text 13"/>
          <p:cNvSpPr/>
          <p:nvPr/>
        </p:nvSpPr>
        <p:spPr>
          <a:xfrm>
            <a:off x="1061085" y="1814195"/>
            <a:ext cx="2407920" cy="3111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0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课程定位</a:t>
            </a:r>
            <a:endParaRPr lang="en-US" sz="1600" dirty="0"/>
          </a:p>
        </p:txBody>
      </p:sp>
      <p:sp>
        <p:nvSpPr>
          <p:cNvPr id="18" name="Text 14"/>
          <p:cNvSpPr/>
          <p:nvPr/>
        </p:nvSpPr>
        <p:spPr>
          <a:xfrm>
            <a:off x="1061085" y="2470785"/>
            <a:ext cx="2449830" cy="1692771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600" dirty="0" err="1" smtClean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本课位于人教版五年级数学上册第五单元</a:t>
            </a:r>
            <a:r>
              <a:rPr lang="zh-CN" altLang="en-US" sz="1600" dirty="0" smtClean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简易方程</a:t>
            </a:r>
            <a:r>
              <a:rPr lang="en-US" sz="1600" dirty="0" smtClean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，</a:t>
            </a:r>
            <a:r>
              <a:rPr lang="en-US" sz="16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是学生首次系统接触代数式概念，承担从算术到代数过渡的桥梁作用。</a:t>
            </a:r>
            <a:endParaRPr lang="en-US" sz="1600" dirty="0"/>
          </a:p>
        </p:txBody>
      </p:sp>
      <p:sp>
        <p:nvSpPr>
          <p:cNvPr id="19" name="Text 15"/>
          <p:cNvSpPr/>
          <p:nvPr/>
        </p:nvSpPr>
        <p:spPr>
          <a:xfrm>
            <a:off x="5907405" y="1724660"/>
            <a:ext cx="5423535" cy="2762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18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课标要求</a:t>
            </a:r>
            <a:endParaRPr lang="en-US" sz="1600" dirty="0"/>
          </a:p>
        </p:txBody>
      </p:sp>
      <p:sp>
        <p:nvSpPr>
          <p:cNvPr id="20" name="Text 16"/>
          <p:cNvSpPr/>
          <p:nvPr/>
        </p:nvSpPr>
        <p:spPr>
          <a:xfrm>
            <a:off x="5907405" y="2076450"/>
            <a:ext cx="5423535" cy="580231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4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依据2022新课标，本课聚焦符号意识与模型观念，通过用字母表示可变量，让学生体验从具体数量到一般关系的抽象过程。</a:t>
            </a:r>
            <a:endParaRPr lang="en-US" sz="1600" dirty="0"/>
          </a:p>
        </p:txBody>
      </p:sp>
      <p:sp>
        <p:nvSpPr>
          <p:cNvPr id="21" name="Text 17"/>
          <p:cNvSpPr/>
          <p:nvPr/>
        </p:nvSpPr>
        <p:spPr>
          <a:xfrm>
            <a:off x="5907405" y="4137660"/>
            <a:ext cx="5423535" cy="2762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18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AI融合</a:t>
            </a:r>
            <a:endParaRPr lang="en-US" sz="1600" dirty="0"/>
          </a:p>
        </p:txBody>
      </p:sp>
      <p:sp>
        <p:nvSpPr>
          <p:cNvPr id="22" name="Text 18"/>
          <p:cNvSpPr/>
          <p:nvPr/>
        </p:nvSpPr>
        <p:spPr>
          <a:xfrm>
            <a:off x="5907405" y="4489450"/>
            <a:ext cx="5423535" cy="580231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4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借助AI技术，实现即时诊断书写与语义误差，帮助学生精准过渡到代数思维，为后续学习奠定基础。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1C14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5-12:11:00-d2t65l61bb2p4onbqqo0.png"/>
          <p:cNvPicPr>
            <a:picLocks noChangeAspect="1"/>
          </p:cNvPicPr>
          <p:nvPr/>
        </p:nvPicPr>
        <p:blipFill>
          <a:blip r:embed="rId3">
            <a:alphaModFix amt="17000"/>
          </a:blip>
          <a:srcRect t="120" b="47004"/>
          <a:stretch/>
        </p:blipFill>
        <p:spPr>
          <a:xfrm>
            <a:off x="0" y="813435"/>
            <a:ext cx="12192000" cy="6044565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5-12:10:59-d2t65ku1bb2p4onbqqn0.png"/>
          <p:cNvPicPr>
            <a:picLocks noChangeAspect="1"/>
          </p:cNvPicPr>
          <p:nvPr/>
        </p:nvPicPr>
        <p:blipFill>
          <a:blip r:embed="rId4"/>
          <a:srcRect l="23" r="23"/>
          <a:stretch/>
        </p:blipFill>
        <p:spPr>
          <a:xfrm>
            <a:off x="-635" y="-22860"/>
            <a:ext cx="12192635" cy="6880860"/>
          </a:xfrm>
          <a:prstGeom prst="rect">
            <a:avLst/>
          </a:prstGeom>
        </p:spPr>
      </p:pic>
      <p:pic>
        <p:nvPicPr>
          <p:cNvPr id="4" name="Image 2" descr="https://kimi-img.moonshot.cn/pub/slides/slides_tmpl/image/25-09-05-12:11:01-d2t65le1bb2p4onbqqqg.png"/>
          <p:cNvPicPr>
            <a:picLocks noChangeAspect="1"/>
          </p:cNvPicPr>
          <p:nvPr/>
        </p:nvPicPr>
        <p:blipFill>
          <a:blip r:embed="rId5"/>
          <a:srcRect t="56" b="56"/>
          <a:stretch/>
        </p:blipFill>
        <p:spPr>
          <a:xfrm>
            <a:off x="6845935" y="1427480"/>
            <a:ext cx="4502785" cy="4377055"/>
          </a:xfrm>
          <a:prstGeom prst="round2DiagRect">
            <a:avLst>
              <a:gd name="adj1" fmla="val 16667"/>
              <a:gd name="adj2" fmla="val 0"/>
            </a:avLst>
          </a:prstGeom>
        </p:spPr>
      </p:pic>
      <p:sp>
        <p:nvSpPr>
          <p:cNvPr id="5" name="Text 0"/>
          <p:cNvSpPr/>
          <p:nvPr/>
        </p:nvSpPr>
        <p:spPr>
          <a:xfrm>
            <a:off x="957580" y="603885"/>
            <a:ext cx="9799955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三维目标与核心素养</a:t>
            </a:r>
            <a:endParaRPr lang="en-US" sz="1600" dirty="0"/>
          </a:p>
        </p:txBody>
      </p:sp>
      <p:sp>
        <p:nvSpPr>
          <p:cNvPr id="6" name="Text 1"/>
          <p:cNvSpPr/>
          <p:nvPr/>
        </p:nvSpPr>
        <p:spPr>
          <a:xfrm>
            <a:off x="1075690" y="1915795"/>
            <a:ext cx="5085080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32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三维目标与核心素养</a:t>
            </a:r>
            <a:endParaRPr lang="en-US" sz="1600" dirty="0"/>
          </a:p>
        </p:txBody>
      </p:sp>
      <p:sp>
        <p:nvSpPr>
          <p:cNvPr id="7" name="Text 2"/>
          <p:cNvSpPr/>
          <p:nvPr/>
        </p:nvSpPr>
        <p:spPr>
          <a:xfrm>
            <a:off x="1111250" y="3197225"/>
            <a:ext cx="5109845" cy="2377678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20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知识技能：学生能用字母表示已知或未知数量，正确读写并解释情境中的数量关系式。过程方法：经历完整建模链条，发展抽象与符号转换能力。情感价值：在AI协作中感受数学创造乐趣，增强表达勇气。核心素养：符号意识、模型思想、信息素养三位一体。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5-12:11:00-d2t65l61bb2p4onbqqo0.png"/>
          <p:cNvPicPr>
            <a:picLocks noChangeAspect="1"/>
          </p:cNvPicPr>
          <p:nvPr/>
        </p:nvPicPr>
        <p:blipFill>
          <a:blip r:embed="rId3">
            <a:alphaModFix amt="17000"/>
          </a:blip>
          <a:srcRect t="120" b="47004"/>
          <a:stretch/>
        </p:blipFill>
        <p:spPr>
          <a:xfrm>
            <a:off x="0" y="813435"/>
            <a:ext cx="12192000" cy="6044565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5-12:10:59-d2t65ku1bb2p4onbqqn0.png"/>
          <p:cNvPicPr>
            <a:picLocks noChangeAspect="1"/>
          </p:cNvPicPr>
          <p:nvPr/>
        </p:nvPicPr>
        <p:blipFill>
          <a:blip r:embed="rId4"/>
          <a:srcRect l="23" r="23"/>
          <a:stretch/>
        </p:blipFill>
        <p:spPr>
          <a:xfrm>
            <a:off x="-635" y="-22860"/>
            <a:ext cx="12192635" cy="6880860"/>
          </a:xfrm>
          <a:prstGeom prst="rect">
            <a:avLst/>
          </a:prstGeom>
        </p:spPr>
      </p:pic>
      <p:pic>
        <p:nvPicPr>
          <p:cNvPr id="4" name="Image 2" descr="https://kimi-img.moonshot.cn/pub/slides/slides_tmpl/image/25-09-05-12:11:00-d2t65l61bb2p4onbqqp0.png"/>
          <p:cNvPicPr>
            <a:picLocks noChangeAspect="1"/>
          </p:cNvPicPr>
          <p:nvPr/>
        </p:nvPicPr>
        <p:blipFill>
          <a:blip r:embed="rId5"/>
          <a:srcRect l="13" r="13"/>
          <a:stretch/>
        </p:blipFill>
        <p:spPr>
          <a:xfrm>
            <a:off x="-22860" y="0"/>
            <a:ext cx="12237720" cy="6857365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3048000" y="2294890"/>
            <a:ext cx="6096000" cy="12446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8000" b="1" dirty="0">
                <a:solidFill>
                  <a:srgbClr val="1C141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02</a:t>
            </a:r>
            <a:endParaRPr lang="en-US" sz="1600" dirty="0"/>
          </a:p>
        </p:txBody>
      </p:sp>
      <p:sp>
        <p:nvSpPr>
          <p:cNvPr id="6" name="Text 1"/>
          <p:cNvSpPr/>
          <p:nvPr/>
        </p:nvSpPr>
        <p:spPr>
          <a:xfrm>
            <a:off x="2744788" y="3899535"/>
            <a:ext cx="6702425" cy="9207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6000" b="1" dirty="0">
                <a:solidFill>
                  <a:srgbClr val="1C141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重难点与学情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1C14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5-12:11:00-d2t65l61bb2p4onbqqo0.png"/>
          <p:cNvPicPr>
            <a:picLocks noChangeAspect="1"/>
          </p:cNvPicPr>
          <p:nvPr/>
        </p:nvPicPr>
        <p:blipFill>
          <a:blip r:embed="rId3">
            <a:alphaModFix amt="17000"/>
          </a:blip>
          <a:srcRect t="120" b="47004"/>
          <a:stretch/>
        </p:blipFill>
        <p:spPr>
          <a:xfrm>
            <a:off x="0" y="813435"/>
            <a:ext cx="12192000" cy="6044565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5-12:10:59-d2t65ku1bb2p4onbqqn0.png"/>
          <p:cNvPicPr>
            <a:picLocks noChangeAspect="1"/>
          </p:cNvPicPr>
          <p:nvPr/>
        </p:nvPicPr>
        <p:blipFill>
          <a:blip r:embed="rId4"/>
          <a:srcRect l="23" r="23"/>
          <a:stretch/>
        </p:blipFill>
        <p:spPr>
          <a:xfrm>
            <a:off x="-635" y="-22860"/>
            <a:ext cx="12192635" cy="6880860"/>
          </a:xfrm>
          <a:prstGeom prst="rect">
            <a:avLst/>
          </a:prstGeom>
        </p:spPr>
      </p:pic>
      <p:pic>
        <p:nvPicPr>
          <p:cNvPr id="4" name="Image 2" descr="https://kimi-img.moonshot.cn/pub/slides/slides_tmpl/image/25-09-05-12:11:01-d2t65le1bb2p4onbqqs0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78000" y="1996440"/>
            <a:ext cx="7369810" cy="298450"/>
          </a:xfrm>
          <a:prstGeom prst="rect">
            <a:avLst/>
          </a:prstGeom>
        </p:spPr>
      </p:pic>
      <p:pic>
        <p:nvPicPr>
          <p:cNvPr id="5" name="Image 3" descr="https://kimi-img.moonshot.cn/pub/slides/slides_tmpl/image/25-09-05-12:11:01-d2t65le1bb2p4onbqqs0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78000" y="4220845"/>
            <a:ext cx="7369810" cy="298450"/>
          </a:xfrm>
          <a:prstGeom prst="rect">
            <a:avLst/>
          </a:prstGeom>
        </p:spPr>
      </p:pic>
      <p:sp>
        <p:nvSpPr>
          <p:cNvPr id="6" name="Text 0"/>
          <p:cNvSpPr/>
          <p:nvPr/>
        </p:nvSpPr>
        <p:spPr>
          <a:xfrm>
            <a:off x="957580" y="603885"/>
            <a:ext cx="9799955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教学重难点剖析</a:t>
            </a:r>
            <a:endParaRPr lang="en-US" sz="1600" dirty="0"/>
          </a:p>
        </p:txBody>
      </p:sp>
      <p:sp>
        <p:nvSpPr>
          <p:cNvPr id="7" name="Shape 1"/>
          <p:cNvSpPr/>
          <p:nvPr/>
        </p:nvSpPr>
        <p:spPr>
          <a:xfrm>
            <a:off x="1487805" y="1603375"/>
            <a:ext cx="8989695" cy="1905635"/>
          </a:xfrm>
          <a:prstGeom prst="roundRect">
            <a:avLst>
              <a:gd name="adj" fmla="val 6321"/>
            </a:avLst>
          </a:prstGeom>
          <a:solidFill>
            <a:srgbClr val="000000">
              <a:alpha val="0"/>
            </a:srgbClr>
          </a:solidFill>
          <a:ln w="19050">
            <a:solidFill>
              <a:srgbClr val="FFFDE6"/>
            </a:solidFill>
            <a:prstDash val="solid"/>
          </a:ln>
        </p:spPr>
      </p:sp>
      <p:sp>
        <p:nvSpPr>
          <p:cNvPr id="8" name="Text 2"/>
          <p:cNvSpPr/>
          <p:nvPr/>
        </p:nvSpPr>
        <p:spPr>
          <a:xfrm>
            <a:off x="1487805" y="1603375"/>
            <a:ext cx="8989695" cy="190563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9" name="Shape 3"/>
          <p:cNvSpPr/>
          <p:nvPr/>
        </p:nvSpPr>
        <p:spPr>
          <a:xfrm>
            <a:off x="1487805" y="3849370"/>
            <a:ext cx="8989695" cy="1905635"/>
          </a:xfrm>
          <a:prstGeom prst="roundRect">
            <a:avLst>
              <a:gd name="adj" fmla="val 6321"/>
            </a:avLst>
          </a:prstGeom>
          <a:solidFill>
            <a:srgbClr val="000000">
              <a:alpha val="0"/>
            </a:srgbClr>
          </a:solidFill>
          <a:ln w="19050">
            <a:solidFill>
              <a:srgbClr val="FFFDE6"/>
            </a:solidFill>
            <a:prstDash val="solid"/>
          </a:ln>
        </p:spPr>
      </p:sp>
      <p:sp>
        <p:nvSpPr>
          <p:cNvPr id="10" name="Text 4"/>
          <p:cNvSpPr/>
          <p:nvPr/>
        </p:nvSpPr>
        <p:spPr>
          <a:xfrm>
            <a:off x="1487805" y="3849370"/>
            <a:ext cx="8989695" cy="190563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1" name="Shape 5"/>
          <p:cNvSpPr/>
          <p:nvPr/>
        </p:nvSpPr>
        <p:spPr>
          <a:xfrm>
            <a:off x="-6985" y="6157595"/>
            <a:ext cx="12206605" cy="700405"/>
          </a:xfrm>
          <a:prstGeom prst="roundRect">
            <a:avLst>
              <a:gd name="adj" fmla="val 0"/>
            </a:avLst>
          </a:prstGeom>
          <a:solidFill>
            <a:srgbClr val="FFFDE6"/>
          </a:solidFill>
          <a:ln/>
        </p:spPr>
      </p:sp>
      <p:sp>
        <p:nvSpPr>
          <p:cNvPr id="12" name="Text 6"/>
          <p:cNvSpPr/>
          <p:nvPr/>
        </p:nvSpPr>
        <p:spPr>
          <a:xfrm>
            <a:off x="-6985" y="6157595"/>
            <a:ext cx="12206605" cy="70040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3" name="Text 7"/>
          <p:cNvSpPr/>
          <p:nvPr/>
        </p:nvSpPr>
        <p:spPr>
          <a:xfrm>
            <a:off x="1737995" y="1732280"/>
            <a:ext cx="7792085" cy="2762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18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教学重点</a:t>
            </a:r>
            <a:endParaRPr lang="en-US" sz="1600" dirty="0"/>
          </a:p>
        </p:txBody>
      </p:sp>
      <p:sp>
        <p:nvSpPr>
          <p:cNvPr id="14" name="Text 8"/>
          <p:cNvSpPr/>
          <p:nvPr/>
        </p:nvSpPr>
        <p:spPr>
          <a:xfrm>
            <a:off x="1718945" y="2205355"/>
            <a:ext cx="8404225" cy="633809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6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重点是让学生感悟字母表示数的概括性与必要性，能够用同一字母式描述无数具体情境，理解字母的可变性与确定性。</a:t>
            </a:r>
            <a:endParaRPr lang="en-US" sz="1600" dirty="0"/>
          </a:p>
        </p:txBody>
      </p:sp>
      <p:sp>
        <p:nvSpPr>
          <p:cNvPr id="15" name="Text 9"/>
          <p:cNvSpPr/>
          <p:nvPr/>
        </p:nvSpPr>
        <p:spPr>
          <a:xfrm>
            <a:off x="1737995" y="3978275"/>
            <a:ext cx="7792085" cy="2762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18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教学难点</a:t>
            </a:r>
            <a:endParaRPr lang="en-US" sz="1600" dirty="0"/>
          </a:p>
        </p:txBody>
      </p:sp>
      <p:sp>
        <p:nvSpPr>
          <p:cNvPr id="16" name="Text 10"/>
          <p:cNvSpPr/>
          <p:nvPr/>
        </p:nvSpPr>
        <p:spPr>
          <a:xfrm>
            <a:off x="1718945" y="4451350"/>
            <a:ext cx="8404225" cy="633809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6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难点在于突破学生对字母只能代表未知数的刻板印象，理解字母在不同语境中既可固定也可变化，通过AI实时对比不同数值代入结果来解决。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1C14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5-12:11:00-d2t65l61bb2p4onbqqo0.png"/>
          <p:cNvPicPr>
            <a:picLocks noChangeAspect="1"/>
          </p:cNvPicPr>
          <p:nvPr/>
        </p:nvPicPr>
        <p:blipFill>
          <a:blip r:embed="rId3">
            <a:alphaModFix amt="17000"/>
          </a:blip>
          <a:srcRect t="120" b="47004"/>
          <a:stretch/>
        </p:blipFill>
        <p:spPr>
          <a:xfrm>
            <a:off x="0" y="813435"/>
            <a:ext cx="12192000" cy="6044565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5-12:10:59-d2t65ku1bb2p4onbqqn0.png"/>
          <p:cNvPicPr>
            <a:picLocks noChangeAspect="1"/>
          </p:cNvPicPr>
          <p:nvPr/>
        </p:nvPicPr>
        <p:blipFill>
          <a:blip r:embed="rId4"/>
          <a:srcRect l="23" r="23"/>
          <a:stretch/>
        </p:blipFill>
        <p:spPr>
          <a:xfrm>
            <a:off x="-635" y="-22860"/>
            <a:ext cx="12192635" cy="688086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-635" y="-1905"/>
            <a:ext cx="4740275" cy="6859905"/>
          </a:xfrm>
          <a:prstGeom prst="rect">
            <a:avLst/>
          </a:prstGeom>
          <a:solidFill>
            <a:srgbClr val="FFFDE6">
              <a:alpha val="14902"/>
            </a:srgbClr>
          </a:solidFill>
          <a:ln/>
        </p:spPr>
      </p:sp>
      <p:sp>
        <p:nvSpPr>
          <p:cNvPr id="5" name="Text 1"/>
          <p:cNvSpPr/>
          <p:nvPr/>
        </p:nvSpPr>
        <p:spPr>
          <a:xfrm>
            <a:off x="-635" y="-1905"/>
            <a:ext cx="4740275" cy="685990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6" name="Text 2"/>
          <p:cNvSpPr/>
          <p:nvPr/>
        </p:nvSpPr>
        <p:spPr>
          <a:xfrm>
            <a:off x="325120" y="319405"/>
            <a:ext cx="3785235" cy="4381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28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学情与人工智能契合</a:t>
            </a:r>
            <a:endParaRPr lang="en-US" sz="1600" dirty="0"/>
          </a:p>
        </p:txBody>
      </p:sp>
      <p:sp>
        <p:nvSpPr>
          <p:cNvPr id="7" name="Shape 3"/>
          <p:cNvSpPr/>
          <p:nvPr/>
        </p:nvSpPr>
        <p:spPr>
          <a:xfrm>
            <a:off x="568325" y="2587625"/>
            <a:ext cx="3178810" cy="0"/>
          </a:xfrm>
          <a:prstGeom prst="line">
            <a:avLst/>
          </a:prstGeom>
          <a:noFill/>
          <a:ln w="31750">
            <a:solidFill>
              <a:srgbClr val="FFFDE6"/>
            </a:solidFill>
            <a:prstDash val="solid"/>
            <a:headEnd type="none"/>
            <a:tailEnd type="none"/>
          </a:ln>
        </p:spPr>
      </p:sp>
      <p:sp>
        <p:nvSpPr>
          <p:cNvPr id="8" name="Shape 4"/>
          <p:cNvSpPr/>
          <p:nvPr/>
        </p:nvSpPr>
        <p:spPr>
          <a:xfrm>
            <a:off x="568325" y="2498725"/>
            <a:ext cx="3178810" cy="0"/>
          </a:xfrm>
          <a:prstGeom prst="line">
            <a:avLst/>
          </a:prstGeom>
          <a:noFill/>
          <a:ln w="12700">
            <a:solidFill>
              <a:srgbClr val="FFFDE6"/>
            </a:solidFill>
            <a:prstDash val="solid"/>
            <a:headEnd type="none"/>
            <a:tailEnd type="none"/>
          </a:ln>
        </p:spPr>
      </p:sp>
      <p:sp>
        <p:nvSpPr>
          <p:cNvPr id="9" name="Shape 5"/>
          <p:cNvSpPr/>
          <p:nvPr/>
        </p:nvSpPr>
        <p:spPr>
          <a:xfrm>
            <a:off x="5000625" y="1233805"/>
            <a:ext cx="6316980" cy="1905635"/>
          </a:xfrm>
          <a:prstGeom prst="roundRect">
            <a:avLst>
              <a:gd name="adj" fmla="val 6321"/>
            </a:avLst>
          </a:prstGeom>
          <a:solidFill>
            <a:srgbClr val="000000">
              <a:alpha val="0"/>
            </a:srgbClr>
          </a:solidFill>
          <a:ln w="19050">
            <a:solidFill>
              <a:srgbClr val="FFFDE6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5000625" y="1233805"/>
            <a:ext cx="6316980" cy="190563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1" name="Shape 7"/>
          <p:cNvSpPr/>
          <p:nvPr/>
        </p:nvSpPr>
        <p:spPr>
          <a:xfrm rot="5400000">
            <a:off x="5269230" y="1395095"/>
            <a:ext cx="271145" cy="252730"/>
          </a:xfrm>
          <a:prstGeom prst="triangle">
            <a:avLst/>
          </a:prstGeom>
          <a:solidFill>
            <a:srgbClr val="FFFDE6"/>
          </a:solidFill>
          <a:ln/>
        </p:spPr>
      </p:sp>
      <p:sp>
        <p:nvSpPr>
          <p:cNvPr id="12" name="Text 8"/>
          <p:cNvSpPr/>
          <p:nvPr/>
        </p:nvSpPr>
        <p:spPr>
          <a:xfrm rot="5400000">
            <a:off x="5269230" y="1395095"/>
            <a:ext cx="271145" cy="25273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3" name="Shape 9"/>
          <p:cNvSpPr/>
          <p:nvPr/>
        </p:nvSpPr>
        <p:spPr>
          <a:xfrm>
            <a:off x="5000625" y="3707765"/>
            <a:ext cx="6316980" cy="1905635"/>
          </a:xfrm>
          <a:prstGeom prst="roundRect">
            <a:avLst>
              <a:gd name="adj" fmla="val 6321"/>
            </a:avLst>
          </a:prstGeom>
          <a:solidFill>
            <a:srgbClr val="000000">
              <a:alpha val="0"/>
            </a:srgbClr>
          </a:solidFill>
          <a:ln w="19050">
            <a:solidFill>
              <a:srgbClr val="FFFDE6"/>
            </a:solidFill>
            <a:prstDash val="solid"/>
          </a:ln>
        </p:spPr>
      </p:sp>
      <p:sp>
        <p:nvSpPr>
          <p:cNvPr id="14" name="Text 10"/>
          <p:cNvSpPr/>
          <p:nvPr/>
        </p:nvSpPr>
        <p:spPr>
          <a:xfrm>
            <a:off x="5000625" y="3707765"/>
            <a:ext cx="6316980" cy="190563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5" name="Shape 11"/>
          <p:cNvSpPr/>
          <p:nvPr/>
        </p:nvSpPr>
        <p:spPr>
          <a:xfrm rot="5400000">
            <a:off x="5269230" y="3869055"/>
            <a:ext cx="271145" cy="252730"/>
          </a:xfrm>
          <a:prstGeom prst="triangle">
            <a:avLst/>
          </a:prstGeom>
          <a:solidFill>
            <a:srgbClr val="FFFDE6"/>
          </a:solidFill>
          <a:ln/>
        </p:spPr>
      </p:sp>
      <p:sp>
        <p:nvSpPr>
          <p:cNvPr id="16" name="Text 12"/>
          <p:cNvSpPr/>
          <p:nvPr/>
        </p:nvSpPr>
        <p:spPr>
          <a:xfrm rot="5400000">
            <a:off x="5269230" y="3869055"/>
            <a:ext cx="271145" cy="25273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7" name="Text 13"/>
          <p:cNvSpPr/>
          <p:nvPr/>
        </p:nvSpPr>
        <p:spPr>
          <a:xfrm>
            <a:off x="568325" y="1746250"/>
            <a:ext cx="3178810" cy="3111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0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学情分析</a:t>
            </a:r>
            <a:endParaRPr lang="en-US" sz="1600" dirty="0"/>
          </a:p>
        </p:txBody>
      </p:sp>
      <p:sp>
        <p:nvSpPr>
          <p:cNvPr id="18" name="Text 14"/>
          <p:cNvSpPr/>
          <p:nvPr/>
        </p:nvSpPr>
        <p:spPr>
          <a:xfrm>
            <a:off x="568960" y="2661920"/>
            <a:ext cx="3182620" cy="1052596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小</a:t>
            </a:r>
            <a:r>
              <a:rPr lang="en-US" sz="1600" dirty="0" err="1" smtClean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学生好奇心强</a:t>
            </a:r>
            <a:r>
              <a:rPr lang="en-US" sz="1600" dirty="0" err="1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，具备初步键盘与语音输入能力，但符号抽象刚起步，易把字母当固定对象</a:t>
            </a:r>
            <a:r>
              <a:rPr lang="en-US" sz="16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。</a:t>
            </a:r>
            <a:endParaRPr lang="en-US" sz="1600" dirty="0"/>
          </a:p>
        </p:txBody>
      </p:sp>
      <p:sp>
        <p:nvSpPr>
          <p:cNvPr id="19" name="Text 15"/>
          <p:cNvSpPr/>
          <p:nvPr/>
        </p:nvSpPr>
        <p:spPr>
          <a:xfrm>
            <a:off x="5586095" y="1362710"/>
            <a:ext cx="5475605" cy="2762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18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AI契合点</a:t>
            </a:r>
            <a:endParaRPr lang="en-US" sz="1600" dirty="0"/>
          </a:p>
        </p:txBody>
      </p:sp>
      <p:sp>
        <p:nvSpPr>
          <p:cNvPr id="20" name="Text 16"/>
          <p:cNvSpPr/>
          <p:nvPr/>
        </p:nvSpPr>
        <p:spPr>
          <a:xfrm>
            <a:off x="5163185" y="1706245"/>
            <a:ext cx="5905500" cy="580231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4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AI口语评测与手写识别可即时诊断符号书写与语言表达错误，智能对话机器人提供分层任务，实现同班异策。</a:t>
            </a:r>
            <a:endParaRPr lang="en-US" sz="1600" dirty="0"/>
          </a:p>
        </p:txBody>
      </p:sp>
      <p:sp>
        <p:nvSpPr>
          <p:cNvPr id="21" name="Text 17"/>
          <p:cNvSpPr/>
          <p:nvPr/>
        </p:nvSpPr>
        <p:spPr>
          <a:xfrm>
            <a:off x="5586095" y="3836670"/>
            <a:ext cx="5475605" cy="2762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18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教师角色</a:t>
            </a:r>
            <a:endParaRPr lang="en-US" sz="1600" dirty="0"/>
          </a:p>
        </p:txBody>
      </p:sp>
      <p:sp>
        <p:nvSpPr>
          <p:cNvPr id="22" name="Text 18"/>
          <p:cNvSpPr/>
          <p:nvPr/>
        </p:nvSpPr>
        <p:spPr>
          <a:xfrm>
            <a:off x="5163185" y="4180205"/>
            <a:ext cx="5905500" cy="580231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4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教师借助学习热力图精准捕捉概念误区，调整讲解节奏，使课堂由经验驱动走向数据驱动。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5-12:11:00-d2t65l61bb2p4onbqqo0.png"/>
          <p:cNvPicPr>
            <a:picLocks noChangeAspect="1"/>
          </p:cNvPicPr>
          <p:nvPr/>
        </p:nvPicPr>
        <p:blipFill>
          <a:blip r:embed="rId3">
            <a:alphaModFix amt="17000"/>
          </a:blip>
          <a:srcRect t="120" b="47004"/>
          <a:stretch/>
        </p:blipFill>
        <p:spPr>
          <a:xfrm>
            <a:off x="0" y="813435"/>
            <a:ext cx="12192000" cy="6044565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5-12:10:59-d2t65ku1bb2p4onbqqn0.png"/>
          <p:cNvPicPr>
            <a:picLocks noChangeAspect="1"/>
          </p:cNvPicPr>
          <p:nvPr/>
        </p:nvPicPr>
        <p:blipFill>
          <a:blip r:embed="rId4"/>
          <a:srcRect l="23" r="23"/>
          <a:stretch/>
        </p:blipFill>
        <p:spPr>
          <a:xfrm>
            <a:off x="-635" y="-22860"/>
            <a:ext cx="12192635" cy="6880860"/>
          </a:xfrm>
          <a:prstGeom prst="rect">
            <a:avLst/>
          </a:prstGeom>
        </p:spPr>
      </p:pic>
      <p:pic>
        <p:nvPicPr>
          <p:cNvPr id="4" name="Image 2" descr="https://kimi-img.moonshot.cn/pub/slides/slides_tmpl/image/25-09-05-12:11:00-d2t65l61bb2p4onbqqp0.png"/>
          <p:cNvPicPr>
            <a:picLocks noChangeAspect="1"/>
          </p:cNvPicPr>
          <p:nvPr/>
        </p:nvPicPr>
        <p:blipFill>
          <a:blip r:embed="rId5"/>
          <a:srcRect l="13" r="13"/>
          <a:stretch/>
        </p:blipFill>
        <p:spPr>
          <a:xfrm>
            <a:off x="-22860" y="0"/>
            <a:ext cx="12237720" cy="6857365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3048000" y="2294890"/>
            <a:ext cx="6096000" cy="12446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8000" b="1" dirty="0">
                <a:solidFill>
                  <a:srgbClr val="1C141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03</a:t>
            </a:r>
            <a:endParaRPr lang="en-US" sz="1600" dirty="0"/>
          </a:p>
        </p:txBody>
      </p:sp>
      <p:sp>
        <p:nvSpPr>
          <p:cNvPr id="6" name="Text 1"/>
          <p:cNvSpPr/>
          <p:nvPr/>
        </p:nvSpPr>
        <p:spPr>
          <a:xfrm>
            <a:off x="2744788" y="3899535"/>
            <a:ext cx="6702425" cy="9207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6000" b="1" dirty="0">
                <a:solidFill>
                  <a:srgbClr val="1C141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教法与流程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1C14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5-12:11:00-d2t65l61bb2p4onbqqo0.png"/>
          <p:cNvPicPr>
            <a:picLocks noChangeAspect="1"/>
          </p:cNvPicPr>
          <p:nvPr/>
        </p:nvPicPr>
        <p:blipFill>
          <a:blip r:embed="rId3">
            <a:alphaModFix amt="17000"/>
          </a:blip>
          <a:srcRect t="120" b="47004"/>
          <a:stretch/>
        </p:blipFill>
        <p:spPr>
          <a:xfrm>
            <a:off x="0" y="813435"/>
            <a:ext cx="12192000" cy="6044565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5-12:10:59-d2t65ku1bb2p4onbqqn0.png"/>
          <p:cNvPicPr>
            <a:picLocks noChangeAspect="1"/>
          </p:cNvPicPr>
          <p:nvPr/>
        </p:nvPicPr>
        <p:blipFill>
          <a:blip r:embed="rId4"/>
          <a:srcRect l="23" r="23"/>
          <a:stretch/>
        </p:blipFill>
        <p:spPr>
          <a:xfrm>
            <a:off x="-635" y="-22860"/>
            <a:ext cx="12192635" cy="688086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957580" y="603885"/>
            <a:ext cx="9799955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情境建模与AI支架</a:t>
            </a:r>
            <a:endParaRPr lang="en-US" sz="1600" dirty="0"/>
          </a:p>
        </p:txBody>
      </p:sp>
      <p:sp>
        <p:nvSpPr>
          <p:cNvPr id="5" name="Shape 1"/>
          <p:cNvSpPr/>
          <p:nvPr/>
        </p:nvSpPr>
        <p:spPr>
          <a:xfrm>
            <a:off x="213360" y="1508125"/>
            <a:ext cx="11765280" cy="4257040"/>
          </a:xfrm>
          <a:prstGeom prst="roundRect">
            <a:avLst>
              <a:gd name="adj" fmla="val 8569"/>
            </a:avLst>
          </a:prstGeom>
          <a:gradFill flip="none" rotWithShape="1">
            <a:gsLst>
              <a:gs pos="0">
                <a:srgbClr val="FFFDE6">
                  <a:alpha val="17000"/>
                </a:srgbClr>
              </a:gs>
              <a:gs pos="36000">
                <a:srgbClr val="000000">
                  <a:alpha val="0"/>
                </a:srgbClr>
              </a:gs>
              <a:gs pos="64000">
                <a:srgbClr val="000000">
                  <a:alpha val="0"/>
                </a:srgbClr>
              </a:gs>
              <a:gs pos="100000">
                <a:srgbClr val="FFFDE6">
                  <a:alpha val="17000"/>
                </a:srgbClr>
              </a:gs>
            </a:gsLst>
            <a:lin ang="0" scaled="1"/>
          </a:gradFill>
          <a:ln w="19050">
            <a:gradFill flip="none" rotWithShape="1">
              <a:gsLst>
                <a:gs pos="0">
                  <a:srgbClr val="FFFDE6"/>
                </a:gs>
                <a:gs pos="38000">
                  <a:srgbClr val="000000">
                    <a:alpha val="0"/>
                  </a:srgbClr>
                </a:gs>
                <a:gs pos="66000">
                  <a:srgbClr val="000000">
                    <a:alpha val="0"/>
                  </a:srgbClr>
                </a:gs>
                <a:gs pos="100000">
                  <a:srgbClr val="FFFDE6"/>
                </a:gs>
              </a:gsLst>
              <a:lin ang="0" scaled="1"/>
            </a:gradFill>
            <a:prstDash val="solid"/>
          </a:ln>
        </p:spPr>
      </p:sp>
      <p:sp>
        <p:nvSpPr>
          <p:cNvPr id="6" name="Text 2"/>
          <p:cNvSpPr/>
          <p:nvPr/>
        </p:nvSpPr>
        <p:spPr>
          <a:xfrm>
            <a:off x="213360" y="1508125"/>
            <a:ext cx="11765280" cy="425704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7" name="Shape 3"/>
          <p:cNvSpPr/>
          <p:nvPr/>
        </p:nvSpPr>
        <p:spPr>
          <a:xfrm flipH="1">
            <a:off x="3959860" y="1500505"/>
            <a:ext cx="4272280" cy="4272280"/>
          </a:xfrm>
          <a:prstGeom prst="ellipse">
            <a:avLst/>
          </a:prstGeom>
          <a:solidFill>
            <a:srgbClr val="FFFDE6">
              <a:alpha val="12941"/>
            </a:srgbClr>
          </a:solidFill>
          <a:ln/>
        </p:spPr>
      </p:sp>
      <p:sp>
        <p:nvSpPr>
          <p:cNvPr id="8" name="Text 4"/>
          <p:cNvSpPr/>
          <p:nvPr/>
        </p:nvSpPr>
        <p:spPr>
          <a:xfrm>
            <a:off x="3959860" y="1500505"/>
            <a:ext cx="4272280" cy="427228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9" name="Shape 5"/>
          <p:cNvSpPr/>
          <p:nvPr/>
        </p:nvSpPr>
        <p:spPr>
          <a:xfrm flipH="1">
            <a:off x="4675505" y="2216150"/>
            <a:ext cx="2840990" cy="2840990"/>
          </a:xfrm>
          <a:prstGeom prst="ellipse">
            <a:avLst/>
          </a:prstGeom>
          <a:solidFill>
            <a:srgbClr val="FFFDE6">
              <a:alpha val="12941"/>
            </a:srgbClr>
          </a:solidFill>
          <a:ln/>
        </p:spPr>
      </p:sp>
      <p:sp>
        <p:nvSpPr>
          <p:cNvPr id="10" name="Text 6"/>
          <p:cNvSpPr/>
          <p:nvPr/>
        </p:nvSpPr>
        <p:spPr>
          <a:xfrm>
            <a:off x="4675505" y="2216150"/>
            <a:ext cx="2840990" cy="284099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1" name="Shape 7"/>
          <p:cNvSpPr/>
          <p:nvPr/>
        </p:nvSpPr>
        <p:spPr>
          <a:xfrm flipH="1">
            <a:off x="4408805" y="1949450"/>
            <a:ext cx="3374390" cy="3374390"/>
          </a:xfrm>
          <a:prstGeom prst="ellipse">
            <a:avLst/>
          </a:prstGeom>
          <a:solidFill>
            <a:srgbClr val="000000">
              <a:alpha val="0"/>
            </a:srgbClr>
          </a:solidFill>
          <a:ln w="12700">
            <a:solidFill>
              <a:srgbClr val="FFFDE6"/>
            </a:solidFill>
            <a:prstDash val="dash"/>
          </a:ln>
        </p:spPr>
      </p:sp>
      <p:sp>
        <p:nvSpPr>
          <p:cNvPr id="12" name="Text 8"/>
          <p:cNvSpPr/>
          <p:nvPr/>
        </p:nvSpPr>
        <p:spPr>
          <a:xfrm>
            <a:off x="4408805" y="1949450"/>
            <a:ext cx="3374390" cy="337439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3" name="Shape 9"/>
          <p:cNvSpPr/>
          <p:nvPr/>
        </p:nvSpPr>
        <p:spPr>
          <a:xfrm flipH="1">
            <a:off x="5010785" y="2551430"/>
            <a:ext cx="2171065" cy="2171065"/>
          </a:xfrm>
          <a:prstGeom prst="ellipse">
            <a:avLst/>
          </a:prstGeom>
          <a:solidFill>
            <a:srgbClr val="FFFDE6"/>
          </a:solidFill>
          <a:ln/>
        </p:spPr>
      </p:sp>
      <p:sp>
        <p:nvSpPr>
          <p:cNvPr id="14" name="Text 10"/>
          <p:cNvSpPr/>
          <p:nvPr/>
        </p:nvSpPr>
        <p:spPr>
          <a:xfrm>
            <a:off x="5010785" y="2551430"/>
            <a:ext cx="2171065" cy="217106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pic>
        <p:nvPicPr>
          <p:cNvPr id="15" name="Image 2" descr="https://kimi-img.moonshot.cn/pub/slides/slides_tmpl/image/25-09-05-12:11:01-d2t65le1bb2p4onbqqrg.sv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5515610" y="3046730"/>
            <a:ext cx="1189990" cy="1189990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579755" y="2103120"/>
            <a:ext cx="3117850" cy="3111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0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教法主线</a:t>
            </a:r>
            <a:endParaRPr lang="en-US" sz="1600" dirty="0"/>
          </a:p>
        </p:txBody>
      </p:sp>
      <p:sp>
        <p:nvSpPr>
          <p:cNvPr id="17" name="Text 12"/>
          <p:cNvSpPr/>
          <p:nvPr/>
        </p:nvSpPr>
        <p:spPr>
          <a:xfrm>
            <a:off x="560705" y="2835275"/>
            <a:ext cx="3116580" cy="1267619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6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以情境—建模—验证—提升为主线，创设“神秘礼物盒”与“爸爸年龄”双情境，激发用字母记录未知或变化的需求。</a:t>
            </a:r>
            <a:endParaRPr lang="en-US" sz="1600" dirty="0"/>
          </a:p>
        </p:txBody>
      </p:sp>
      <p:sp>
        <p:nvSpPr>
          <p:cNvPr id="18" name="Text 13"/>
          <p:cNvSpPr/>
          <p:nvPr/>
        </p:nvSpPr>
        <p:spPr>
          <a:xfrm>
            <a:off x="8479155" y="2103120"/>
            <a:ext cx="3117850" cy="3111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lang="en-US" sz="20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AI辅助</a:t>
            </a:r>
            <a:endParaRPr lang="en-US" sz="1600" dirty="0"/>
          </a:p>
        </p:txBody>
      </p:sp>
      <p:sp>
        <p:nvSpPr>
          <p:cNvPr id="19" name="Text 14"/>
          <p:cNvSpPr/>
          <p:nvPr/>
        </p:nvSpPr>
        <p:spPr>
          <a:xfrm>
            <a:off x="8460105" y="2835275"/>
            <a:ext cx="3116580" cy="1372683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sz="16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学生平板输入后，AI即时分类展示正确、典型错误及创新写法，教师聚焦“</a:t>
            </a:r>
            <a:r>
              <a:rPr lang="en-US" sz="1600" dirty="0" smtClean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a+30”</a:t>
            </a:r>
            <a:r>
              <a:rPr lang="en-US" sz="16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为何能代表所有年份进行精讲。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1C14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5-12:11:00-d2t65l61bb2p4onbqqo0.png"/>
          <p:cNvPicPr>
            <a:picLocks noChangeAspect="1"/>
          </p:cNvPicPr>
          <p:nvPr/>
        </p:nvPicPr>
        <p:blipFill>
          <a:blip r:embed="rId3">
            <a:alphaModFix amt="17000"/>
          </a:blip>
          <a:srcRect t="120" b="47004"/>
          <a:stretch/>
        </p:blipFill>
        <p:spPr>
          <a:xfrm>
            <a:off x="0" y="813435"/>
            <a:ext cx="12192000" cy="6044565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5-12:10:59-d2t65ku1bb2p4onbqqn0.png"/>
          <p:cNvPicPr>
            <a:picLocks noChangeAspect="1"/>
          </p:cNvPicPr>
          <p:nvPr/>
        </p:nvPicPr>
        <p:blipFill>
          <a:blip r:embed="rId4"/>
          <a:srcRect l="23" r="23"/>
          <a:stretch/>
        </p:blipFill>
        <p:spPr>
          <a:xfrm>
            <a:off x="-635" y="-22860"/>
            <a:ext cx="12192635" cy="688086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1086485" y="1710055"/>
            <a:ext cx="3119120" cy="4194175"/>
          </a:xfrm>
          <a:prstGeom prst="roundRect">
            <a:avLst>
              <a:gd name="adj" fmla="val 4788"/>
            </a:avLst>
          </a:prstGeom>
          <a:solidFill>
            <a:srgbClr val="000000">
              <a:alpha val="0"/>
            </a:srgbClr>
          </a:solidFill>
          <a:ln w="19050">
            <a:solidFill>
              <a:srgbClr val="FFFDE6"/>
            </a:solidFill>
            <a:prstDash val="solid"/>
          </a:ln>
        </p:spPr>
      </p:sp>
      <p:sp>
        <p:nvSpPr>
          <p:cNvPr id="5" name="Text 1"/>
          <p:cNvSpPr/>
          <p:nvPr/>
        </p:nvSpPr>
        <p:spPr>
          <a:xfrm>
            <a:off x="1086485" y="1710055"/>
            <a:ext cx="3119120" cy="419417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6" name="Shape 2"/>
          <p:cNvSpPr/>
          <p:nvPr/>
        </p:nvSpPr>
        <p:spPr>
          <a:xfrm>
            <a:off x="4500880" y="1710055"/>
            <a:ext cx="3119120" cy="4194175"/>
          </a:xfrm>
          <a:prstGeom prst="roundRect">
            <a:avLst>
              <a:gd name="adj" fmla="val 4788"/>
            </a:avLst>
          </a:prstGeom>
          <a:solidFill>
            <a:srgbClr val="000000">
              <a:alpha val="0"/>
            </a:srgbClr>
          </a:solidFill>
          <a:ln w="19050">
            <a:solidFill>
              <a:srgbClr val="FFFDE6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4500880" y="1710055"/>
            <a:ext cx="3119120" cy="419417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8" name="Shape 4"/>
          <p:cNvSpPr/>
          <p:nvPr/>
        </p:nvSpPr>
        <p:spPr>
          <a:xfrm>
            <a:off x="7915275" y="1710055"/>
            <a:ext cx="3119120" cy="4194175"/>
          </a:xfrm>
          <a:prstGeom prst="roundRect">
            <a:avLst>
              <a:gd name="adj" fmla="val 4788"/>
            </a:avLst>
          </a:prstGeom>
          <a:solidFill>
            <a:srgbClr val="000000">
              <a:alpha val="0"/>
            </a:srgbClr>
          </a:solidFill>
          <a:ln w="19050">
            <a:solidFill>
              <a:srgbClr val="FFFDE6"/>
            </a:solidFill>
            <a:prstDash val="solid"/>
          </a:ln>
        </p:spPr>
      </p:sp>
      <p:sp>
        <p:nvSpPr>
          <p:cNvPr id="9" name="Text 5"/>
          <p:cNvSpPr/>
          <p:nvPr/>
        </p:nvSpPr>
        <p:spPr>
          <a:xfrm>
            <a:off x="7915275" y="1710055"/>
            <a:ext cx="3119120" cy="419417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0" name="Text 6"/>
          <p:cNvSpPr/>
          <p:nvPr/>
        </p:nvSpPr>
        <p:spPr>
          <a:xfrm>
            <a:off x="551180" y="603885"/>
            <a:ext cx="9799955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学法与数据反思</a:t>
            </a:r>
            <a:endParaRPr lang="en-US" sz="1600" dirty="0"/>
          </a:p>
        </p:txBody>
      </p:sp>
      <p:sp>
        <p:nvSpPr>
          <p:cNvPr id="11" name="Text 7"/>
          <p:cNvSpPr/>
          <p:nvPr/>
        </p:nvSpPr>
        <p:spPr>
          <a:xfrm>
            <a:off x="1363980" y="1902460"/>
            <a:ext cx="722630" cy="5524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6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01</a:t>
            </a:r>
            <a:endParaRPr lang="en-US" sz="1600" dirty="0"/>
          </a:p>
        </p:txBody>
      </p:sp>
      <p:sp>
        <p:nvSpPr>
          <p:cNvPr id="12" name="Text 8"/>
          <p:cNvSpPr/>
          <p:nvPr/>
        </p:nvSpPr>
        <p:spPr>
          <a:xfrm>
            <a:off x="1313180" y="2498090"/>
            <a:ext cx="2655570" cy="2762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18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学法主张</a:t>
            </a:r>
            <a:endParaRPr lang="en-US" sz="1600" dirty="0"/>
          </a:p>
        </p:txBody>
      </p:sp>
      <p:sp>
        <p:nvSpPr>
          <p:cNvPr id="13" name="Text 9"/>
          <p:cNvSpPr/>
          <p:nvPr/>
        </p:nvSpPr>
        <p:spPr>
          <a:xfrm>
            <a:off x="1294130" y="3165475"/>
            <a:ext cx="2694940" cy="870347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4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主张“做中学+数据反思”，学生通过操作教具、语音输入、手写拍照多通道建构符号意义。</a:t>
            </a:r>
            <a:endParaRPr lang="en-US" sz="1600" dirty="0"/>
          </a:p>
        </p:txBody>
      </p:sp>
      <p:sp>
        <p:nvSpPr>
          <p:cNvPr id="14" name="Text 10"/>
          <p:cNvSpPr/>
          <p:nvPr/>
        </p:nvSpPr>
        <p:spPr>
          <a:xfrm>
            <a:off x="4778375" y="1902460"/>
            <a:ext cx="912495" cy="5524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6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02</a:t>
            </a:r>
            <a:endParaRPr lang="en-US" sz="1600" dirty="0"/>
          </a:p>
        </p:txBody>
      </p:sp>
      <p:sp>
        <p:nvSpPr>
          <p:cNvPr id="15" name="Text 11"/>
          <p:cNvSpPr/>
          <p:nvPr/>
        </p:nvSpPr>
        <p:spPr>
          <a:xfrm>
            <a:off x="4727575" y="2498090"/>
            <a:ext cx="2655570" cy="2762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18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AI反馈</a:t>
            </a:r>
            <a:endParaRPr lang="en-US" sz="1600" dirty="0"/>
          </a:p>
        </p:txBody>
      </p:sp>
      <p:sp>
        <p:nvSpPr>
          <p:cNvPr id="16" name="Text 12"/>
          <p:cNvSpPr/>
          <p:nvPr/>
        </p:nvSpPr>
        <p:spPr>
          <a:xfrm>
            <a:off x="4708525" y="3165475"/>
            <a:ext cx="2694940" cy="870347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4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AI即时反馈正确率、错因类型及班级排名，学生据此自我诊断并调整表达。</a:t>
            </a:r>
            <a:endParaRPr lang="en-US" sz="1600" dirty="0"/>
          </a:p>
        </p:txBody>
      </p:sp>
      <p:sp>
        <p:nvSpPr>
          <p:cNvPr id="17" name="Text 13"/>
          <p:cNvSpPr/>
          <p:nvPr/>
        </p:nvSpPr>
        <p:spPr>
          <a:xfrm>
            <a:off x="8192770" y="1902460"/>
            <a:ext cx="912495" cy="5524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6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03</a:t>
            </a:r>
            <a:endParaRPr lang="en-US" sz="1600" dirty="0"/>
          </a:p>
        </p:txBody>
      </p:sp>
      <p:sp>
        <p:nvSpPr>
          <p:cNvPr id="18" name="Text 14"/>
          <p:cNvSpPr/>
          <p:nvPr/>
        </p:nvSpPr>
        <p:spPr>
          <a:xfrm>
            <a:off x="8141970" y="2498090"/>
            <a:ext cx="2655570" cy="2762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18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改进策略</a:t>
            </a:r>
            <a:endParaRPr lang="en-US" sz="1600" dirty="0"/>
          </a:p>
        </p:txBody>
      </p:sp>
      <p:sp>
        <p:nvSpPr>
          <p:cNvPr id="19" name="Text 15"/>
          <p:cNvSpPr/>
          <p:nvPr/>
        </p:nvSpPr>
        <p:spPr>
          <a:xfrm>
            <a:off x="8122920" y="3165475"/>
            <a:ext cx="2694940" cy="870347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4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逐步减少技术依赖，设置“离线思考—在线验证”间隔训练，培养元认知与批判性数据素养。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5-12:11:00-d2t65l61bb2p4onbqqo0.png"/>
          <p:cNvPicPr>
            <a:picLocks noChangeAspect="1"/>
          </p:cNvPicPr>
          <p:nvPr/>
        </p:nvPicPr>
        <p:blipFill>
          <a:blip r:embed="rId3">
            <a:alphaModFix amt="17000"/>
          </a:blip>
          <a:srcRect t="120" b="47004"/>
          <a:stretch/>
        </p:blipFill>
        <p:spPr>
          <a:xfrm>
            <a:off x="0" y="813435"/>
            <a:ext cx="12192000" cy="6044565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5-12:10:59-d2t65ku1bb2p4onbqqn0.png"/>
          <p:cNvPicPr>
            <a:picLocks noChangeAspect="1"/>
          </p:cNvPicPr>
          <p:nvPr/>
        </p:nvPicPr>
        <p:blipFill>
          <a:blip r:embed="rId4"/>
          <a:srcRect l="23" r="23"/>
          <a:stretch/>
        </p:blipFill>
        <p:spPr>
          <a:xfrm>
            <a:off x="-635" y="-22860"/>
            <a:ext cx="12192635" cy="6880860"/>
          </a:xfrm>
          <a:prstGeom prst="rect">
            <a:avLst/>
          </a:prstGeom>
        </p:spPr>
      </p:pic>
      <p:pic>
        <p:nvPicPr>
          <p:cNvPr id="4" name="Image 2" descr="https://kimi-img.moonshot.cn/pub/slides/slides_tmpl/image/25-09-05-12:11:00-d2t65l61bb2p4onbqqp0.png"/>
          <p:cNvPicPr>
            <a:picLocks noChangeAspect="1"/>
          </p:cNvPicPr>
          <p:nvPr/>
        </p:nvPicPr>
        <p:blipFill>
          <a:blip r:embed="rId5"/>
          <a:srcRect l="13" r="13"/>
          <a:stretch/>
        </p:blipFill>
        <p:spPr>
          <a:xfrm>
            <a:off x="-22860" y="0"/>
            <a:ext cx="12237720" cy="6857365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3048000" y="2294890"/>
            <a:ext cx="6096000" cy="12446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8000" b="1" dirty="0">
                <a:solidFill>
                  <a:srgbClr val="1C141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04</a:t>
            </a:r>
            <a:endParaRPr lang="en-US" sz="1600" dirty="0"/>
          </a:p>
        </p:txBody>
      </p:sp>
      <p:sp>
        <p:nvSpPr>
          <p:cNvPr id="6" name="Text 1"/>
          <p:cNvSpPr/>
          <p:nvPr/>
        </p:nvSpPr>
        <p:spPr>
          <a:xfrm>
            <a:off x="2744788" y="3899535"/>
            <a:ext cx="6702425" cy="9207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6000" b="1" dirty="0">
                <a:solidFill>
                  <a:srgbClr val="1C141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模拟讲课片段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1C14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5-12:11:00-d2t65l61bb2p4onbqqo0.png"/>
          <p:cNvPicPr>
            <a:picLocks noChangeAspect="1"/>
          </p:cNvPicPr>
          <p:nvPr/>
        </p:nvPicPr>
        <p:blipFill>
          <a:blip r:embed="rId3">
            <a:alphaModFix amt="17000"/>
          </a:blip>
          <a:srcRect t="120" b="47004"/>
          <a:stretch/>
        </p:blipFill>
        <p:spPr>
          <a:xfrm>
            <a:off x="0" y="813435"/>
            <a:ext cx="12192000" cy="6044565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5-12:10:59-d2t65ku1bb2p4onbqqn0.png"/>
          <p:cNvPicPr>
            <a:picLocks noChangeAspect="1"/>
          </p:cNvPicPr>
          <p:nvPr/>
        </p:nvPicPr>
        <p:blipFill>
          <a:blip r:embed="rId4"/>
          <a:srcRect l="23" r="23"/>
          <a:stretch/>
        </p:blipFill>
        <p:spPr>
          <a:xfrm>
            <a:off x="-635" y="-22860"/>
            <a:ext cx="12192635" cy="688086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957580" y="603885"/>
            <a:ext cx="9799955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导入：神秘礼物盒</a:t>
            </a:r>
            <a:endParaRPr lang="en-US" sz="1600" dirty="0"/>
          </a:p>
        </p:txBody>
      </p:sp>
      <p:sp>
        <p:nvSpPr>
          <p:cNvPr id="5" name="Shape 1"/>
          <p:cNvSpPr/>
          <p:nvPr/>
        </p:nvSpPr>
        <p:spPr>
          <a:xfrm>
            <a:off x="1692275" y="2138680"/>
            <a:ext cx="9264015" cy="3397885"/>
          </a:xfrm>
          <a:prstGeom prst="roundRect">
            <a:avLst>
              <a:gd name="adj" fmla="val 10344"/>
            </a:avLst>
          </a:prstGeom>
          <a:solidFill>
            <a:srgbClr val="000000">
              <a:alpha val="0"/>
            </a:srgbClr>
          </a:solidFill>
          <a:ln w="19050">
            <a:solidFill>
              <a:srgbClr val="FFFDE6"/>
            </a:solidFill>
            <a:prstDash val="solid"/>
          </a:ln>
        </p:spPr>
      </p:sp>
      <p:sp>
        <p:nvSpPr>
          <p:cNvPr id="6" name="Text 2"/>
          <p:cNvSpPr/>
          <p:nvPr/>
        </p:nvSpPr>
        <p:spPr>
          <a:xfrm>
            <a:off x="1692275" y="2138680"/>
            <a:ext cx="9264015" cy="339788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7" name="Shape 3"/>
          <p:cNvSpPr/>
          <p:nvPr/>
        </p:nvSpPr>
        <p:spPr>
          <a:xfrm>
            <a:off x="1000760" y="1600200"/>
            <a:ext cx="4312285" cy="4312285"/>
          </a:xfrm>
          <a:prstGeom prst="ellipse">
            <a:avLst/>
          </a:prstGeom>
          <a:solidFill>
            <a:srgbClr val="FFFDE6"/>
          </a:solidFill>
          <a:ln/>
        </p:spPr>
      </p:sp>
      <p:sp>
        <p:nvSpPr>
          <p:cNvPr id="8" name="Text 4"/>
          <p:cNvSpPr/>
          <p:nvPr/>
        </p:nvSpPr>
        <p:spPr>
          <a:xfrm>
            <a:off x="1000760" y="1600200"/>
            <a:ext cx="4312285" cy="431228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9" name="Text 5"/>
          <p:cNvSpPr/>
          <p:nvPr/>
        </p:nvSpPr>
        <p:spPr>
          <a:xfrm>
            <a:off x="1649095" y="2425065"/>
            <a:ext cx="3015615" cy="2762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1800" b="1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情境导入</a:t>
            </a:r>
            <a:endParaRPr lang="en-US" sz="1600" dirty="0"/>
          </a:p>
        </p:txBody>
      </p:sp>
      <p:sp>
        <p:nvSpPr>
          <p:cNvPr id="10" name="Text 6"/>
          <p:cNvSpPr/>
          <p:nvPr/>
        </p:nvSpPr>
        <p:spPr>
          <a:xfrm>
            <a:off x="1649095" y="3096895"/>
            <a:ext cx="3015615" cy="1160463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400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教师出示不透明礼盒，让学生猜糖果数量并记录猜想。学生自发使用符号，AI大屏生成词云，引出字母代表未知的需求。</a:t>
            </a:r>
            <a:endParaRPr lang="en-US" sz="1600" dirty="0"/>
          </a:p>
        </p:txBody>
      </p:sp>
      <p:sp>
        <p:nvSpPr>
          <p:cNvPr id="11" name="Text 7"/>
          <p:cNvSpPr/>
          <p:nvPr/>
        </p:nvSpPr>
        <p:spPr>
          <a:xfrm>
            <a:off x="5633085" y="2507933"/>
            <a:ext cx="4644000" cy="368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4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问题激活</a:t>
            </a:r>
            <a:endParaRPr lang="en-US" sz="1600" dirty="0"/>
          </a:p>
        </p:txBody>
      </p:sp>
      <p:sp>
        <p:nvSpPr>
          <p:cNvPr id="12" name="Text 8"/>
          <p:cNvSpPr/>
          <p:nvPr/>
        </p:nvSpPr>
        <p:spPr>
          <a:xfrm>
            <a:off x="5633085" y="3119120"/>
            <a:ext cx="4888865" cy="1069777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8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教师顺势提问：“能否用一个式子简明表示任何一年爸爸的年龄？”激活学生认知冲突，引导进入下一环节。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1C14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5-12:11:00-d2t65l61bb2p4onbqqo0.png"/>
          <p:cNvPicPr>
            <a:picLocks noChangeAspect="1"/>
          </p:cNvPicPr>
          <p:nvPr/>
        </p:nvPicPr>
        <p:blipFill>
          <a:blip r:embed="rId3">
            <a:alphaModFix amt="17000"/>
          </a:blip>
          <a:srcRect t="120" b="47004"/>
          <a:stretch/>
        </p:blipFill>
        <p:spPr>
          <a:xfrm>
            <a:off x="0" y="813435"/>
            <a:ext cx="12192000" cy="6044565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5-12:10:59-d2t65ku1bb2p4onbqqn0.png"/>
          <p:cNvPicPr>
            <a:picLocks noChangeAspect="1"/>
          </p:cNvPicPr>
          <p:nvPr/>
        </p:nvPicPr>
        <p:blipFill>
          <a:blip r:embed="rId4"/>
          <a:srcRect l="23" r="23"/>
          <a:stretch/>
        </p:blipFill>
        <p:spPr>
          <a:xfrm>
            <a:off x="-635" y="-22860"/>
            <a:ext cx="12192635" cy="688086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 rot="5400000">
            <a:off x="815975" y="2601595"/>
            <a:ext cx="3455035" cy="2957195"/>
          </a:xfrm>
          <a:custGeom>
            <a:avLst/>
            <a:gdLst/>
            <a:ahLst/>
            <a:cxnLst/>
            <a:rect l="l" t="t" r="r" b="b"/>
            <a:pathLst>
              <a:path w="3455035" h="2957195">
                <a:moveTo>
                  <a:pt x="1914525" y="0"/>
                </a:moveTo>
                <a:lnTo>
                  <a:pt x="2684780" y="0"/>
                </a:lnTo>
                <a:lnTo>
                  <a:pt x="3455035" y="1478597"/>
                </a:lnTo>
                <a:lnTo>
                  <a:pt x="2684780" y="2957195"/>
                </a:lnTo>
                <a:lnTo>
                  <a:pt x="0" y="2957195"/>
                </a:lnTo>
                <a:lnTo>
                  <a:pt x="0" y="0"/>
                </a:lnTo>
                <a:lnTo>
                  <a:pt x="1914525" y="0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 w="19050">
            <a:solidFill>
              <a:srgbClr val="FFFDE6"/>
            </a:solidFill>
            <a:prstDash val="solid"/>
          </a:ln>
        </p:spPr>
      </p:sp>
      <p:sp>
        <p:nvSpPr>
          <p:cNvPr id="5" name="Text 1"/>
          <p:cNvSpPr/>
          <p:nvPr/>
        </p:nvSpPr>
        <p:spPr>
          <a:xfrm rot="5400000">
            <a:off x="815975" y="2601595"/>
            <a:ext cx="3455035" cy="295719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6" name="Shape 2"/>
          <p:cNvSpPr/>
          <p:nvPr/>
        </p:nvSpPr>
        <p:spPr>
          <a:xfrm>
            <a:off x="1031240" y="1943100"/>
            <a:ext cx="3023870" cy="762000"/>
          </a:xfrm>
          <a:prstGeom prst="roundRect">
            <a:avLst>
              <a:gd name="adj" fmla="val 0"/>
            </a:avLst>
          </a:prstGeom>
          <a:solidFill>
            <a:srgbClr val="FFFDE6"/>
          </a:solidFill>
          <a:ln/>
        </p:spPr>
      </p:sp>
      <p:sp>
        <p:nvSpPr>
          <p:cNvPr id="7" name="Text 3"/>
          <p:cNvSpPr/>
          <p:nvPr/>
        </p:nvSpPr>
        <p:spPr>
          <a:xfrm>
            <a:off x="1031240" y="1943100"/>
            <a:ext cx="3023870" cy="76200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8" name="Shape 4"/>
          <p:cNvSpPr/>
          <p:nvPr/>
        </p:nvSpPr>
        <p:spPr>
          <a:xfrm>
            <a:off x="2017395" y="5951220"/>
            <a:ext cx="1052195" cy="121920"/>
          </a:xfrm>
          <a:prstGeom prst="ellipse">
            <a:avLst/>
          </a:prstGeom>
          <a:solidFill>
            <a:srgbClr val="FFFDE6">
              <a:alpha val="65098"/>
            </a:srgbClr>
          </a:solidFill>
          <a:ln/>
        </p:spPr>
      </p:sp>
      <p:sp>
        <p:nvSpPr>
          <p:cNvPr id="9" name="Text 5"/>
          <p:cNvSpPr/>
          <p:nvPr/>
        </p:nvSpPr>
        <p:spPr>
          <a:xfrm>
            <a:off x="2017395" y="5951220"/>
            <a:ext cx="1052195" cy="12192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0" name="Shape 6"/>
          <p:cNvSpPr/>
          <p:nvPr/>
        </p:nvSpPr>
        <p:spPr>
          <a:xfrm rot="5400000">
            <a:off x="4349115" y="2205355"/>
            <a:ext cx="3455035" cy="2957195"/>
          </a:xfrm>
          <a:custGeom>
            <a:avLst/>
            <a:gdLst/>
            <a:ahLst/>
            <a:cxnLst/>
            <a:rect l="l" t="t" r="r" b="b"/>
            <a:pathLst>
              <a:path w="3455035" h="2957195">
                <a:moveTo>
                  <a:pt x="1914525" y="0"/>
                </a:moveTo>
                <a:lnTo>
                  <a:pt x="2684780" y="0"/>
                </a:lnTo>
                <a:lnTo>
                  <a:pt x="3455035" y="1478597"/>
                </a:lnTo>
                <a:lnTo>
                  <a:pt x="2684780" y="2957195"/>
                </a:lnTo>
                <a:lnTo>
                  <a:pt x="0" y="2957195"/>
                </a:lnTo>
                <a:lnTo>
                  <a:pt x="0" y="0"/>
                </a:lnTo>
                <a:lnTo>
                  <a:pt x="1914525" y="0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 w="19050">
            <a:solidFill>
              <a:srgbClr val="FFFDE6"/>
            </a:solidFill>
            <a:prstDash val="solid"/>
          </a:ln>
        </p:spPr>
      </p:sp>
      <p:sp>
        <p:nvSpPr>
          <p:cNvPr id="11" name="Text 7"/>
          <p:cNvSpPr/>
          <p:nvPr/>
        </p:nvSpPr>
        <p:spPr>
          <a:xfrm rot="5400000">
            <a:off x="4349115" y="2205355"/>
            <a:ext cx="3455035" cy="295719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2" name="Shape 8"/>
          <p:cNvSpPr/>
          <p:nvPr/>
        </p:nvSpPr>
        <p:spPr>
          <a:xfrm>
            <a:off x="4564380" y="1546860"/>
            <a:ext cx="3023870" cy="762000"/>
          </a:xfrm>
          <a:prstGeom prst="roundRect">
            <a:avLst>
              <a:gd name="adj" fmla="val 0"/>
            </a:avLst>
          </a:prstGeom>
          <a:solidFill>
            <a:srgbClr val="FFFDE6"/>
          </a:solidFill>
          <a:ln/>
        </p:spPr>
      </p:sp>
      <p:sp>
        <p:nvSpPr>
          <p:cNvPr id="13" name="Text 9"/>
          <p:cNvSpPr/>
          <p:nvPr/>
        </p:nvSpPr>
        <p:spPr>
          <a:xfrm>
            <a:off x="4564380" y="1546860"/>
            <a:ext cx="3023870" cy="76200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4" name="Shape 10"/>
          <p:cNvSpPr/>
          <p:nvPr/>
        </p:nvSpPr>
        <p:spPr>
          <a:xfrm>
            <a:off x="5550535" y="5554980"/>
            <a:ext cx="1052195" cy="121920"/>
          </a:xfrm>
          <a:prstGeom prst="ellipse">
            <a:avLst/>
          </a:prstGeom>
          <a:solidFill>
            <a:srgbClr val="FFFDE6">
              <a:alpha val="65098"/>
            </a:srgbClr>
          </a:solidFill>
          <a:ln/>
        </p:spPr>
      </p:sp>
      <p:sp>
        <p:nvSpPr>
          <p:cNvPr id="15" name="Text 11"/>
          <p:cNvSpPr/>
          <p:nvPr/>
        </p:nvSpPr>
        <p:spPr>
          <a:xfrm>
            <a:off x="5550535" y="5554980"/>
            <a:ext cx="1052195" cy="12192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6" name="Shape 12"/>
          <p:cNvSpPr/>
          <p:nvPr/>
        </p:nvSpPr>
        <p:spPr>
          <a:xfrm rot="5400000">
            <a:off x="7882255" y="2601595"/>
            <a:ext cx="3455035" cy="2957195"/>
          </a:xfrm>
          <a:custGeom>
            <a:avLst/>
            <a:gdLst/>
            <a:ahLst/>
            <a:cxnLst/>
            <a:rect l="l" t="t" r="r" b="b"/>
            <a:pathLst>
              <a:path w="3455035" h="2957195">
                <a:moveTo>
                  <a:pt x="1914525" y="0"/>
                </a:moveTo>
                <a:lnTo>
                  <a:pt x="2684780" y="0"/>
                </a:lnTo>
                <a:lnTo>
                  <a:pt x="3455035" y="1478597"/>
                </a:lnTo>
                <a:lnTo>
                  <a:pt x="2684780" y="2957195"/>
                </a:lnTo>
                <a:lnTo>
                  <a:pt x="0" y="2957195"/>
                </a:lnTo>
                <a:lnTo>
                  <a:pt x="0" y="0"/>
                </a:lnTo>
                <a:lnTo>
                  <a:pt x="1914525" y="0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 w="19050">
            <a:solidFill>
              <a:srgbClr val="FFFDE6"/>
            </a:solidFill>
            <a:prstDash val="solid"/>
          </a:ln>
        </p:spPr>
      </p:sp>
      <p:sp>
        <p:nvSpPr>
          <p:cNvPr id="17" name="Text 13"/>
          <p:cNvSpPr/>
          <p:nvPr/>
        </p:nvSpPr>
        <p:spPr>
          <a:xfrm rot="5400000">
            <a:off x="7882255" y="2601595"/>
            <a:ext cx="3455035" cy="295719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8" name="Shape 14"/>
          <p:cNvSpPr/>
          <p:nvPr/>
        </p:nvSpPr>
        <p:spPr>
          <a:xfrm>
            <a:off x="8097520" y="1943100"/>
            <a:ext cx="3023870" cy="762000"/>
          </a:xfrm>
          <a:prstGeom prst="roundRect">
            <a:avLst>
              <a:gd name="adj" fmla="val 0"/>
            </a:avLst>
          </a:prstGeom>
          <a:solidFill>
            <a:srgbClr val="FFFDE6"/>
          </a:solidFill>
          <a:ln/>
        </p:spPr>
      </p:sp>
      <p:sp>
        <p:nvSpPr>
          <p:cNvPr id="19" name="Text 15"/>
          <p:cNvSpPr/>
          <p:nvPr/>
        </p:nvSpPr>
        <p:spPr>
          <a:xfrm>
            <a:off x="8097520" y="1943100"/>
            <a:ext cx="3023870" cy="76200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20" name="Shape 16"/>
          <p:cNvSpPr/>
          <p:nvPr/>
        </p:nvSpPr>
        <p:spPr>
          <a:xfrm>
            <a:off x="9083675" y="5951220"/>
            <a:ext cx="1052195" cy="121920"/>
          </a:xfrm>
          <a:prstGeom prst="ellipse">
            <a:avLst/>
          </a:prstGeom>
          <a:solidFill>
            <a:srgbClr val="FFFDE6">
              <a:alpha val="65098"/>
            </a:srgbClr>
          </a:solidFill>
          <a:ln/>
        </p:spPr>
      </p:sp>
      <p:sp>
        <p:nvSpPr>
          <p:cNvPr id="21" name="Text 17"/>
          <p:cNvSpPr/>
          <p:nvPr/>
        </p:nvSpPr>
        <p:spPr>
          <a:xfrm>
            <a:off x="9083675" y="5951220"/>
            <a:ext cx="1052195" cy="12192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22" name="Text 18"/>
          <p:cNvSpPr/>
          <p:nvPr/>
        </p:nvSpPr>
        <p:spPr>
          <a:xfrm>
            <a:off x="551180" y="603885"/>
            <a:ext cx="9799955" cy="58477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b="1" dirty="0" err="1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探究：</a:t>
            </a:r>
            <a:r>
              <a:rPr lang="en-US" sz="3200" b="1" dirty="0" err="1" smtClean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爸爸年龄</a:t>
            </a:r>
            <a:r>
              <a:rPr lang="en-US" sz="3200" b="1" dirty="0" smtClean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     a+30</a:t>
            </a:r>
            <a:endParaRPr lang="en-US" sz="1600" dirty="0"/>
          </a:p>
        </p:txBody>
      </p:sp>
      <p:sp>
        <p:nvSpPr>
          <p:cNvPr id="23" name="Text 19"/>
          <p:cNvSpPr/>
          <p:nvPr/>
        </p:nvSpPr>
        <p:spPr>
          <a:xfrm>
            <a:off x="1264920" y="2001520"/>
            <a:ext cx="2556510" cy="2762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1800" b="1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独立思考</a:t>
            </a:r>
            <a:endParaRPr lang="en-US" sz="1600" dirty="0"/>
          </a:p>
        </p:txBody>
      </p:sp>
      <p:sp>
        <p:nvSpPr>
          <p:cNvPr id="24" name="Text 20"/>
          <p:cNvSpPr/>
          <p:nvPr/>
        </p:nvSpPr>
        <p:spPr>
          <a:xfrm>
            <a:off x="1136015" y="2760980"/>
            <a:ext cx="2814320" cy="8128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16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学生独立输入表达式，AI秒级汇总呈现不同样本，教师选取典型错误放大讨论。</a:t>
            </a:r>
            <a:endParaRPr lang="en-US" sz="1600" dirty="0"/>
          </a:p>
        </p:txBody>
      </p:sp>
      <p:sp>
        <p:nvSpPr>
          <p:cNvPr id="25" name="Text 21"/>
          <p:cNvSpPr/>
          <p:nvPr/>
        </p:nvSpPr>
        <p:spPr>
          <a:xfrm>
            <a:off x="4798060" y="1605280"/>
            <a:ext cx="2556510" cy="2762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1800" b="1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现场验证</a:t>
            </a:r>
            <a:endParaRPr lang="en-US" sz="1600" dirty="0"/>
          </a:p>
        </p:txBody>
      </p:sp>
      <p:sp>
        <p:nvSpPr>
          <p:cNvPr id="26" name="Text 22"/>
          <p:cNvSpPr/>
          <p:nvPr/>
        </p:nvSpPr>
        <p:spPr>
          <a:xfrm>
            <a:off x="4669155" y="2364740"/>
            <a:ext cx="2814320" cy="10922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16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学生代入自己与家长的真实年龄现场验证，看到“一式统万变”，突破对字母的刻板印象。</a:t>
            </a:r>
            <a:endParaRPr lang="en-US" sz="1600" dirty="0"/>
          </a:p>
        </p:txBody>
      </p:sp>
      <p:sp>
        <p:nvSpPr>
          <p:cNvPr id="27" name="Text 23"/>
          <p:cNvSpPr/>
          <p:nvPr/>
        </p:nvSpPr>
        <p:spPr>
          <a:xfrm>
            <a:off x="8331200" y="2001520"/>
            <a:ext cx="2556510" cy="2762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1800" b="1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理解可变性</a:t>
            </a:r>
            <a:endParaRPr lang="en-US" sz="1600" dirty="0"/>
          </a:p>
        </p:txBody>
      </p:sp>
      <p:sp>
        <p:nvSpPr>
          <p:cNvPr id="28" name="Text 24"/>
          <p:cNvSpPr/>
          <p:nvPr/>
        </p:nvSpPr>
        <p:spPr>
          <a:xfrm>
            <a:off x="8202295" y="2760980"/>
            <a:ext cx="2814320" cy="8128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16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通过验证，学生理解字母的可变与确定双重属性，为后续学习奠定基础。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1C14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5-12:11:00-d2t65l61bb2p4onbqqo0.png"/>
          <p:cNvPicPr>
            <a:picLocks noChangeAspect="1"/>
          </p:cNvPicPr>
          <p:nvPr/>
        </p:nvPicPr>
        <p:blipFill>
          <a:blip r:embed="rId3">
            <a:alphaModFix amt="17000"/>
          </a:blip>
          <a:srcRect t="120" b="47004"/>
          <a:stretch/>
        </p:blipFill>
        <p:spPr>
          <a:xfrm>
            <a:off x="0" y="813435"/>
            <a:ext cx="12192000" cy="6044565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5-12:10:59-d2t65ku1bb2p4onbqqn0.png"/>
          <p:cNvPicPr>
            <a:picLocks noChangeAspect="1"/>
          </p:cNvPicPr>
          <p:nvPr/>
        </p:nvPicPr>
        <p:blipFill>
          <a:blip r:embed="rId4"/>
          <a:srcRect l="23" r="23"/>
          <a:stretch/>
        </p:blipFill>
        <p:spPr>
          <a:xfrm>
            <a:off x="-635" y="-22860"/>
            <a:ext cx="12192635" cy="688086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957580" y="603885"/>
            <a:ext cx="9799955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巩固：购物总价m×n</a:t>
            </a:r>
            <a:endParaRPr lang="en-US" sz="1600" dirty="0"/>
          </a:p>
        </p:txBody>
      </p:sp>
      <p:sp>
        <p:nvSpPr>
          <p:cNvPr id="5" name="Shape 1"/>
          <p:cNvSpPr/>
          <p:nvPr/>
        </p:nvSpPr>
        <p:spPr>
          <a:xfrm>
            <a:off x="-6985" y="6157595"/>
            <a:ext cx="12206605" cy="700405"/>
          </a:xfrm>
          <a:prstGeom prst="roundRect">
            <a:avLst>
              <a:gd name="adj" fmla="val 0"/>
            </a:avLst>
          </a:prstGeom>
          <a:solidFill>
            <a:srgbClr val="FFFDE6"/>
          </a:solidFill>
          <a:ln/>
        </p:spPr>
      </p:sp>
      <p:sp>
        <p:nvSpPr>
          <p:cNvPr id="6" name="Text 2"/>
          <p:cNvSpPr/>
          <p:nvPr/>
        </p:nvSpPr>
        <p:spPr>
          <a:xfrm>
            <a:off x="-6985" y="6157595"/>
            <a:ext cx="12206605" cy="70040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7" name="Shape 3"/>
          <p:cNvSpPr/>
          <p:nvPr/>
        </p:nvSpPr>
        <p:spPr>
          <a:xfrm>
            <a:off x="1505585" y="1727200"/>
            <a:ext cx="4359910" cy="4023360"/>
          </a:xfrm>
          <a:prstGeom prst="roundRect">
            <a:avLst>
              <a:gd name="adj" fmla="val 3066"/>
            </a:avLst>
          </a:prstGeom>
          <a:solidFill>
            <a:srgbClr val="000000">
              <a:alpha val="0"/>
            </a:srgbClr>
          </a:solidFill>
          <a:ln w="19050">
            <a:solidFill>
              <a:srgbClr val="FFFDE6"/>
            </a:solidFill>
            <a:prstDash val="solid"/>
          </a:ln>
        </p:spPr>
      </p:sp>
      <p:sp>
        <p:nvSpPr>
          <p:cNvPr id="8" name="Text 4"/>
          <p:cNvSpPr/>
          <p:nvPr/>
        </p:nvSpPr>
        <p:spPr>
          <a:xfrm>
            <a:off x="1505585" y="1727200"/>
            <a:ext cx="4359910" cy="402336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9" name="Shape 5"/>
          <p:cNvSpPr/>
          <p:nvPr/>
        </p:nvSpPr>
        <p:spPr>
          <a:xfrm>
            <a:off x="1720850" y="2903220"/>
            <a:ext cx="3893185" cy="0"/>
          </a:xfrm>
          <a:prstGeom prst="line">
            <a:avLst/>
          </a:prstGeom>
          <a:noFill/>
          <a:ln w="19050">
            <a:solidFill>
              <a:srgbClr val="FFFDE6"/>
            </a:solidFill>
            <a:prstDash val="solid"/>
            <a:headEnd type="none"/>
            <a:tailEnd type="none"/>
          </a:ln>
        </p:spPr>
      </p:sp>
      <p:sp>
        <p:nvSpPr>
          <p:cNvPr id="10" name="Shape 6"/>
          <p:cNvSpPr/>
          <p:nvPr/>
        </p:nvSpPr>
        <p:spPr>
          <a:xfrm>
            <a:off x="6326505" y="1727200"/>
            <a:ext cx="4359910" cy="4023360"/>
          </a:xfrm>
          <a:prstGeom prst="roundRect">
            <a:avLst>
              <a:gd name="adj" fmla="val 3066"/>
            </a:avLst>
          </a:prstGeom>
          <a:solidFill>
            <a:srgbClr val="000000">
              <a:alpha val="0"/>
            </a:srgbClr>
          </a:solidFill>
          <a:ln w="19050">
            <a:solidFill>
              <a:srgbClr val="FFFDE6"/>
            </a:solidFill>
            <a:prstDash val="solid"/>
          </a:ln>
        </p:spPr>
      </p:sp>
      <p:sp>
        <p:nvSpPr>
          <p:cNvPr id="11" name="Text 7"/>
          <p:cNvSpPr/>
          <p:nvPr/>
        </p:nvSpPr>
        <p:spPr>
          <a:xfrm>
            <a:off x="6326505" y="1727200"/>
            <a:ext cx="4359910" cy="402336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2" name="Shape 8"/>
          <p:cNvSpPr/>
          <p:nvPr/>
        </p:nvSpPr>
        <p:spPr>
          <a:xfrm>
            <a:off x="6541770" y="2903220"/>
            <a:ext cx="3893185" cy="0"/>
          </a:xfrm>
          <a:prstGeom prst="line">
            <a:avLst/>
          </a:prstGeom>
          <a:noFill/>
          <a:ln w="19050">
            <a:solidFill>
              <a:srgbClr val="FFFDE6"/>
            </a:solidFill>
            <a:prstDash val="solid"/>
            <a:headEnd type="none"/>
            <a:tailEnd type="none"/>
          </a:ln>
        </p:spPr>
      </p:sp>
      <p:sp>
        <p:nvSpPr>
          <p:cNvPr id="13" name="Text 9"/>
          <p:cNvSpPr/>
          <p:nvPr/>
        </p:nvSpPr>
        <p:spPr>
          <a:xfrm>
            <a:off x="1739900" y="2011680"/>
            <a:ext cx="3891915" cy="368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4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情境呈现</a:t>
            </a:r>
            <a:endParaRPr lang="en-US" sz="1600" dirty="0"/>
          </a:p>
        </p:txBody>
      </p:sp>
      <p:sp>
        <p:nvSpPr>
          <p:cNvPr id="14" name="Text 10"/>
          <p:cNvSpPr/>
          <p:nvPr/>
        </p:nvSpPr>
        <p:spPr>
          <a:xfrm>
            <a:off x="1720850" y="2957195"/>
            <a:ext cx="3893185" cy="950714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6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呈现笔记本单价m元、买n本情境，学生小组输出总价m×n，AI自动代入随机数值验证结果。</a:t>
            </a:r>
            <a:endParaRPr lang="en-US" sz="1600" dirty="0"/>
          </a:p>
        </p:txBody>
      </p:sp>
      <p:sp>
        <p:nvSpPr>
          <p:cNvPr id="15" name="Text 11"/>
          <p:cNvSpPr/>
          <p:nvPr/>
        </p:nvSpPr>
        <p:spPr>
          <a:xfrm>
            <a:off x="6560820" y="2011680"/>
            <a:ext cx="3891915" cy="368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4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双向运算</a:t>
            </a:r>
            <a:endParaRPr lang="en-US" sz="1600" dirty="0"/>
          </a:p>
        </p:txBody>
      </p:sp>
      <p:sp>
        <p:nvSpPr>
          <p:cNvPr id="16" name="Text 12"/>
          <p:cNvSpPr/>
          <p:nvPr/>
        </p:nvSpPr>
        <p:spPr>
          <a:xfrm>
            <a:off x="6541770" y="2957195"/>
            <a:ext cx="3893185" cy="633809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6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教师追问反向求解问题，学生用刚得公式反向求解，体验字母式的双向运算能力。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5-12:11:00-d2t65l61bb2p4onbqqo0.png"/>
          <p:cNvPicPr>
            <a:picLocks noChangeAspect="1"/>
          </p:cNvPicPr>
          <p:nvPr/>
        </p:nvPicPr>
        <p:blipFill>
          <a:blip r:embed="rId3">
            <a:alphaModFix amt="17000"/>
          </a:blip>
          <a:srcRect t="120" b="47004"/>
          <a:stretch/>
        </p:blipFill>
        <p:spPr>
          <a:xfrm>
            <a:off x="0" y="813435"/>
            <a:ext cx="12192000" cy="6044565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5-12:10:59-d2t65ku1bb2p4onbqqn0.png"/>
          <p:cNvPicPr>
            <a:picLocks noChangeAspect="1"/>
          </p:cNvPicPr>
          <p:nvPr/>
        </p:nvPicPr>
        <p:blipFill>
          <a:blip r:embed="rId4"/>
          <a:srcRect l="23" r="23"/>
          <a:stretch/>
        </p:blipFill>
        <p:spPr>
          <a:xfrm>
            <a:off x="-635" y="-22860"/>
            <a:ext cx="12192635" cy="6880860"/>
          </a:xfrm>
          <a:prstGeom prst="rect">
            <a:avLst/>
          </a:prstGeom>
        </p:spPr>
      </p:pic>
      <p:pic>
        <p:nvPicPr>
          <p:cNvPr id="4" name="Image 2" descr="https://kimi-img.moonshot.cn/pub/slides/slides_tmpl/image/25-09-05-12:11:00-d2t65l61bb2p4onbqqp0.png"/>
          <p:cNvPicPr>
            <a:picLocks noChangeAspect="1"/>
          </p:cNvPicPr>
          <p:nvPr/>
        </p:nvPicPr>
        <p:blipFill>
          <a:blip r:embed="rId5"/>
          <a:srcRect l="13" r="13"/>
          <a:stretch/>
        </p:blipFill>
        <p:spPr>
          <a:xfrm>
            <a:off x="-22860" y="0"/>
            <a:ext cx="12237720" cy="6857365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3048000" y="2294890"/>
            <a:ext cx="6096000" cy="12446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8000" b="1" dirty="0">
                <a:solidFill>
                  <a:srgbClr val="1C141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05</a:t>
            </a:r>
            <a:endParaRPr lang="en-US" sz="1600" dirty="0"/>
          </a:p>
        </p:txBody>
      </p:sp>
      <p:sp>
        <p:nvSpPr>
          <p:cNvPr id="6" name="Text 1"/>
          <p:cNvSpPr/>
          <p:nvPr/>
        </p:nvSpPr>
        <p:spPr>
          <a:xfrm>
            <a:off x="2744788" y="3899535"/>
            <a:ext cx="6702425" cy="9207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6000" b="1" dirty="0">
                <a:solidFill>
                  <a:srgbClr val="1C141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课堂反思与展望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1C14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5-12:11:00-d2t65l61bb2p4onbqqo0.png"/>
          <p:cNvPicPr>
            <a:picLocks noChangeAspect="1"/>
          </p:cNvPicPr>
          <p:nvPr/>
        </p:nvPicPr>
        <p:blipFill>
          <a:blip r:embed="rId3">
            <a:alphaModFix amt="17000"/>
          </a:blip>
          <a:srcRect t="120" b="47004"/>
          <a:stretch/>
        </p:blipFill>
        <p:spPr>
          <a:xfrm>
            <a:off x="0" y="813435"/>
            <a:ext cx="12192000" cy="6044565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5-12:10:59-d2t65ku1bb2p4onbqqn0.png"/>
          <p:cNvPicPr>
            <a:picLocks noChangeAspect="1"/>
          </p:cNvPicPr>
          <p:nvPr/>
        </p:nvPicPr>
        <p:blipFill>
          <a:blip r:embed="rId4"/>
          <a:srcRect l="23" r="23"/>
          <a:stretch/>
        </p:blipFill>
        <p:spPr>
          <a:xfrm>
            <a:off x="-635" y="-22860"/>
            <a:ext cx="12192635" cy="688086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957580" y="603885"/>
            <a:ext cx="9799955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AI数据透视与改进</a:t>
            </a:r>
            <a:endParaRPr lang="en-US" sz="1600" dirty="0"/>
          </a:p>
        </p:txBody>
      </p:sp>
      <p:sp>
        <p:nvSpPr>
          <p:cNvPr id="5" name="Shape 1"/>
          <p:cNvSpPr/>
          <p:nvPr/>
        </p:nvSpPr>
        <p:spPr>
          <a:xfrm>
            <a:off x="1205230" y="1742440"/>
            <a:ext cx="9781540" cy="1767840"/>
          </a:xfrm>
          <a:prstGeom prst="roundRect">
            <a:avLst>
              <a:gd name="adj" fmla="val 50000"/>
            </a:avLst>
          </a:prstGeom>
          <a:solidFill>
            <a:srgbClr val="000000">
              <a:alpha val="0"/>
            </a:srgbClr>
          </a:solidFill>
          <a:ln w="19050">
            <a:solidFill>
              <a:srgbClr val="FFFDE6"/>
            </a:solidFill>
            <a:prstDash val="solid"/>
          </a:ln>
        </p:spPr>
      </p:sp>
      <p:sp>
        <p:nvSpPr>
          <p:cNvPr id="6" name="Text 2"/>
          <p:cNvSpPr/>
          <p:nvPr/>
        </p:nvSpPr>
        <p:spPr>
          <a:xfrm>
            <a:off x="1205230" y="1742440"/>
            <a:ext cx="9781540" cy="176784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7" name="Shape 3"/>
          <p:cNvSpPr/>
          <p:nvPr/>
        </p:nvSpPr>
        <p:spPr>
          <a:xfrm>
            <a:off x="1443355" y="1963420"/>
            <a:ext cx="1325880" cy="1325880"/>
          </a:xfrm>
          <a:prstGeom prst="roundRect">
            <a:avLst>
              <a:gd name="adj" fmla="val 50000"/>
            </a:avLst>
          </a:prstGeom>
          <a:solidFill>
            <a:srgbClr val="FFFDE6"/>
          </a:solidFill>
          <a:ln/>
        </p:spPr>
      </p:sp>
      <p:sp>
        <p:nvSpPr>
          <p:cNvPr id="8" name="Text 4"/>
          <p:cNvSpPr/>
          <p:nvPr/>
        </p:nvSpPr>
        <p:spPr>
          <a:xfrm>
            <a:off x="1443355" y="1963420"/>
            <a:ext cx="1325880" cy="132588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9" name="Shape 5"/>
          <p:cNvSpPr/>
          <p:nvPr/>
        </p:nvSpPr>
        <p:spPr>
          <a:xfrm>
            <a:off x="1205230" y="3987800"/>
            <a:ext cx="9781540" cy="1767840"/>
          </a:xfrm>
          <a:prstGeom prst="roundRect">
            <a:avLst>
              <a:gd name="adj" fmla="val 50000"/>
            </a:avLst>
          </a:prstGeom>
          <a:solidFill>
            <a:srgbClr val="000000">
              <a:alpha val="0"/>
            </a:srgbClr>
          </a:solidFill>
          <a:ln w="19050">
            <a:solidFill>
              <a:srgbClr val="FFFDE6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1205230" y="3987800"/>
            <a:ext cx="9781540" cy="176784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1" name="Shape 7"/>
          <p:cNvSpPr/>
          <p:nvPr/>
        </p:nvSpPr>
        <p:spPr>
          <a:xfrm>
            <a:off x="1443355" y="4208780"/>
            <a:ext cx="1325880" cy="1325880"/>
          </a:xfrm>
          <a:prstGeom prst="roundRect">
            <a:avLst>
              <a:gd name="adj" fmla="val 50000"/>
            </a:avLst>
          </a:prstGeom>
          <a:solidFill>
            <a:srgbClr val="FFFDE6"/>
          </a:solidFill>
          <a:ln/>
        </p:spPr>
      </p:sp>
      <p:sp>
        <p:nvSpPr>
          <p:cNvPr id="12" name="Text 8"/>
          <p:cNvSpPr/>
          <p:nvPr/>
        </p:nvSpPr>
        <p:spPr>
          <a:xfrm>
            <a:off x="1443355" y="4208780"/>
            <a:ext cx="1325880" cy="132588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3" name="Text 9"/>
          <p:cNvSpPr/>
          <p:nvPr/>
        </p:nvSpPr>
        <p:spPr>
          <a:xfrm>
            <a:off x="1619885" y="2225675"/>
            <a:ext cx="972185" cy="6794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400" b="1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01</a:t>
            </a:r>
            <a:endParaRPr lang="en-US" sz="1600" dirty="0"/>
          </a:p>
        </p:txBody>
      </p:sp>
      <p:sp>
        <p:nvSpPr>
          <p:cNvPr id="14" name="Text 10"/>
          <p:cNvSpPr/>
          <p:nvPr/>
        </p:nvSpPr>
        <p:spPr>
          <a:xfrm>
            <a:off x="3027680" y="2020570"/>
            <a:ext cx="7157720" cy="2762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18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数据采集</a:t>
            </a:r>
            <a:endParaRPr lang="en-US" sz="1600" dirty="0"/>
          </a:p>
        </p:txBody>
      </p:sp>
      <p:sp>
        <p:nvSpPr>
          <p:cNvPr id="15" name="Text 11"/>
          <p:cNvSpPr/>
          <p:nvPr/>
        </p:nvSpPr>
        <p:spPr>
          <a:xfrm>
            <a:off x="3027680" y="2372360"/>
            <a:ext cx="7439660" cy="290116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4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本课AI采集全班238条表达式，正确率由入口72%升至出口91%，但仍有部分学生存在错误。</a:t>
            </a:r>
            <a:endParaRPr lang="en-US" sz="1600" dirty="0"/>
          </a:p>
        </p:txBody>
      </p:sp>
      <p:sp>
        <p:nvSpPr>
          <p:cNvPr id="16" name="Text 12"/>
          <p:cNvSpPr/>
          <p:nvPr/>
        </p:nvSpPr>
        <p:spPr>
          <a:xfrm>
            <a:off x="1619885" y="4471035"/>
            <a:ext cx="972185" cy="6794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400" b="1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02</a:t>
            </a:r>
            <a:endParaRPr lang="en-US" sz="1600" dirty="0"/>
          </a:p>
        </p:txBody>
      </p:sp>
      <p:sp>
        <p:nvSpPr>
          <p:cNvPr id="17" name="Text 13"/>
          <p:cNvSpPr/>
          <p:nvPr/>
        </p:nvSpPr>
        <p:spPr>
          <a:xfrm>
            <a:off x="3027680" y="4265930"/>
            <a:ext cx="7157720" cy="2762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18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改进策略</a:t>
            </a:r>
            <a:endParaRPr lang="en-US" sz="1600" dirty="0"/>
          </a:p>
        </p:txBody>
      </p:sp>
      <p:sp>
        <p:nvSpPr>
          <p:cNvPr id="18" name="Text 14"/>
          <p:cNvSpPr/>
          <p:nvPr/>
        </p:nvSpPr>
        <p:spPr>
          <a:xfrm>
            <a:off x="3027680" y="4617720"/>
            <a:ext cx="7439660" cy="580231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4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设置“离线思考2分钟—在线验证30秒”节奏，逐步拉长独立建构时间，培养学生批判性数据素养。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1C14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5-12:11:00-d2t65l61bb2p4onbqqo0.png"/>
          <p:cNvPicPr>
            <a:picLocks noChangeAspect="1"/>
          </p:cNvPicPr>
          <p:nvPr/>
        </p:nvPicPr>
        <p:blipFill>
          <a:blip r:embed="rId3">
            <a:alphaModFix amt="17000"/>
          </a:blip>
          <a:srcRect t="120" b="47004"/>
          <a:stretch/>
        </p:blipFill>
        <p:spPr>
          <a:xfrm>
            <a:off x="0" y="813435"/>
            <a:ext cx="12192000" cy="6044565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5-12:10:59-d2t65ku1bb2p4onbqqn0.png"/>
          <p:cNvPicPr>
            <a:picLocks noChangeAspect="1"/>
          </p:cNvPicPr>
          <p:nvPr/>
        </p:nvPicPr>
        <p:blipFill>
          <a:blip r:embed="rId4"/>
          <a:srcRect l="23" r="23"/>
          <a:stretch/>
        </p:blipFill>
        <p:spPr>
          <a:xfrm>
            <a:off x="-635" y="-22860"/>
            <a:ext cx="12192635" cy="688086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1123950" y="1897380"/>
            <a:ext cx="2672080" cy="3894455"/>
          </a:xfrm>
          <a:prstGeom prst="roundRect">
            <a:avLst/>
          </a:prstGeom>
          <a:solidFill>
            <a:srgbClr val="000000">
              <a:alpha val="0"/>
            </a:srgbClr>
          </a:solidFill>
          <a:ln w="3175">
            <a:solidFill>
              <a:srgbClr val="FFFDE6"/>
            </a:solidFill>
            <a:prstDash val="solid"/>
          </a:ln>
        </p:spPr>
      </p:sp>
      <p:sp>
        <p:nvSpPr>
          <p:cNvPr id="5" name="Text 1"/>
          <p:cNvSpPr/>
          <p:nvPr/>
        </p:nvSpPr>
        <p:spPr>
          <a:xfrm>
            <a:off x="1123950" y="1897380"/>
            <a:ext cx="2672080" cy="389445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6" name="Shape 2"/>
          <p:cNvSpPr/>
          <p:nvPr/>
        </p:nvSpPr>
        <p:spPr>
          <a:xfrm>
            <a:off x="4740910" y="1897380"/>
            <a:ext cx="2672080" cy="3894455"/>
          </a:xfrm>
          <a:prstGeom prst="roundRect">
            <a:avLst/>
          </a:prstGeom>
          <a:solidFill>
            <a:srgbClr val="000000">
              <a:alpha val="0"/>
            </a:srgbClr>
          </a:solidFill>
          <a:ln w="3175">
            <a:solidFill>
              <a:srgbClr val="FFFDE6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4740910" y="1897380"/>
            <a:ext cx="2672080" cy="389445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8" name="Shape 4"/>
          <p:cNvSpPr/>
          <p:nvPr/>
        </p:nvSpPr>
        <p:spPr>
          <a:xfrm>
            <a:off x="8357870" y="1897380"/>
            <a:ext cx="2672080" cy="3894455"/>
          </a:xfrm>
          <a:prstGeom prst="roundRect">
            <a:avLst/>
          </a:prstGeom>
          <a:solidFill>
            <a:srgbClr val="000000">
              <a:alpha val="0"/>
            </a:srgbClr>
          </a:solidFill>
          <a:ln w="3175">
            <a:solidFill>
              <a:srgbClr val="FFFDE6"/>
            </a:solidFill>
            <a:prstDash val="solid"/>
          </a:ln>
        </p:spPr>
      </p:sp>
      <p:sp>
        <p:nvSpPr>
          <p:cNvPr id="9" name="Text 5"/>
          <p:cNvSpPr/>
          <p:nvPr/>
        </p:nvSpPr>
        <p:spPr>
          <a:xfrm>
            <a:off x="8357870" y="1897380"/>
            <a:ext cx="2672080" cy="389445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0" name="Text 6"/>
          <p:cNvSpPr/>
          <p:nvPr/>
        </p:nvSpPr>
        <p:spPr>
          <a:xfrm>
            <a:off x="551180" y="603885"/>
            <a:ext cx="9799955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数学素养视角再审视</a:t>
            </a:r>
            <a:endParaRPr lang="en-US" sz="1600" dirty="0"/>
          </a:p>
        </p:txBody>
      </p:sp>
      <p:sp>
        <p:nvSpPr>
          <p:cNvPr id="11" name="Text 7"/>
          <p:cNvSpPr/>
          <p:nvPr/>
        </p:nvSpPr>
        <p:spPr>
          <a:xfrm>
            <a:off x="1381125" y="2271395"/>
            <a:ext cx="2138971" cy="2762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18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数学素养</a:t>
            </a:r>
            <a:endParaRPr lang="en-US" sz="1600" dirty="0"/>
          </a:p>
        </p:txBody>
      </p:sp>
      <p:sp>
        <p:nvSpPr>
          <p:cNvPr id="12" name="Text 8"/>
          <p:cNvSpPr/>
          <p:nvPr/>
        </p:nvSpPr>
        <p:spPr>
          <a:xfrm>
            <a:off x="1381125" y="2927985"/>
            <a:ext cx="2176145" cy="1125538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从数学素养看，字母表示数不仅是技能，更是看世界的语言，是代数思维的原点。</a:t>
            </a:r>
            <a:endParaRPr lang="en-US" sz="1600" dirty="0"/>
          </a:p>
        </p:txBody>
      </p:sp>
      <p:sp>
        <p:nvSpPr>
          <p:cNvPr id="13" name="Text 9"/>
          <p:cNvSpPr/>
          <p:nvPr/>
        </p:nvSpPr>
        <p:spPr>
          <a:xfrm>
            <a:off x="4998085" y="2271395"/>
            <a:ext cx="2138971" cy="2762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18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完整链条</a:t>
            </a:r>
            <a:endParaRPr lang="en-US" sz="1600" dirty="0"/>
          </a:p>
        </p:txBody>
      </p:sp>
      <p:sp>
        <p:nvSpPr>
          <p:cNvPr id="14" name="Text 10"/>
          <p:cNvSpPr/>
          <p:nvPr/>
        </p:nvSpPr>
        <p:spPr>
          <a:xfrm>
            <a:off x="4998085" y="2927985"/>
            <a:ext cx="2176145" cy="1688306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课堂让学生亲历“情境—符号—验证—反思”的完整链条，符号意识、抽象能力、模型观念在AI支持下实现可视化、可量化、可迭代。</a:t>
            </a:r>
            <a:endParaRPr lang="en-US" sz="1600" dirty="0"/>
          </a:p>
        </p:txBody>
      </p:sp>
      <p:sp>
        <p:nvSpPr>
          <p:cNvPr id="15" name="Text 11"/>
          <p:cNvSpPr/>
          <p:nvPr/>
        </p:nvSpPr>
        <p:spPr>
          <a:xfrm>
            <a:off x="8615045" y="2271395"/>
            <a:ext cx="2138971" cy="2762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18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思维地基</a:t>
            </a:r>
            <a:endParaRPr lang="en-US" sz="1600" dirty="0"/>
          </a:p>
        </p:txBody>
      </p:sp>
      <p:sp>
        <p:nvSpPr>
          <p:cNvPr id="16" name="Text 12"/>
          <p:cNvSpPr/>
          <p:nvPr/>
        </p:nvSpPr>
        <p:spPr>
          <a:xfrm>
            <a:off x="8615045" y="2927985"/>
            <a:ext cx="2176145" cy="1125538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为后续方程、函数、不等式奠定可持续的思维地基，助力学生在数学学习中持续进步。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5-12:11:00-d2t65l61bb2p4onbqqo0.png"/>
          <p:cNvPicPr>
            <a:picLocks noChangeAspect="1"/>
          </p:cNvPicPr>
          <p:nvPr/>
        </p:nvPicPr>
        <p:blipFill>
          <a:blip r:embed="rId3">
            <a:alphaModFix amt="17000"/>
          </a:blip>
          <a:srcRect t="120" b="47004"/>
          <a:stretch/>
        </p:blipFill>
        <p:spPr>
          <a:xfrm>
            <a:off x="0" y="813435"/>
            <a:ext cx="12192000" cy="6044565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5-12:10:59-d2t65ku1bb2p4onbqqn0.png"/>
          <p:cNvPicPr>
            <a:picLocks noChangeAspect="1"/>
          </p:cNvPicPr>
          <p:nvPr/>
        </p:nvPicPr>
        <p:blipFill>
          <a:blip r:embed="rId4"/>
          <a:srcRect l="23" r="23"/>
          <a:stretch/>
        </p:blipFill>
        <p:spPr>
          <a:xfrm>
            <a:off x="-635" y="-22860"/>
            <a:ext cx="12192635" cy="6880860"/>
          </a:xfrm>
          <a:prstGeom prst="rect">
            <a:avLst/>
          </a:prstGeom>
        </p:spPr>
      </p:pic>
      <p:pic>
        <p:nvPicPr>
          <p:cNvPr id="4" name="Image 2" descr="https://kimi-img.moonshot.cn/pub/slides/slides_tmpl/image/25-09-05-12:11:00-d2t65l61bb2p4onbqqp0.png"/>
          <p:cNvPicPr>
            <a:picLocks noChangeAspect="1"/>
          </p:cNvPicPr>
          <p:nvPr/>
        </p:nvPicPr>
        <p:blipFill>
          <a:blip r:embed="rId5"/>
          <a:srcRect l="13" r="13"/>
          <a:stretch/>
        </p:blipFill>
        <p:spPr>
          <a:xfrm>
            <a:off x="-22860" y="0"/>
            <a:ext cx="12237720" cy="6857365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3048000" y="2294890"/>
            <a:ext cx="6096000" cy="12446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8000" b="1" dirty="0">
                <a:solidFill>
                  <a:srgbClr val="1C141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06</a:t>
            </a:r>
            <a:endParaRPr lang="en-US" sz="1600" dirty="0"/>
          </a:p>
        </p:txBody>
      </p:sp>
      <p:sp>
        <p:nvSpPr>
          <p:cNvPr id="6" name="Text 1"/>
          <p:cNvSpPr/>
          <p:nvPr/>
        </p:nvSpPr>
        <p:spPr>
          <a:xfrm>
            <a:off x="2744788" y="3899535"/>
            <a:ext cx="6702425" cy="9207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6000" b="1" dirty="0">
                <a:solidFill>
                  <a:srgbClr val="1C141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结语与致谢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1C14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5-12:11:00-d2t65l61bb2p4onbqqo0.png"/>
          <p:cNvPicPr>
            <a:picLocks noChangeAspect="1"/>
          </p:cNvPicPr>
          <p:nvPr/>
        </p:nvPicPr>
        <p:blipFill>
          <a:blip r:embed="rId3">
            <a:alphaModFix amt="17000"/>
          </a:blip>
          <a:srcRect t="120" b="47004"/>
          <a:stretch/>
        </p:blipFill>
        <p:spPr>
          <a:xfrm>
            <a:off x="0" y="813435"/>
            <a:ext cx="12192000" cy="6044565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5-12:10:59-d2t65ku1bb2p4onbqqn0.png"/>
          <p:cNvPicPr>
            <a:picLocks noChangeAspect="1"/>
          </p:cNvPicPr>
          <p:nvPr/>
        </p:nvPicPr>
        <p:blipFill>
          <a:blip r:embed="rId4"/>
          <a:srcRect l="23" r="23"/>
          <a:stretch/>
        </p:blipFill>
        <p:spPr>
          <a:xfrm>
            <a:off x="-635" y="-22860"/>
            <a:ext cx="12192635" cy="688086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957580" y="603885"/>
            <a:ext cx="9799955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以字母启航代数海</a:t>
            </a:r>
            <a:endParaRPr lang="en-US" sz="1600" dirty="0"/>
          </a:p>
        </p:txBody>
      </p:sp>
      <p:sp>
        <p:nvSpPr>
          <p:cNvPr id="5" name="Shape 1"/>
          <p:cNvSpPr/>
          <p:nvPr/>
        </p:nvSpPr>
        <p:spPr>
          <a:xfrm>
            <a:off x="902970" y="1649095"/>
            <a:ext cx="10354945" cy="4533900"/>
          </a:xfrm>
          <a:prstGeom prst="roundRect">
            <a:avLst>
              <a:gd name="adj" fmla="val 8217"/>
            </a:avLst>
          </a:prstGeom>
          <a:solidFill>
            <a:srgbClr val="FFFFFF">
              <a:alpha val="0"/>
            </a:srgbClr>
          </a:solidFill>
          <a:ln w="12700">
            <a:gradFill flip="none" rotWithShape="1">
              <a:gsLst>
                <a:gs pos="0">
                  <a:srgbClr val="FFFDE6"/>
                </a:gs>
                <a:gs pos="100000">
                  <a:srgbClr val="FFF36D"/>
                </a:gs>
              </a:gsLst>
              <a:lin ang="2700000" scaled="1"/>
            </a:gradFill>
            <a:prstDash val="solid"/>
          </a:ln>
        </p:spPr>
      </p:sp>
      <p:sp>
        <p:nvSpPr>
          <p:cNvPr id="6" name="Text 2"/>
          <p:cNvSpPr/>
          <p:nvPr/>
        </p:nvSpPr>
        <p:spPr>
          <a:xfrm>
            <a:off x="902970" y="1649095"/>
            <a:ext cx="10354945" cy="453390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7" name="Shape 3"/>
          <p:cNvSpPr/>
          <p:nvPr/>
        </p:nvSpPr>
        <p:spPr>
          <a:xfrm>
            <a:off x="1309370" y="2899410"/>
            <a:ext cx="4860000" cy="0"/>
          </a:xfrm>
          <a:prstGeom prst="line">
            <a:avLst/>
          </a:prstGeom>
          <a:noFill/>
          <a:ln w="25400">
            <a:solidFill>
              <a:srgbClr val="FFFDE6"/>
            </a:solidFill>
            <a:prstDash val="solid"/>
            <a:headEnd type="none"/>
            <a:tailEnd type="none"/>
          </a:ln>
        </p:spPr>
      </p:sp>
      <p:pic>
        <p:nvPicPr>
          <p:cNvPr id="8" name="Image 2" descr="https://kimi-img.moonshot.cn/pub/slides/slides_tmpl/image/25-09-05-12:11:01-d2t65le1bb2p4onbqqr0.jpg"/>
          <p:cNvPicPr>
            <a:picLocks noChangeAspect="1"/>
          </p:cNvPicPr>
          <p:nvPr/>
        </p:nvPicPr>
        <p:blipFill>
          <a:blip r:embed="rId5"/>
          <a:srcRect l="9" r="9"/>
          <a:stretch/>
        </p:blipFill>
        <p:spPr>
          <a:xfrm>
            <a:off x="6455410" y="2092325"/>
            <a:ext cx="4590415" cy="3794760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1273810" y="2357755"/>
            <a:ext cx="4927600" cy="368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4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课程总结</a:t>
            </a:r>
            <a:endParaRPr lang="en-US" sz="1600" dirty="0"/>
          </a:p>
        </p:txBody>
      </p:sp>
      <p:sp>
        <p:nvSpPr>
          <p:cNvPr id="10" name="Text 5"/>
          <p:cNvSpPr/>
          <p:nvPr/>
        </p:nvSpPr>
        <p:spPr>
          <a:xfrm>
            <a:off x="1309370" y="3060065"/>
            <a:ext cx="4941570" cy="2377678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20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用字母表示数是代数旅程的第一张船票。本课借助真实情境与AI支架，让符号从被动接受走向主动创造，从静态记录走向动态建模。期待学生在后续学习中继续以字母为帆，以模型为舵，驶向更辽阔的数学海洋。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5-12:11:00-d2t65l61bb2p4onbqqo0.png"/>
          <p:cNvPicPr>
            <a:picLocks noChangeAspect="1"/>
          </p:cNvPicPr>
          <p:nvPr/>
        </p:nvPicPr>
        <p:blipFill>
          <a:blip r:embed="rId3">
            <a:alphaModFix amt="17000"/>
          </a:blip>
          <a:srcRect t="120" b="47004"/>
          <a:stretch/>
        </p:blipFill>
        <p:spPr>
          <a:xfrm>
            <a:off x="0" y="813435"/>
            <a:ext cx="12192000" cy="6044565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5-12:10:59-d2t65ku1bb2p4onbqqn0.png"/>
          <p:cNvPicPr>
            <a:picLocks noChangeAspect="1"/>
          </p:cNvPicPr>
          <p:nvPr/>
        </p:nvPicPr>
        <p:blipFill>
          <a:blip r:embed="rId4"/>
          <a:srcRect l="23" r="23"/>
          <a:stretch/>
        </p:blipFill>
        <p:spPr>
          <a:xfrm>
            <a:off x="-635" y="-22860"/>
            <a:ext cx="12192635" cy="6880860"/>
          </a:xfrm>
          <a:prstGeom prst="rect">
            <a:avLst/>
          </a:prstGeom>
        </p:spPr>
      </p:pic>
      <p:pic>
        <p:nvPicPr>
          <p:cNvPr id="4" name="Image 2" descr="https://kimi-img.moonshot.cn/pub/slides/slides_tmpl/image/25-09-05-12:11:03-d2t65lu1bb2p4onbqqu0.png"/>
          <p:cNvPicPr>
            <a:picLocks noChangeAspect="1"/>
          </p:cNvPicPr>
          <p:nvPr/>
        </p:nvPicPr>
        <p:blipFill>
          <a:blip r:embed="rId5"/>
          <a:srcRect l="3" r="3"/>
          <a:stretch/>
        </p:blipFill>
        <p:spPr>
          <a:xfrm>
            <a:off x="0" y="0"/>
            <a:ext cx="12355830" cy="6876415"/>
          </a:xfrm>
          <a:prstGeom prst="rect">
            <a:avLst/>
          </a:prstGeom>
        </p:spPr>
      </p:pic>
      <p:sp>
        <p:nvSpPr>
          <p:cNvPr id="5" name="Shape 0"/>
          <p:cNvSpPr/>
          <p:nvPr/>
        </p:nvSpPr>
        <p:spPr>
          <a:xfrm>
            <a:off x="11559540" y="285115"/>
            <a:ext cx="243840" cy="36195"/>
          </a:xfrm>
          <a:prstGeom prst="roundRect">
            <a:avLst>
              <a:gd name="adj" fmla="val 50000"/>
            </a:avLst>
          </a:prstGeom>
          <a:solidFill>
            <a:srgbClr val="FFFDE6"/>
          </a:solidFill>
          <a:ln/>
        </p:spPr>
      </p:sp>
      <p:sp>
        <p:nvSpPr>
          <p:cNvPr id="6" name="Text 1"/>
          <p:cNvSpPr/>
          <p:nvPr/>
        </p:nvSpPr>
        <p:spPr>
          <a:xfrm>
            <a:off x="11559540" y="285115"/>
            <a:ext cx="243840" cy="3619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7" name="Shape 2"/>
          <p:cNvSpPr/>
          <p:nvPr/>
        </p:nvSpPr>
        <p:spPr>
          <a:xfrm>
            <a:off x="11452860" y="404495"/>
            <a:ext cx="350520" cy="36195"/>
          </a:xfrm>
          <a:prstGeom prst="roundRect">
            <a:avLst>
              <a:gd name="adj" fmla="val 50000"/>
            </a:avLst>
          </a:prstGeom>
          <a:solidFill>
            <a:srgbClr val="FFFDE6"/>
          </a:solidFill>
          <a:ln/>
        </p:spPr>
      </p:sp>
      <p:sp>
        <p:nvSpPr>
          <p:cNvPr id="8" name="Text 3"/>
          <p:cNvSpPr/>
          <p:nvPr/>
        </p:nvSpPr>
        <p:spPr>
          <a:xfrm>
            <a:off x="11452860" y="404495"/>
            <a:ext cx="350520" cy="3619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9" name="Shape 4"/>
          <p:cNvSpPr/>
          <p:nvPr/>
        </p:nvSpPr>
        <p:spPr>
          <a:xfrm>
            <a:off x="11269980" y="523875"/>
            <a:ext cx="533400" cy="36195"/>
          </a:xfrm>
          <a:prstGeom prst="roundRect">
            <a:avLst>
              <a:gd name="adj" fmla="val 50000"/>
            </a:avLst>
          </a:prstGeom>
          <a:solidFill>
            <a:srgbClr val="FFFDE6"/>
          </a:solidFill>
          <a:ln/>
        </p:spPr>
      </p:sp>
      <p:sp>
        <p:nvSpPr>
          <p:cNvPr id="10" name="Text 5"/>
          <p:cNvSpPr/>
          <p:nvPr/>
        </p:nvSpPr>
        <p:spPr>
          <a:xfrm>
            <a:off x="11269980" y="523875"/>
            <a:ext cx="533400" cy="3619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3" name="Text 8"/>
          <p:cNvSpPr/>
          <p:nvPr/>
        </p:nvSpPr>
        <p:spPr>
          <a:xfrm>
            <a:off x="2227898" y="2404964"/>
            <a:ext cx="7736205" cy="141478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/>
          <a:lstStyle/>
          <a:p>
            <a:pPr algn="ctr">
              <a:lnSpc>
                <a:spcPct val="100000"/>
              </a:lnSpc>
            </a:pPr>
            <a:r>
              <a:rPr lang="en-US" sz="8000" b="1" dirty="0">
                <a:solidFill>
                  <a:srgbClr val="FFFDE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感谢您的观看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Custom Theme">
  <a:themeElements>
    <a:clrScheme name="Custom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FFFDE6"/>
      </a:accent1>
      <a:accent2>
        <a:srgbClr val="FE933E"/>
      </a:accent2>
      <a:accent3>
        <a:srgbClr val="1C1410"/>
      </a:accent3>
      <a:accent4>
        <a:srgbClr val="0F9ED5"/>
      </a:accent4>
      <a:accent5>
        <a:srgbClr val="1560F5"/>
      </a:accent5>
      <a:accent6>
        <a:srgbClr val="4EA72E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414</Words>
  <Application>Microsoft Office PowerPoint</Application>
  <PresentationFormat>自定义</PresentationFormat>
  <Paragraphs>122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6" baseType="lpstr">
      <vt:lpstr>Arial</vt:lpstr>
      <vt:lpstr>宋体</vt:lpstr>
      <vt:lpstr>MiSans</vt:lpstr>
      <vt:lpstr>Calibri</vt:lpstr>
      <vt:lpstr>Custom Theme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</vt:vector>
  </TitlesOfParts>
  <Company>Moonshot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字母代数：五年级符号思维第一课</dc:title>
  <dc:subject>字母代数：五年级符号思维第一课</dc:subject>
  <dc:creator>Kimi</dc:creator>
  <cp:lastModifiedBy>user</cp:lastModifiedBy>
  <cp:revision>7</cp:revision>
  <dcterms:created xsi:type="dcterms:W3CDTF">2025-11-08T12:36:59Z</dcterms:created>
  <dcterms:modified xsi:type="dcterms:W3CDTF">2025-11-08T15:26:40Z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IGC">
    <vt:lpwstr>{"Label":"字母代数：五年级符号思维第一课","ContentProducer":"001191110108MACG2KBH8F10000","ProduceID":"d47jht3o7or2fb3f24pg","ReservedCode1":"","ContentPropagator":"001191110108MACG2KBH8F20000","PropagateID":"d47jht3o7or2fb3f24pg","ReservedCode2":""}</vt:lpwstr>
  </property>
</Properties>
</file>