
<file path=[Content_Types].xml><?xml version="1.0" encoding="utf-8"?>
<Types xmlns="http://schemas.openxmlformats.org/package/2006/content-types"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41" r:id="rId3"/>
    <p:sldId id="337" r:id="rId4"/>
    <p:sldId id="336" r:id="rId5"/>
    <p:sldId id="335" r:id="rId6"/>
    <p:sldId id="339" r:id="rId7"/>
    <p:sldId id="338" r:id="rId8"/>
    <p:sldId id="316" r:id="rId9"/>
    <p:sldId id="325" r:id="rId10"/>
    <p:sldId id="342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1" Type="http://schemas.openxmlformats.org/officeDocument/2006/relationships/theme" Target="../theme/theme1.xml"/><Relationship Id="rId60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.xml"/><Relationship Id="rId59" Type="http://schemas.openxmlformats.org/officeDocument/2006/relationships/slideLayout" Target="../slideLayouts/slideLayout59.xml"/><Relationship Id="rId58" Type="http://schemas.openxmlformats.org/officeDocument/2006/relationships/slideLayout" Target="../slideLayouts/slideLayout58.xml"/><Relationship Id="rId57" Type="http://schemas.openxmlformats.org/officeDocument/2006/relationships/slideLayout" Target="../slideLayouts/slideLayout57.xml"/><Relationship Id="rId56" Type="http://schemas.openxmlformats.org/officeDocument/2006/relationships/slideLayout" Target="../slideLayouts/slideLayout56.xml"/><Relationship Id="rId55" Type="http://schemas.openxmlformats.org/officeDocument/2006/relationships/slideLayout" Target="../slideLayouts/slideLayout55.xml"/><Relationship Id="rId54" Type="http://schemas.openxmlformats.org/officeDocument/2006/relationships/slideLayout" Target="../slideLayouts/slideLayout54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.xml"/><Relationship Id="rId49" Type="http://schemas.openxmlformats.org/officeDocument/2006/relationships/slideLayout" Target="../slideLayouts/slideLayout4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  <p:sldLayoutId id="2147483703" r:id="rId55"/>
    <p:sldLayoutId id="2147483704" r:id="rId56"/>
    <p:sldLayoutId id="2147483705" r:id="rId57"/>
    <p:sldLayoutId id="2147483706" r:id="rId58"/>
    <p:sldLayoutId id="2147483707" r:id="rId59"/>
    <p:sldLayoutId id="2147483708" r:id="rId6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3" Type="http://schemas.microsoft.com/office/2007/relationships/media" Target="../media/media1.mp4"/><Relationship Id="rId2" Type="http://schemas.openxmlformats.org/officeDocument/2006/relationships/video" Target="../media/media1.mp4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microsoft.com/office/2007/relationships/media" Target="../media/media2.mp4"/><Relationship Id="rId2" Type="http://schemas.openxmlformats.org/officeDocument/2006/relationships/video" Target="../media/media2.mp4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png"/><Relationship Id="rId3" Type="http://schemas.microsoft.com/office/2007/relationships/media" Target="../media/media3.mp4"/><Relationship Id="rId2" Type="http://schemas.openxmlformats.org/officeDocument/2006/relationships/video" Target="../media/media3.mp4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" y="0"/>
            <a:ext cx="12188825" cy="6858000"/>
          </a:xfrm>
          <a:prstGeom prst="rect">
            <a:avLst/>
          </a:prstGeom>
        </p:spPr>
      </p:pic>
      <p:pic>
        <p:nvPicPr>
          <p:cNvPr id="2" name="a20f0eeb6ca8128349bba3d73fd17551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760" y="2309495"/>
            <a:ext cx="2522855" cy="424370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546600" y="897890"/>
            <a:ext cx="597154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 b="1">
                <a:solidFill>
                  <a:srgbClr val="FF0000"/>
                </a:solidFill>
              </a:rPr>
              <a:t>       </a:t>
            </a:r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</a:rPr>
              <a:t>鸟</a:t>
            </a:r>
            <a:r>
              <a:rPr lang="en-US" altLang="zh-CN" sz="4800" b="1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</a:rPr>
              <a:t>语</a:t>
            </a:r>
            <a:r>
              <a:rPr lang="en-US" altLang="zh-CN" sz="4800" b="1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</a:rPr>
              <a:t>花</a:t>
            </a:r>
            <a:r>
              <a:rPr lang="en-US" altLang="zh-CN" sz="4800" b="1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</a:rPr>
              <a:t>香</a:t>
            </a:r>
            <a:endParaRPr lang="zh-CN" altLang="en-US" sz="4800" b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en-US" altLang="zh-CN" sz="3200" b="1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endParaRPr lang="en-US" altLang="zh-CN" sz="3200" b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en-US" altLang="zh-CN" sz="3200" b="1">
                <a:solidFill>
                  <a:srgbClr val="FF0000"/>
                </a:solidFill>
              </a:rPr>
              <a:t>        </a:t>
            </a:r>
            <a:r>
              <a:rPr lang="zh-CN" altLang="en-US" sz="3200" b="1">
                <a:solidFill>
                  <a:srgbClr val="FF0000"/>
                </a:solidFill>
                <a:highlight>
                  <a:srgbClr val="FFFF00"/>
                </a:highlight>
              </a:rPr>
              <a:t>小学国画花鸟画教学</a:t>
            </a:r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endParaRPr lang="zh-CN" altLang="en-US" sz="4800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77965" y="3429000"/>
            <a:ext cx="37960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固原市实验小学</a:t>
            </a:r>
            <a:r>
              <a:rPr lang="en-US" altLang="zh-CN" sz="2400" b="1"/>
              <a:t>     </a:t>
            </a:r>
            <a:r>
              <a:rPr lang="zh-CN" altLang="en-US" sz="2400" b="1"/>
              <a:t>金小平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86095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07125" y="1144270"/>
            <a:ext cx="5565140" cy="33661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</a:rPr>
              <a:t>国画花鸟画用笔技巧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 sz="360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第一步：握笔姿势</a:t>
            </a:r>
            <a:r>
              <a:rPr lang="en-US" altLang="zh-CN" sz="3600">
                <a:solidFill>
                  <a:srgbClr val="FF0000"/>
                </a:solidFill>
              </a:rPr>
              <a:t>(</a:t>
            </a:r>
            <a:r>
              <a:rPr lang="zh-CN" altLang="en-US" sz="3600">
                <a:solidFill>
                  <a:srgbClr val="FF0000"/>
                </a:solidFill>
              </a:rPr>
              <a:t>拇指，食指，中指捏笔，无名指，小指抵笔</a:t>
            </a:r>
            <a:r>
              <a:rPr lang="en-US" altLang="zh-CN" sz="3600">
                <a:solidFill>
                  <a:srgbClr val="FF0000"/>
                </a:solidFill>
              </a:rPr>
              <a:t>)</a:t>
            </a:r>
            <a:endParaRPr lang="en-US" altLang="zh-CN" sz="360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生宣</a:t>
            </a:r>
            <a:r>
              <a:rPr lang="en-US" altLang="zh-CN" sz="3600">
                <a:solidFill>
                  <a:srgbClr val="FF0000"/>
                </a:solidFill>
              </a:rPr>
              <a:t>	</a:t>
            </a:r>
            <a:r>
              <a:rPr lang="zh-CN" altLang="en-US" sz="3600">
                <a:solidFill>
                  <a:srgbClr val="FF0000"/>
                </a:solidFill>
              </a:rPr>
              <a:t>熱宣</a:t>
            </a:r>
            <a:r>
              <a:rPr lang="en-US" altLang="zh-CN" sz="3600">
                <a:solidFill>
                  <a:srgbClr val="FF0000"/>
                </a:solidFill>
              </a:rPr>
              <a:t>	</a:t>
            </a:r>
            <a:endParaRPr lang="en-US" altLang="zh-CN" sz="3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73090" cy="68573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428740" y="1231265"/>
            <a:ext cx="5415915" cy="54959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ClrTx/>
              <a:buSzTx/>
              <a:buFontTx/>
            </a:pPr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</a:rPr>
              <a:t>国画花鸟画用纸技巧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>
              <a:buClrTx/>
              <a:buSzTx/>
              <a:buFontTx/>
            </a:pP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第二步：选择宣纸(生宣吸水性强，适合写意；熟宣吸水性弱，适合工笔)</a:t>
            </a:r>
            <a:endParaRPr lang="zh-CN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218555" y="1969770"/>
            <a:ext cx="5357495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</a:rPr>
              <a:t>国画花鸟画用墨技巧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第三步：调配墨色(浓墨加水变淡墨，</a:t>
            </a:r>
            <a:endParaRPr lang="zh-CN" altLang="en-US" sz="360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墨色层次丰富)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0"/>
            <a:ext cx="518922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231255" y="1845945"/>
            <a:ext cx="559054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</a:rPr>
              <a:t>综合示范：叶片绘制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第四步：运笔方法(中锋行笔，侧锋擦)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660"/>
            <a:ext cx="559562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329680" y="1538605"/>
            <a:ext cx="52705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</a:rPr>
              <a:t>综合示范：花朵绘制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第五步：墨色运用(浓墨点花蕊，淡墨染花瓣）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63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" y="0"/>
            <a:ext cx="12188825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419215" y="1258570"/>
            <a:ext cx="3325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839460" y="1258570"/>
            <a:ext cx="589661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i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完成作品：春日花鸟图</a:t>
            </a:r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  <a:sym typeface="+mn-ea"/>
            </a:endParaRPr>
          </a:p>
          <a:p>
            <a:endParaRPr lang="zh-CN" altLang="en-US" sz="4400" i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sz="3600">
                <a:solidFill>
                  <a:srgbClr val="FF0000"/>
                </a:solidFill>
                <a:sym typeface="+mn-ea"/>
              </a:rPr>
              <a:t>第六步：整体调整(落款，盖章)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6" name="36277ee6cf209911984e9765dbb93b98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70" y="0"/>
            <a:ext cx="5519420" cy="6858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077835" y="2166620"/>
            <a:ext cx="39535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作品欣赏</a:t>
            </a:r>
            <a:endParaRPr lang="zh-CN" altLang="en-US" sz="4400" b="1">
              <a:solidFill>
                <a:srgbClr val="FF0000"/>
              </a:solidFill>
              <a:highlight>
                <a:srgbClr val="FFFF00"/>
              </a:highlight>
              <a:sym typeface="+mn-ea"/>
            </a:endParaRPr>
          </a:p>
        </p:txBody>
      </p:sp>
      <p:pic>
        <p:nvPicPr>
          <p:cNvPr id="5" name="4bc375a747d2d68658be8a5022ffdac9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5" y="0"/>
            <a:ext cx="56832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25" y="-95250"/>
            <a:ext cx="12188825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897120" y="2166620"/>
            <a:ext cx="713422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谢谢！</a:t>
            </a:r>
            <a:endParaRPr lang="zh-CN" altLang="en-US" sz="4400" b="1">
              <a:solidFill>
                <a:srgbClr val="FF0000"/>
              </a:solidFill>
              <a:highlight>
                <a:srgbClr val="FFFF00"/>
              </a:highlight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WPS 演示</Application>
  <PresentationFormat>宽屏</PresentationFormat>
  <Paragraphs>36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等线</vt:lpstr>
      <vt:lpstr>微软雅黑</vt:lpstr>
      <vt:lpstr>Arial Unicode MS</vt:lpstr>
      <vt:lpstr>Calibri</vt:lpstr>
      <vt:lpstr>汉仪细等线繁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习作：我的心儿怦怦跳 开心作文</dc:title>
  <dc:creator>哈桂玲</dc:creator>
  <cp:lastModifiedBy>冰</cp:lastModifiedBy>
  <cp:revision>8</cp:revision>
  <dcterms:created xsi:type="dcterms:W3CDTF">2025-12-17T07:49:00Z</dcterms:created>
  <dcterms:modified xsi:type="dcterms:W3CDTF">2025-12-18T05:51:04Z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5.2.4.9158</vt:lpwstr>
  </property>
  <property fmtid="{D5CDD505-2E9C-101B-9397-08002B2CF9AE}" pid="4" name="EasiNoteCoursewareInfo">
    <vt:lpwstr>42644ddf-c94e-4b80-950c-0d4f03d4283c:4</vt:lpwstr>
  </property>
  <property fmtid="{D5CDD505-2E9C-101B-9397-08002B2CF9AE}" pid="5" name="EasiNoteDocumentName">
    <vt:lpwstr>习作：我的心儿怦怦跳 开心作文</vt:lpwstr>
  </property>
  <property fmtid="{D5CDD505-2E9C-101B-9397-08002B2CF9AE}" pid="6" name="EasiNoteAuthor">
    <vt:lpwstr>3e306b0a33ee4d79bda718a4b127a1cd</vt:lpwstr>
  </property>
  <property fmtid="{D5CDD505-2E9C-101B-9397-08002B2CF9AE}" pid="7" name="EasiNoteUpstreamCoursewareInfo_0">
    <vt:lpwstr>9e39873a-3b61-41e3-a2ed-772003cb0ac2</vt:lpwstr>
  </property>
  <property fmtid="{D5CDD505-2E9C-101B-9397-08002B2CF9AE}" pid="8" name="EasiNoteUpstreamCoursewareInfo_1">
    <vt:lpwstr>42644ddf-c94e-4b80-950c-0d4f03d4283c</vt:lpwstr>
  </property>
  <property fmtid="{D5CDD505-2E9C-101B-9397-08002B2CF9AE}" pid="9" name="ICV">
    <vt:lpwstr>9A233599378F4938B87F83183C5FA7BD_13</vt:lpwstr>
  </property>
  <property fmtid="{D5CDD505-2E9C-101B-9397-08002B2CF9AE}" pid="10" name="KSOProductBuildVer">
    <vt:lpwstr>2052-12.1.0.24034</vt:lpwstr>
  </property>
</Properties>
</file>