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8b4a406682ad4659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9e3095ed3d114d5b" /><Relationship Type="http://schemas.openxmlformats.org/officeDocument/2006/relationships/custom-properties" Target="/docProps/custom.xml" Id="Rc65d1355e6e14976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3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4.png" Id="rI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5.png" Id="rId2" /><Relationship Type="http://schemas.openxmlformats.org/officeDocument/2006/relationships/image" Target="/ppt/media/image6.png" Id="rId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7.png" Id="rI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8.png" Id="rId2" /><Relationship Type="http://schemas.openxmlformats.org/officeDocument/2006/relationships/image" Target="/ppt/media/image9.png" Id="rId3" /><Relationship Type="http://schemas.openxmlformats.org/officeDocument/2006/relationships/image" Target="/ppt/media/image10.png" Id="rId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1.png" Id="rId2" /><Relationship Type="http://schemas.openxmlformats.org/officeDocument/2006/relationships/image" Target="/ppt/media/image12.png" Id="rId3" /><Relationship Type="http://schemas.openxmlformats.org/officeDocument/2006/relationships/image" Target="/ppt/media/image13.png" Id="rId4" /><Relationship Type="http://schemas.openxmlformats.org/officeDocument/2006/relationships/image" Target="/ppt/media/image14.png" Id="rId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15.png" Id="rI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16.png" Id="rId2" /><Relationship Type="http://schemas.openxmlformats.org/officeDocument/2006/relationships/image" Target="/ppt/media/image17.png" Id="rId3" /><Relationship Type="http://schemas.openxmlformats.org/officeDocument/2006/relationships/image" Target="/ppt/media/image18.png" Id="rI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19.png" Id="rId2" /><Relationship Type="http://schemas.openxmlformats.org/officeDocument/2006/relationships/image" Target="/ppt/media/image20.png" Id="rId3" /><Relationship Type="http://schemas.openxmlformats.org/officeDocument/2006/relationships/image" Target="/ppt/media/image21.png" Id="rI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22.png" Id="rId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Relationship Type="http://schemas.openxmlformats.org/officeDocument/2006/relationships/image" Target="/ppt/media/image25.png" Id="rI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26.png" Id="rId2" /><Relationship Type="http://schemas.openxmlformats.org/officeDocument/2006/relationships/image" Target="/ppt/media/image27.png" Id="rId3" /><Relationship Type="http://schemas.openxmlformats.org/officeDocument/2006/relationships/image" Target="/ppt/media/image28.png" Id="rId4" /><Relationship Type="http://schemas.openxmlformats.org/officeDocument/2006/relationships/image" Target="/ppt/media/image29.png" Id="rId5" /><Relationship Type="http://schemas.openxmlformats.org/officeDocument/2006/relationships/image" Target="/ppt/media/image30.png" Id="rId6" /><Relationship Type="http://schemas.openxmlformats.org/officeDocument/2006/relationships/image" Target="/ppt/media/image31.png" Id="rId7" /><Relationship Type="http://schemas.openxmlformats.org/officeDocument/2006/relationships/image" Target="/ppt/media/image32.png" Id="rId8" /><Relationship Type="http://schemas.openxmlformats.org/officeDocument/2006/relationships/image" Target="/ppt/media/image33.png" Id="rId9" /><Relationship Type="http://schemas.openxmlformats.org/officeDocument/2006/relationships/image" Target="/ppt/media/image.jpg" Id="rId1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34.png" Id="rId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35.png" Id="rId2" /><Relationship Type="http://schemas.openxmlformats.org/officeDocument/2006/relationships/image" Target="/ppt/media/image36.png" Id="rId3" /><Relationship Type="http://schemas.openxmlformats.org/officeDocument/2006/relationships/image" Target="/ppt/media/image37.png" Id="rI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38.png" Id="rId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39.png" Id="rId2" /><Relationship Type="http://schemas.openxmlformats.org/officeDocument/2006/relationships/image" Target="/ppt/media/image40.png" Id="rId3" /><Relationship Type="http://schemas.openxmlformats.org/officeDocument/2006/relationships/image" Target="/ppt/media/image41.png" Id="rId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42.png" Id="rId2" /><Relationship Type="http://schemas.openxmlformats.org/officeDocument/2006/relationships/image" Target="/ppt/media/image43.png" Id="rId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44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4110038" y="3979813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5020717" y="4027438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创作人：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6373267" y="4027438"/>
            <a:ext cx="86677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宋霞</a:t>
            </a:r>
          </a:p>
        </p:txBody>
      </p:sp>
      <p:pic>
        <p:nvPicPr>
          <p:cNvPr id="6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767" y="4132213"/>
            <a:ext cx="285750" cy="28575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3223320" y="2801987"/>
            <a:ext cx="5745361" cy="101917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21山居秋暝教学设计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7620000" cy="6858000"/>
          </a:xfrm>
          <a:custGeom>
            <a:avLst/>
            <a:gdLst>
              <a:gd name="connsiteX0" fmla="*/ 137160 w 7620000"/>
              <a:gd name="connsiteY0" fmla="*/ 0 h 6858000"/>
              <a:gd name="connsiteX1" fmla="*/ 7482840 w 7620000"/>
              <a:gd name="connsiteY1" fmla="*/ 0 h 6858000"/>
              <a:gd name="connsiteX2" fmla="*/ 7519217 w 7620000"/>
              <a:gd name="connsiteY2" fmla="*/ 0 h 6858000"/>
              <a:gd name="connsiteX3" fmla="*/ 7605549 w 7620000"/>
              <a:gd name="connsiteY3" fmla="*/ 65896 h 6858000"/>
              <a:gd name="connsiteX4" fmla="*/ 7620000 w 7620000"/>
              <a:gd name="connsiteY4" fmla="*/ 6720840 h 6858000"/>
              <a:gd name="connsiteX5" fmla="*/ 7620000 w 7620000"/>
              <a:gd name="connsiteY5" fmla="*/ 6757217 h 6858000"/>
              <a:gd name="connsiteX6" fmla="*/ 7554104 w 7620000"/>
              <a:gd name="connsiteY6" fmla="*/ 6843549 h 6858000"/>
              <a:gd name="connsiteX7" fmla="*/ 137160 w 7620000"/>
              <a:gd name="connsiteY7" fmla="*/ 6858000 h 6858000"/>
              <a:gd name="connsiteX8" fmla="*/ 100783 w 7620000"/>
              <a:gd name="connsiteY8" fmla="*/ 6858000 h 6858000"/>
              <a:gd name="connsiteX9" fmla="*/ 14451 w 7620000"/>
              <a:gd name="connsiteY9" fmla="*/ 6792104 h 6858000"/>
              <a:gd name="connsiteX10" fmla="*/ 0 w 7620000"/>
              <a:gd name="connsiteY10" fmla="*/ 137160 h 6858000"/>
              <a:gd name="connsiteX11" fmla="*/ 0 w 762000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620000" h="6858000">
                <a:moveTo>
                  <a:pt x="137160" y="0"/>
                </a:moveTo>
                <a:lnTo>
                  <a:pt x="7482840" y="0"/>
                </a:lnTo>
                <a:cubicBezTo>
                  <a:pt x="7519217" y="0"/>
                  <a:pt x="7554104" y="14451"/>
                  <a:pt x="7579826" y="40173"/>
                </a:cubicBezTo>
                <a:cubicBezTo>
                  <a:pt x="7605549" y="65896"/>
                  <a:pt x="7620000" y="100783"/>
                  <a:pt x="7620000" y="137160"/>
                </a:cubicBezTo>
                <a:lnTo>
                  <a:pt x="7620000" y="6720840"/>
                </a:lnTo>
                <a:cubicBezTo>
                  <a:pt x="7620000" y="6757217"/>
                  <a:pt x="7605549" y="6792104"/>
                  <a:pt x="7579826" y="6817826"/>
                </a:cubicBezTo>
                <a:cubicBezTo>
                  <a:pt x="7554104" y="6843549"/>
                  <a:pt x="7519217" y="6858000"/>
                  <a:pt x="748284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1219498"/>
            <a:ext cx="59055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1333500" y="2203698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365200" y="2079873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新课导入</a:t>
            </a:r>
          </a:p>
        </p:txBody>
      </p:sp>
      <p:sp>
        <p:nvSpPr>
          <p:cNvPr id="6" name="形状3"/>
          <p:cNvSpPr txBox="1"/>
          <p:nvPr/>
        </p:nvSpPr>
        <p:spPr>
          <a:xfrm>
            <a:off x="1333500" y="2819549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1365200" y="2695724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初读古诗</a:t>
            </a:r>
          </a:p>
        </p:txBody>
      </p:sp>
      <p:sp>
        <p:nvSpPr>
          <p:cNvPr id="8" name="形状4"/>
          <p:cNvSpPr txBox="1"/>
          <p:nvPr/>
        </p:nvSpPr>
        <p:spPr>
          <a:xfrm>
            <a:off x="1333500" y="3435400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文本4"/>
          <p:cNvSpPr txBox="1"/>
          <p:nvPr/>
        </p:nvSpPr>
        <p:spPr>
          <a:xfrm>
            <a:off x="1365200" y="3311575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精读诗句</a:t>
            </a:r>
          </a:p>
        </p:txBody>
      </p:sp>
      <p:sp>
        <p:nvSpPr>
          <p:cNvPr id="10" name="形状5"/>
          <p:cNvSpPr txBox="1"/>
          <p:nvPr/>
        </p:nvSpPr>
        <p:spPr>
          <a:xfrm>
            <a:off x="1333500" y="4051250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文本5"/>
          <p:cNvSpPr txBox="1"/>
          <p:nvPr/>
        </p:nvSpPr>
        <p:spPr>
          <a:xfrm>
            <a:off x="1365200" y="3927425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背诵积累</a:t>
            </a:r>
          </a:p>
        </p:txBody>
      </p:sp>
      <p:sp>
        <p:nvSpPr>
          <p:cNvPr id="12" name="形状6"/>
          <p:cNvSpPr txBox="1"/>
          <p:nvPr/>
        </p:nvSpPr>
        <p:spPr>
          <a:xfrm>
            <a:off x="1333500" y="4667101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1365200" y="4543276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课堂总结</a:t>
            </a:r>
          </a:p>
        </p:txBody>
      </p:sp>
      <p:sp>
        <p:nvSpPr>
          <p:cNvPr id="14" name="形状7"/>
          <p:cNvSpPr txBox="1"/>
          <p:nvPr/>
        </p:nvSpPr>
        <p:spPr>
          <a:xfrm>
            <a:off x="1333500" y="5282952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F2C8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5" name="文本7"/>
          <p:cNvSpPr txBox="1"/>
          <p:nvPr/>
        </p:nvSpPr>
        <p:spPr>
          <a:xfrm>
            <a:off x="1365200" y="5159127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作业布置</a:t>
            </a:r>
          </a:p>
        </p:txBody>
      </p:sp>
      <p:sp>
        <p:nvSpPr>
          <p:cNvPr id="16" name="文本8"/>
          <p:cNvSpPr txBox="1"/>
          <p:nvPr/>
        </p:nvSpPr>
        <p:spPr>
          <a:xfrm>
            <a:off x="881062" y="2113211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7" name="文本9"/>
          <p:cNvSpPr txBox="1"/>
          <p:nvPr/>
        </p:nvSpPr>
        <p:spPr>
          <a:xfrm>
            <a:off x="881062" y="2729061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8" name="文本10"/>
          <p:cNvSpPr txBox="1"/>
          <p:nvPr/>
        </p:nvSpPr>
        <p:spPr>
          <a:xfrm>
            <a:off x="881062" y="3344912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19" name="文本11"/>
          <p:cNvSpPr txBox="1"/>
          <p:nvPr/>
        </p:nvSpPr>
        <p:spPr>
          <a:xfrm>
            <a:off x="881062" y="3960763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20" name="文本12"/>
          <p:cNvSpPr txBox="1"/>
          <p:nvPr/>
        </p:nvSpPr>
        <p:spPr>
          <a:xfrm>
            <a:off x="881062" y="4576614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21" name="文本13"/>
          <p:cNvSpPr txBox="1"/>
          <p:nvPr/>
        </p:nvSpPr>
        <p:spPr>
          <a:xfrm>
            <a:off x="881062" y="5192464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新课导入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走进诗佛世界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初读古诗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感知诗意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37909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初读古诗，圈画生字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学习任务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自由朗读古诗，借助拼音读准字音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圈出诗中生字："暝""浣""暮"等，标记难读句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注意诗句节奏："空山／新雨后，天气／晚来秋"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重点提示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：读通诗句是理解诗意的第一步，确保每一句都朗读流畅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927027"/>
            <a:ext cx="3045172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235648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学习生字‘暝’‘浣’的音义</a:t>
            </a:r>
          </a:p>
        </p:txBody>
      </p:sp>
      <p:pic>
        <p:nvPicPr>
          <p:cNvPr id="4" name="汉字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1934319" y="1574602"/>
            <a:ext cx="2730329" cy="3958977"/>
          </a:xfrm>
          <a:prstGeom prst="rect">
            <a:avLst/>
          </a:prstGeom>
        </p:spPr>
      </p:pic>
      <p:pic>
        <p:nvPicPr>
          <p:cNvPr id="5" name="汉字2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7527131" y="1574602"/>
            <a:ext cx="2730329" cy="395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精读诗句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品味诗中意境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Web内容卡片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4191000" y="1762125"/>
            <a:ext cx="381000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53911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解析以动衬静手法与诗人情感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6438"/>
            <a:ext cx="7702302" cy="29908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以动衬静，寓情于景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“竹喧归浣女”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竹林传来笑语声，是洗衣女子归来 → 动态声响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“莲动下渔舟”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莲叶轻摇，渔舟缓缓穿行 → 轻微动静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两处“动”非为打破宁静，而是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以动写静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，反衬出山林整体的幽静深远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◇ 诗人借景抒情，表达对自然的热爱与对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隐居生活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的向往之情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574602"/>
            <a:ext cx="3045172" cy="304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背诵积累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熟读成诵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背诵巩固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熟读成诵，深化记忆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指名背诵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：请几位同学单独朗诵，展示掌握情况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全班齐背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：集体背诵诗歌，感受节奏与韵律之美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情感融入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：想象自己置身山林，带着对自然的喜爱之情吟诵诗句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反复练习可增强语感，让古诗真正内化于心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728043"/>
            <a:ext cx="3045172" cy="228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908050" y="2705100"/>
            <a:ext cx="2540000" cy="635000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908050" y="3517900"/>
            <a:ext cx="2540000" cy="635000"/>
          </a:xfrm>
          <a:prstGeom prst="rect">
            <a:avLst/>
          </a:prstGeom>
        </p:spPr>
      </p:pic>
      <p:pic>
        <p:nvPicPr>
          <p:cNvPr id="4" name="素材1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4527550" y="3143250"/>
            <a:ext cx="914400" cy="571500"/>
          </a:xfrm>
          <a:prstGeom prst="rect">
            <a:avLst/>
          </a:prstGeom>
        </p:spPr>
      </p:pic>
      <p:pic>
        <p:nvPicPr>
          <p:cNvPr id="5" name="素材2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5619750" y="3143250"/>
            <a:ext cx="914400" cy="571500"/>
          </a:xfrm>
          <a:prstGeom prst="rect">
            <a:avLst/>
          </a:prstGeom>
        </p:spPr>
      </p:pic>
      <p:pic>
        <p:nvPicPr>
          <p:cNvPr id="6" name="素材3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6711950" y="3143250"/>
            <a:ext cx="914400" cy="571500"/>
          </a:xfrm>
          <a:prstGeom prst="rect">
            <a:avLst/>
          </a:prstGeom>
        </p:spPr>
      </p:pic>
      <p:pic>
        <p:nvPicPr>
          <p:cNvPr id="7" name="素材4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7804150" y="3143250"/>
            <a:ext cx="914400" cy="571500"/>
          </a:xfrm>
          <a:prstGeom prst="rect">
            <a:avLst/>
          </a:prstGeom>
        </p:spPr>
      </p:pic>
      <p:pic>
        <p:nvPicPr>
          <p:cNvPr id="8" name="素材5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8896350" y="3143250"/>
            <a:ext cx="914400" cy="571500"/>
          </a:xfrm>
          <a:prstGeom prst="rect">
            <a:avLst/>
          </a:prstGeom>
        </p:spPr>
      </p:pic>
      <p:pic>
        <p:nvPicPr>
          <p:cNvPr id="9" name="素材6"/>
          <p:cNvPicPr>
            <a:picLocks noChangeAspect="1"/>
          </p:cNvPicPr>
          <p:nvPr/>
        </p:nvPicPr>
        <p:blipFill>
          <a:fillRect/>
          <a:blip r:embed="rId9"/>
          <a:stretch/>
        </p:blipFill>
        <p:spPr>
          <a:xfrm>
            <a:off x="9988550" y="3143250"/>
            <a:ext cx="9144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课堂总结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回顾全课要点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45910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总结写景方法与诗人情感</a:t>
            </a:r>
          </a:p>
        </p:txBody>
      </p:sp>
      <p:pic>
        <p:nvPicPr>
          <p:cNvPr id="4" name="思维导图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2051000" y="3238351"/>
            <a:ext cx="812482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460379" y="2652712"/>
            <a:ext cx="3271093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2C867">
                    <a:alpha val="100000"/>
                  </a:srgbClr>
                </a:solidFill>
                <a:latin typeface="Arial"/>
                <a:ea typeface="Arial"/>
              </a:rPr>
              <a:t>06 </a:t>
            </a:r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作业布置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460379" y="3709988"/>
            <a:ext cx="3271093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课后任务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76250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作业设计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43687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背诵与默写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完整背诵《山居秋暝》，做到声情并茂 → 熟记诗句节奏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在作业本上默写全诗，注意“”“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浣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”等易错字书写正确★ 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诗意表达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：● 用一段话描述你心中的“山居秋暝”画面 → 结合“新雨、明月、清泉”等意象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尝试绘制一幅“山居秋暝图” → 展现你对诗中意境的理解</a:t>
            </a:r>
            <a:r>
              <a:rPr lang="zh-CN" altLang="en-US" sz="2100" b="0" i="0" dirty="0">
                <a:solidFill>
                  <a:srgbClr val="F4A135">
                    <a:alpha val="100000"/>
                  </a:srgbClr>
                </a:solidFill>
                <a:latin typeface="Arial"/>
                <a:ea typeface="Arial"/>
              </a:rPr>
              <a:t>暝</a:t>
            </a:r>
          </a:p>
          <a:p>
            <a:pPr marL="0" algn="l"/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272457"/>
            <a:ext cx="3045172" cy="199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12700" y="3059162"/>
            <a:ext cx="11366599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宋霞</dc:creator>
  <dc:title>21山居秋暝教学设计</dc:title>
  <revision>1</revision>
  <dcterms:created xsi:type="dcterms:W3CDTF">2025-12-13T14:11:18.0023474Z</dcterms:created>
  <dcterms:modified xsi:type="dcterms:W3CDTF">2025-12-13T14:11:18.0023474Z</dcterms:modified>
  <lastModifiedBy>宋霞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>4560a74d-8f3d-42a1-9fb9-64b8149ca911:1</vt:lpwstr>
  </op:property>
  <op:property fmtid="{D5CDD505-2E9C-101B-9397-08002B2CF9AE}" pid="5" name="EasiNoteDocumentName">
    <vt:lpwstr>21山居秋暝教学设计</vt:lpwstr>
  </op:property>
  <op:property fmtid="{D5CDD505-2E9C-101B-9397-08002B2CF9AE}" pid="6" name="EasiNoteAuthor">
    <vt:lpwstr>b2fa2822306e43d9a7dd01b8b0084bb9</vt:lpwstr>
  </op:property>
</op:Properties>
</file>