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3" r:id="rId3"/>
    <p:sldId id="256" r:id="rId4"/>
    <p:sldId id="258" r:id="rId5"/>
    <p:sldId id="275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8A8059-B030-4849-B654-549D595C7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F1F0B8D-B21C-4BC8-B544-6358FF4C0703}" type="slidenum">
              <a:rPr lang="zh-CN" altLang="en-US" smtClean="0"/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png"/><Relationship Id="rId2" Type="http://schemas.microsoft.com/office/2007/relationships/media" Target="file:///D:\RjDir\admin_\Desktop\1d657d05af7b625f347f30848d5d35b9.mp4" TargetMode="External"/><Relationship Id="rId1" Type="http://schemas.openxmlformats.org/officeDocument/2006/relationships/video" Target="file:///D:\RjDir\admin_\Desktop\1d657d05af7b625f347f30848d5d35b9.mp4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99995" y="1143000"/>
            <a:ext cx="6186805" cy="2424430"/>
          </a:xfrm>
        </p:spPr>
        <p:txBody>
          <a:bodyPr>
            <a:normAutofit/>
          </a:bodyPr>
          <a:lstStyle/>
          <a:p>
            <a:r>
              <a:rPr lang="zh-CN" altLang="en-US" sz="5400" b="1" dirty="0" smtClean="0"/>
              <a:t>武术</a:t>
            </a:r>
            <a:r>
              <a:rPr lang="en-US" altLang="zh-CN" sz="5400" b="1" dirty="0" smtClean="0"/>
              <a:t>---</a:t>
            </a:r>
            <a:r>
              <a:rPr lang="zh-CN" altLang="en-US" sz="5400" b="1" dirty="0" smtClean="0"/>
              <a:t>五步拳</a:t>
            </a:r>
            <a:endParaRPr lang="zh-CN" altLang="en-US" sz="5400" b="1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2928926" y="3857629"/>
            <a:ext cx="5757874" cy="1428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     </a:t>
            </a:r>
            <a:endParaRPr lang="zh-CN" altLang="en-US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143007"/>
          </a:xfrm>
        </p:spPr>
        <p:txBody>
          <a:bodyPr/>
          <a:lstStyle/>
          <a:p>
            <a:r>
              <a:rPr lang="zh-CN" altLang="en-US" dirty="0" smtClean="0"/>
              <a:t>课件说明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14348" y="1357298"/>
            <a:ext cx="7643866" cy="5000660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</a:rPr>
              <a:t>五步拳是武术中的一项基本拳法，主要由弓步、马步、虚步、仆步、歇步五个基本步法，拳、掌、勾三个基本手型组成。通过学习能发展学生身体的柔韧性、灵活性、协调性，促进人体速度、耐力、灵敏等身体素质的提高。本节课为第一课时，学生通过认识学习基本手型，基本步法为以后动作的组合打基础，符合由易到难，由简到繁的认知规律，注重学生的情感体</a:t>
            </a:r>
            <a:r>
              <a:rPr lang="zh-CN" altLang="en-US" dirty="0" smtClean="0">
                <a:solidFill>
                  <a:schemeClr val="tx1"/>
                </a:solidFill>
              </a:rPr>
              <a:t>验。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5786" y="1214422"/>
            <a:ext cx="6572296" cy="4653738"/>
          </a:xfrm>
        </p:spPr>
        <p:txBody>
          <a:bodyPr>
            <a:noAutofit/>
          </a:bodyPr>
          <a:lstStyle/>
          <a:p>
            <a:r>
              <a:rPr lang="zh-CN" altLang="en-US" sz="2800" dirty="0" smtClean="0">
                <a:latin typeface="仿宋" panose="02010609060101010101" pitchFamily="49" charset="-122"/>
                <a:ea typeface="仿宋" panose="02010609060101010101" pitchFamily="49" charset="-122"/>
              </a:rPr>
              <a:t>五步拳是优秀的中国武术拳种之一。属于入门拳套也是学习国标武术入门之基本拳术组合套路，是中国青少年学习武术的初级必学套路。它包含了武术中最基本的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弓、马、仆、虚、歇五中步型和拳、掌、勾</a:t>
            </a:r>
            <a:r>
              <a:rPr lang="zh-CN" altLang="en-US" sz="2800" dirty="0" smtClean="0">
                <a:latin typeface="仿宋" panose="02010609060101010101" pitchFamily="49" charset="-122"/>
                <a:ea typeface="仿宋" panose="02010609060101010101" pitchFamily="49" charset="-122"/>
              </a:rPr>
              <a:t>三种手型及上步、退步步伐和搂手、冲拳、按掌、穿掌、挑掌、架打、盖打等手法。通过五步拳的练习可以增进身体的协调能力，掌握动作与动作之间的衔接要领，提高动作质量。为进一步学习武术打下基础。</a:t>
            </a:r>
            <a:endParaRPr lang="zh-CN" altLang="en-US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7429520" y="857232"/>
            <a:ext cx="857256" cy="2928958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五步拳简介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22275"/>
            <a:ext cx="8229600" cy="920115"/>
          </a:xfrm>
        </p:spPr>
        <p:txBody>
          <a:bodyPr>
            <a:normAutofit/>
          </a:bodyPr>
          <a:p>
            <a:r>
              <a:rPr lang="zh-CN" altLang="en-US"/>
              <a:t>五步拳视频</a:t>
            </a:r>
            <a:endParaRPr lang="zh-CN" altLang="en-US"/>
          </a:p>
        </p:txBody>
      </p:sp>
      <p:pic>
        <p:nvPicPr>
          <p:cNvPr id="4" name="1d657d05af7b625f347f30848d5d35b9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56565" y="1309370"/>
            <a:ext cx="7369175" cy="50152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武术的三种手法和五种步法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457200" y="1935480"/>
            <a:ext cx="5614998" cy="4389120"/>
          </a:xfrm>
        </p:spPr>
        <p:txBody>
          <a:bodyPr/>
          <a:lstStyle/>
          <a:p>
            <a:r>
              <a:rPr lang="zh-CN" altLang="en-US" dirty="0" smtClean="0"/>
              <a:t>武术的基本手型有三种</a:t>
            </a:r>
            <a:r>
              <a:rPr lang="en-US" altLang="zh-CN" dirty="0" smtClean="0"/>
              <a:t>:</a:t>
            </a:r>
            <a:r>
              <a:rPr lang="zh-CN" altLang="en-US" dirty="0" smtClean="0">
                <a:solidFill>
                  <a:srgbClr val="FF0000"/>
                </a:solidFill>
              </a:rPr>
              <a:t>拳、掌、勾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1.</a:t>
            </a:r>
            <a:r>
              <a:rPr lang="zh-CN" altLang="en-US" b="1" dirty="0" smtClean="0"/>
              <a:t>拳</a:t>
            </a:r>
            <a:endParaRPr lang="en-US" altLang="zh-CN" b="1" dirty="0" smtClean="0"/>
          </a:p>
          <a:p>
            <a:r>
              <a:rPr lang="zh-CN" altLang="en-US" dirty="0" smtClean="0"/>
              <a:t>各部分名称：拳眼、拳心、拳面、拳背、拳轮</a:t>
            </a:r>
            <a:endParaRPr lang="en-US" altLang="zh-CN" dirty="0" smtClean="0"/>
          </a:p>
          <a:p>
            <a:r>
              <a:rPr lang="zh-CN" altLang="en-US" dirty="0" smtClean="0"/>
              <a:t>动作 名称：五拳卷紧，拇指压与食指、中指第二指节上</a:t>
            </a:r>
            <a:endParaRPr lang="en-US" altLang="zh-CN" dirty="0" smtClean="0"/>
          </a:p>
          <a:p>
            <a:r>
              <a:rPr lang="zh-CN" altLang="en-US" dirty="0" smtClean="0"/>
              <a:t>要 点：拳握紧、拳面平、直腕</a:t>
            </a:r>
            <a:endParaRPr lang="zh-CN" altLang="en-US" dirty="0"/>
          </a:p>
        </p:txBody>
      </p:sp>
      <p:pic>
        <p:nvPicPr>
          <p:cNvPr id="1027" name="Picture 3" descr="D:\RjDir\admin_\Desktop\拳头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43636" y="2143116"/>
            <a:ext cx="2794000" cy="3175000"/>
          </a:xfrm>
          <a:prstGeom prst="rect">
            <a:avLst/>
          </a:prstGeom>
          <a:solidFill>
            <a:schemeClr val="accent2"/>
          </a:solidFill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武术的三种手法和五种步法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4757742" cy="4389120"/>
          </a:xfrm>
        </p:spPr>
        <p:txBody>
          <a:bodyPr/>
          <a:lstStyle/>
          <a:p>
            <a:r>
              <a:rPr lang="en-US" altLang="zh-CN" dirty="0" smtClean="0"/>
              <a:t>2.</a:t>
            </a:r>
            <a:r>
              <a:rPr lang="zh-CN" altLang="en-US" b="1" dirty="0" smtClean="0"/>
              <a:t>掌</a:t>
            </a:r>
            <a:endParaRPr lang="en-US" altLang="zh-CN" b="1" dirty="0" smtClean="0"/>
          </a:p>
          <a:p>
            <a:r>
              <a:rPr lang="zh-CN" altLang="en-US" dirty="0" smtClean="0"/>
              <a:t>各部分名称：掌心、掌背、掌指、掌根、掌外沿</a:t>
            </a:r>
            <a:endParaRPr lang="en-US" altLang="zh-CN" dirty="0" smtClean="0"/>
          </a:p>
          <a:p>
            <a:r>
              <a:rPr lang="zh-CN" altLang="en-US" dirty="0" smtClean="0"/>
              <a:t>动作说明：四指伸直并拢，拇指弯曲进口与虎口处</a:t>
            </a:r>
            <a:endParaRPr lang="en-US" altLang="zh-CN" dirty="0" smtClean="0"/>
          </a:p>
          <a:p>
            <a:r>
              <a:rPr lang="zh-CN" altLang="en-US" dirty="0" smtClean="0"/>
              <a:t>要点：掌心开展、竖指</a:t>
            </a:r>
            <a:endParaRPr lang="zh-CN" altLang="en-US" dirty="0"/>
          </a:p>
        </p:txBody>
      </p:sp>
      <p:pic>
        <p:nvPicPr>
          <p:cNvPr id="2050" name="Picture 2" descr="D:\RjDir\admin_\Desktop\掌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15000" y="2311400"/>
            <a:ext cx="2601595" cy="32842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武术的三种手法和五种步法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5257808" cy="4389120"/>
          </a:xfrm>
        </p:spPr>
        <p:txBody>
          <a:bodyPr/>
          <a:lstStyle/>
          <a:p>
            <a:r>
              <a:rPr lang="en-US" altLang="zh-CN" b="1" dirty="0" smtClean="0"/>
              <a:t>3.  </a:t>
            </a:r>
            <a:r>
              <a:rPr lang="zh-CN" altLang="en-US" b="1" dirty="0" smtClean="0"/>
              <a:t>勾</a:t>
            </a:r>
            <a:endParaRPr lang="en-US" altLang="zh-CN" b="1" dirty="0" smtClean="0"/>
          </a:p>
          <a:p>
            <a:r>
              <a:rPr lang="zh-CN" altLang="en-US" dirty="0" smtClean="0"/>
              <a:t>各部分名称：勾尖、勾顶</a:t>
            </a:r>
            <a:endParaRPr lang="en-US" altLang="zh-CN" dirty="0" smtClean="0"/>
          </a:p>
          <a:p>
            <a:r>
              <a:rPr lang="zh-CN" altLang="en-US" dirty="0" smtClean="0"/>
              <a:t>动作说明：五指撮拢成勾，屈腕</a:t>
            </a:r>
            <a:endParaRPr lang="en-US" altLang="zh-CN" dirty="0" smtClean="0"/>
          </a:p>
          <a:p>
            <a:r>
              <a:rPr lang="zh-CN" altLang="en-US" dirty="0" smtClean="0"/>
              <a:t>要点：屈腕</a:t>
            </a:r>
            <a:endParaRPr lang="zh-CN" altLang="en-US" dirty="0"/>
          </a:p>
        </p:txBody>
      </p:sp>
      <p:pic>
        <p:nvPicPr>
          <p:cNvPr id="3074" name="Picture 2" descr="D:\RjDir\admin_\Desktop\勾手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36285" y="2172970"/>
            <a:ext cx="2750820" cy="311340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4348" y="704088"/>
            <a:ext cx="928694" cy="529668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武术的七种步法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71670" y="714356"/>
            <a:ext cx="6215106" cy="428628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步法：</a:t>
            </a:r>
            <a:r>
              <a:rPr lang="zh-CN" altLang="en-US" b="1" dirty="0" smtClean="0">
                <a:solidFill>
                  <a:srgbClr val="FF0000"/>
                </a:solidFill>
              </a:rPr>
              <a:t>弓步、马步、仆步、虚步、歇步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D:\RjDir\admin_\Desktop\步伐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35793" y="1428754"/>
            <a:ext cx="1792670" cy="2000264"/>
          </a:xfrm>
          <a:prstGeom prst="rect">
            <a:avLst/>
          </a:prstGeom>
          <a:noFill/>
        </p:spPr>
      </p:pic>
      <p:pic>
        <p:nvPicPr>
          <p:cNvPr id="4099" name="Picture 3" descr="D:\RjDir\admin_\Desktop\步伐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431" y="1412881"/>
            <a:ext cx="1811401" cy="1884837"/>
          </a:xfrm>
          <a:prstGeom prst="rect">
            <a:avLst/>
          </a:prstGeom>
          <a:noFill/>
        </p:spPr>
      </p:pic>
      <p:pic>
        <p:nvPicPr>
          <p:cNvPr id="4100" name="Picture 4" descr="D:\RjDir\admin_\Desktop\步伐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2253" y="1413178"/>
            <a:ext cx="1645160" cy="2016128"/>
          </a:xfrm>
          <a:prstGeom prst="rect">
            <a:avLst/>
          </a:prstGeom>
          <a:noFill/>
        </p:spPr>
      </p:pic>
      <p:pic>
        <p:nvPicPr>
          <p:cNvPr id="4101" name="Picture 5" descr="D:\RjDir\admin_\Desktop\步伐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2" y="3717276"/>
            <a:ext cx="1714512" cy="2143140"/>
          </a:xfrm>
          <a:prstGeom prst="rect">
            <a:avLst/>
          </a:prstGeom>
          <a:noFill/>
        </p:spPr>
      </p:pic>
      <p:pic>
        <p:nvPicPr>
          <p:cNvPr id="4102" name="Picture 6" descr="D:\RjDir\admin_\Desktop\步伐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14" y="4077639"/>
            <a:ext cx="1674221" cy="221457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五步拳预备式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428868"/>
            <a:ext cx="4900618" cy="3895732"/>
          </a:xfrm>
        </p:spPr>
        <p:txBody>
          <a:bodyPr/>
          <a:lstStyle/>
          <a:p>
            <a:r>
              <a:rPr lang="zh-CN" altLang="en-US" b="1" dirty="0" smtClean="0"/>
              <a:t>预备式</a:t>
            </a:r>
            <a:r>
              <a:rPr lang="zh-CN" altLang="en-US" dirty="0" smtClean="0"/>
              <a:t>：两脚并拢，双手抱拳与腰间，拳面与小腹在同一平面，双肘后顶，向左摆头，目视左前方。</a:t>
            </a:r>
            <a:endParaRPr lang="zh-CN" altLang="en-US" dirty="0"/>
          </a:p>
        </p:txBody>
      </p:sp>
      <p:pic>
        <p:nvPicPr>
          <p:cNvPr id="5122" name="Picture 2" descr="D:\RjDir\admin_\Desktop\20230510094517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00760" y="2428868"/>
            <a:ext cx="2044700" cy="353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五步拳第一式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2643206"/>
          </a:xfrm>
        </p:spPr>
        <p:txBody>
          <a:bodyPr/>
          <a:lstStyle/>
          <a:p>
            <a:r>
              <a:rPr lang="zh-CN" altLang="en-US" b="1" dirty="0" smtClean="0"/>
              <a:t>左弓步搂手冲拳：</a:t>
            </a:r>
            <a:r>
              <a:rPr lang="en-US" altLang="zh-CN" dirty="0" smtClean="0"/>
              <a:t>2-1 </a:t>
            </a:r>
            <a:r>
              <a:rPr lang="zh-CN" altLang="en-US" dirty="0" smtClean="0"/>
              <a:t>弓步搂打之马步搂手：左脚向左横跨一大步成马步，同时左拳变掌向左搂出，掌指朝上，虎口张开，目视下方。</a:t>
            </a:r>
            <a:endParaRPr lang="en-US" altLang="zh-CN" dirty="0" smtClean="0"/>
          </a:p>
          <a:p>
            <a:r>
              <a:rPr lang="en-US" altLang="zh-CN" dirty="0" smtClean="0"/>
              <a:t>2-2 </a:t>
            </a:r>
            <a:r>
              <a:rPr lang="zh-CN" altLang="en-US" dirty="0" smtClean="0"/>
              <a:t>弓步搂打之弓步冲拳：左掌变拳收回腰间，拳心朝上。马步向左拧腰转胯成左弓步，右拳同时内旋击出，拳心向下，力达拳面。目视前方。</a:t>
            </a:r>
            <a:endParaRPr lang="zh-CN" altLang="en-US" dirty="0"/>
          </a:p>
        </p:txBody>
      </p:sp>
      <p:pic>
        <p:nvPicPr>
          <p:cNvPr id="6146" name="Picture 2" descr="D:\RjDir\admin_\Desktop\2023051009453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57290" y="4000504"/>
            <a:ext cx="6948510" cy="221457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五步拳第二式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779272"/>
          </a:xfrm>
        </p:spPr>
        <p:txBody>
          <a:bodyPr/>
          <a:lstStyle/>
          <a:p>
            <a:r>
              <a:rPr lang="zh-CN" altLang="en-US" b="1" dirty="0" smtClean="0"/>
              <a:t>弹踢冲拳：</a:t>
            </a:r>
            <a:r>
              <a:rPr lang="zh-CN" altLang="en-US" dirty="0" smtClean="0"/>
              <a:t>右拳外旋收回腰间，拳心向上。左拳拧旋击出，同时右脚向前弹出，脚面绷平，立达脚尖。左拳拳心向下，上身直立，目视前方。</a:t>
            </a:r>
            <a:endParaRPr lang="zh-CN" altLang="en-US" dirty="0"/>
          </a:p>
        </p:txBody>
      </p:sp>
      <p:pic>
        <p:nvPicPr>
          <p:cNvPr id="7170" name="Picture 2" descr="D:\RjDir\admin_\Desktop\2023051009454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38" y="3500438"/>
            <a:ext cx="7437462" cy="20717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五步拳第三式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2910" y="1935480"/>
            <a:ext cx="7143800" cy="1493520"/>
          </a:xfrm>
        </p:spPr>
        <p:txBody>
          <a:bodyPr/>
          <a:lstStyle/>
          <a:p>
            <a:r>
              <a:rPr lang="zh-CN" altLang="en-US" b="1" dirty="0" smtClean="0"/>
              <a:t>马步架打：</a:t>
            </a:r>
            <a:r>
              <a:rPr lang="zh-CN" altLang="en-US" dirty="0" smtClean="0"/>
              <a:t>右脚前落成马步，左拳变掌向上撩架，右拳向前击出成平拳。眼看右方。</a:t>
            </a:r>
            <a:endParaRPr lang="zh-CN" altLang="en-US" dirty="0"/>
          </a:p>
        </p:txBody>
      </p:sp>
      <p:pic>
        <p:nvPicPr>
          <p:cNvPr id="8194" name="Picture 2" descr="D:\RjDir\admin_\Desktop\2023051009455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85852" y="3357562"/>
            <a:ext cx="6572296" cy="19288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五步拳第四式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2136462"/>
          </a:xfrm>
        </p:spPr>
        <p:txBody>
          <a:bodyPr>
            <a:normAutofit lnSpcReduction="10000"/>
          </a:bodyPr>
          <a:lstStyle/>
          <a:p>
            <a:r>
              <a:rPr lang="zh-CN" altLang="en-US" b="1" dirty="0" smtClean="0"/>
              <a:t>歇步盖冲拳：</a:t>
            </a:r>
            <a:r>
              <a:rPr lang="en-US" altLang="zh-CN" b="1" dirty="0" smtClean="0"/>
              <a:t>5-1 </a:t>
            </a:r>
            <a:r>
              <a:rPr lang="zh-CN" altLang="en-US" dirty="0" smtClean="0"/>
              <a:t>歇步盖打之转身盖掌：向左旋身，左脚后撤到右脚后方，左掌变拳收回腰间，右拳变掌从上向左下横盖。目视前方。</a:t>
            </a:r>
            <a:endParaRPr lang="en-US" altLang="zh-CN" dirty="0" smtClean="0"/>
          </a:p>
          <a:p>
            <a:r>
              <a:rPr lang="en-US" altLang="zh-CN" dirty="0" smtClean="0"/>
              <a:t>5-2 </a:t>
            </a:r>
            <a:r>
              <a:rPr lang="zh-CN" altLang="en-US" dirty="0" smtClean="0"/>
              <a:t>歇步盖打之歇步冲拳：下蹲成右歇步，右掌变拳收回腰间，左拳平拳击出，目视前方。</a:t>
            </a:r>
            <a:endParaRPr lang="zh-CN" altLang="en-US" dirty="0"/>
          </a:p>
        </p:txBody>
      </p:sp>
      <p:pic>
        <p:nvPicPr>
          <p:cNvPr id="9218" name="Picture 2" descr="D:\RjDir\admin_\Desktop\2023051009460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728" y="4071942"/>
            <a:ext cx="6059502" cy="21069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五步拳第五式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0100" y="1935480"/>
            <a:ext cx="6429420" cy="1564958"/>
          </a:xfrm>
        </p:spPr>
        <p:txBody>
          <a:bodyPr/>
          <a:lstStyle/>
          <a:p>
            <a:r>
              <a:rPr lang="zh-CN" altLang="en-US" b="1" dirty="0" smtClean="0"/>
              <a:t>提膝穿掌：</a:t>
            </a:r>
            <a:r>
              <a:rPr lang="zh-CN" altLang="en-US" dirty="0" smtClean="0"/>
              <a:t>左拳变掌下横盖，起身右腿直立，左脚提膝，同时右拳变掌从腰间向右上方穿出，目视右掌。</a:t>
            </a:r>
            <a:endParaRPr lang="zh-CN" altLang="en-US" dirty="0"/>
          </a:p>
        </p:txBody>
      </p:sp>
      <p:pic>
        <p:nvPicPr>
          <p:cNvPr id="10242" name="Picture 2" descr="D:\RjDir\admin_\Desktop\2023051009460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14480" y="3714752"/>
            <a:ext cx="5643602" cy="18573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五步拳第六式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1538" y="1935480"/>
            <a:ext cx="6500858" cy="1493520"/>
          </a:xfrm>
        </p:spPr>
        <p:txBody>
          <a:bodyPr/>
          <a:lstStyle/>
          <a:p>
            <a:r>
              <a:rPr lang="zh-CN" altLang="en-US" b="1" dirty="0" smtClean="0"/>
              <a:t>仆步穿掌：</a:t>
            </a:r>
            <a:r>
              <a:rPr lang="zh-CN" altLang="en-US" dirty="0" smtClean="0"/>
              <a:t>右脚向左落步成左仆步，左掌向左下方穿出，目视左方。</a:t>
            </a:r>
            <a:endParaRPr lang="zh-CN" altLang="en-US" dirty="0"/>
          </a:p>
        </p:txBody>
      </p:sp>
      <p:pic>
        <p:nvPicPr>
          <p:cNvPr id="11266" name="Picture 2" descr="D:\RjDir\admin_\Desktop\20230510094616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57290" y="3429000"/>
            <a:ext cx="6170630" cy="185102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五步拳第七步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1538" y="1935480"/>
            <a:ext cx="6786610" cy="1564958"/>
          </a:xfrm>
        </p:spPr>
        <p:txBody>
          <a:bodyPr/>
          <a:lstStyle/>
          <a:p>
            <a:r>
              <a:rPr lang="zh-CN" altLang="en-US" b="1" dirty="0" smtClean="0"/>
              <a:t>虚步挑掌：</a:t>
            </a:r>
            <a:r>
              <a:rPr lang="zh-CN" altLang="en-US" dirty="0" smtClean="0"/>
              <a:t>右脚向前上步成右虚步，左掌顺势向后向上成后下勾手。右掌向前向上挑出，掌指向上，右肘微曲。目视前方。</a:t>
            </a:r>
            <a:endParaRPr lang="zh-CN" altLang="en-US" dirty="0"/>
          </a:p>
        </p:txBody>
      </p:sp>
      <p:pic>
        <p:nvPicPr>
          <p:cNvPr id="12290" name="Picture 2" descr="D:\RjDir\admin_\Desktop\20230510094626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04" y="3643314"/>
            <a:ext cx="5857916" cy="201453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五步拳收式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5852" y="2357430"/>
            <a:ext cx="4143404" cy="2928958"/>
          </a:xfrm>
        </p:spPr>
        <p:txBody>
          <a:bodyPr>
            <a:normAutofit/>
          </a:bodyPr>
          <a:lstStyle/>
          <a:p>
            <a:r>
              <a:rPr lang="zh-CN" altLang="en-US" b="1" dirty="0" smtClean="0"/>
              <a:t>收式：</a:t>
            </a:r>
            <a:r>
              <a:rPr lang="zh-CN" altLang="en-US" dirty="0" smtClean="0"/>
              <a:t>左脚向右脚并拢，双手变拳，收回腰间。向左摆头，目视左前方，还原成预备式。</a:t>
            </a:r>
            <a:endParaRPr lang="zh-CN" altLang="en-US" dirty="0"/>
          </a:p>
        </p:txBody>
      </p:sp>
      <p:pic>
        <p:nvPicPr>
          <p:cNvPr id="13314" name="Picture 2" descr="D:\RjDir\admin_\Desktop\2023051009463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429388" y="2143116"/>
            <a:ext cx="1643066" cy="31432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43042" y="1285860"/>
            <a:ext cx="1143008" cy="2714644"/>
          </a:xfrm>
        </p:spPr>
        <p:txBody>
          <a:bodyPr/>
          <a:lstStyle/>
          <a:p>
            <a:r>
              <a:rPr lang="zh-CN" altLang="en-US" dirty="0" smtClean="0"/>
              <a:t>五步拳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642918"/>
            <a:ext cx="5900750" cy="5681682"/>
          </a:xfrm>
        </p:spPr>
        <p:txBody>
          <a:bodyPr/>
          <a:lstStyle/>
          <a:p>
            <a:r>
              <a:rPr lang="zh-CN" altLang="en-US" b="1" dirty="0" smtClean="0"/>
              <a:t>预备式</a:t>
            </a:r>
            <a:endParaRPr lang="en-US" altLang="zh-CN" b="1" dirty="0" smtClean="0"/>
          </a:p>
          <a:p>
            <a:r>
              <a:rPr lang="zh-CN" altLang="en-US" b="1" dirty="0" smtClean="0"/>
              <a:t>第一式：</a:t>
            </a:r>
            <a:r>
              <a:rPr lang="zh-CN" altLang="en-US" b="1" u="sng" dirty="0" smtClean="0"/>
              <a:t>左弓步搂手冲拳</a:t>
            </a:r>
            <a:endParaRPr lang="en-US" altLang="zh-CN" b="1" u="sng" dirty="0" smtClean="0"/>
          </a:p>
          <a:p>
            <a:r>
              <a:rPr lang="zh-CN" altLang="en-US" b="1" dirty="0" smtClean="0"/>
              <a:t>第二式：</a:t>
            </a:r>
            <a:r>
              <a:rPr lang="zh-CN" altLang="en-US" b="1" u="sng" dirty="0" smtClean="0"/>
              <a:t>弹踢冲拳</a:t>
            </a:r>
            <a:endParaRPr lang="en-US" altLang="zh-CN" b="1" dirty="0" smtClean="0"/>
          </a:p>
          <a:p>
            <a:r>
              <a:rPr lang="zh-CN" altLang="en-US" b="1" dirty="0" smtClean="0"/>
              <a:t>第三式：</a:t>
            </a:r>
            <a:r>
              <a:rPr lang="zh-CN" altLang="en-US" b="1" u="sng" dirty="0" smtClean="0"/>
              <a:t>马步架打</a:t>
            </a:r>
            <a:endParaRPr lang="en-US" altLang="zh-CN" b="1" dirty="0" smtClean="0"/>
          </a:p>
          <a:p>
            <a:r>
              <a:rPr lang="zh-CN" altLang="en-US" b="1" dirty="0" smtClean="0"/>
              <a:t>第四式：</a:t>
            </a:r>
            <a:r>
              <a:rPr lang="zh-CN" altLang="en-US" b="1" u="sng" dirty="0" smtClean="0"/>
              <a:t>歇步盖冲拳</a:t>
            </a:r>
            <a:endParaRPr lang="en-US" altLang="zh-CN" b="1" dirty="0" smtClean="0"/>
          </a:p>
          <a:p>
            <a:r>
              <a:rPr lang="zh-CN" altLang="en-US" b="1" dirty="0" smtClean="0"/>
              <a:t>第五式：</a:t>
            </a:r>
            <a:r>
              <a:rPr lang="zh-CN" altLang="en-US" b="1" u="sng" dirty="0" smtClean="0"/>
              <a:t>提膝穿掌</a:t>
            </a:r>
            <a:endParaRPr lang="en-US" altLang="zh-CN" b="1" dirty="0" smtClean="0"/>
          </a:p>
          <a:p>
            <a:r>
              <a:rPr lang="zh-CN" altLang="en-US" b="1" dirty="0" smtClean="0"/>
              <a:t>第六式：</a:t>
            </a:r>
            <a:r>
              <a:rPr lang="zh-CN" altLang="en-US" b="1" u="sng" dirty="0" smtClean="0"/>
              <a:t>仆步穿掌</a:t>
            </a:r>
            <a:endParaRPr lang="en-US" altLang="zh-CN" b="1" dirty="0" smtClean="0"/>
          </a:p>
          <a:p>
            <a:r>
              <a:rPr lang="zh-CN" altLang="en-US" b="1" dirty="0" smtClean="0"/>
              <a:t>第七式：</a:t>
            </a:r>
            <a:r>
              <a:rPr lang="zh-CN" altLang="en-US" b="1" u="sng" dirty="0" smtClean="0"/>
              <a:t>虚步挑掌</a:t>
            </a:r>
            <a:endParaRPr lang="en-US" altLang="zh-CN" b="1" dirty="0" smtClean="0"/>
          </a:p>
          <a:p>
            <a:r>
              <a:rPr lang="zh-CN" altLang="en-US" b="1" dirty="0" smtClean="0"/>
              <a:t>收式</a:t>
            </a:r>
            <a:endParaRPr lang="zh-CN" altLang="en-US" b="1" dirty="0"/>
          </a:p>
        </p:txBody>
      </p:sp>
      <p:sp>
        <p:nvSpPr>
          <p:cNvPr id="4" name="左大括号 3"/>
          <p:cNvSpPr/>
          <p:nvPr/>
        </p:nvSpPr>
        <p:spPr>
          <a:xfrm>
            <a:off x="2214546" y="857232"/>
            <a:ext cx="714380" cy="378621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我来考考你：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35480"/>
            <a:ext cx="5972188" cy="3208032"/>
          </a:xfrm>
        </p:spPr>
        <p:txBody>
          <a:bodyPr/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武术的基本手型和步伐有哪些？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五步拳一共有多少式？分别叫什么？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510730"/>
          </a:xfrm>
        </p:spPr>
        <p:txBody>
          <a:bodyPr/>
          <a:lstStyle/>
          <a:p>
            <a:r>
              <a:rPr lang="zh-CN" altLang="en-US" dirty="0" smtClean="0"/>
              <a:t>        谢谢聆听！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488" y="5786454"/>
            <a:ext cx="5829312" cy="538146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COMMONDATA" val="eyJoZGlkIjoiZDY2ZDM5ODRiZTM3MGUyZDBmMGNmOGUwOTgzZDg4ZWIifQ=="/>
  <p:tag name="KSO_WPP_MARK_KEY" val="69797988-fa23-4fa2-b4ad-b96260f4e52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1345</Words>
  <Application>WPS 演示</Application>
  <PresentationFormat>全屏显示(4:3)</PresentationFormat>
  <Paragraphs>97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Arial</vt:lpstr>
      <vt:lpstr>宋体</vt:lpstr>
      <vt:lpstr>Wingdings</vt:lpstr>
      <vt:lpstr>Wingdings 2</vt:lpstr>
      <vt:lpstr>仿宋</vt:lpstr>
      <vt:lpstr>Constantia</vt:lpstr>
      <vt:lpstr>隶书</vt:lpstr>
      <vt:lpstr>Calibri</vt:lpstr>
      <vt:lpstr>微软雅黑</vt:lpstr>
      <vt:lpstr>Arial Unicode MS</vt:lpstr>
      <vt:lpstr>流畅</vt:lpstr>
      <vt:lpstr>武术---五步拳</vt:lpstr>
      <vt:lpstr>课件说明</vt:lpstr>
      <vt:lpstr>五步拳是优秀的中国武术拳种之一。属于入门拳套也是学习国标武术入门之基本拳术组合套路，是中国青少年学习武术的初级必学套路。它包含了武术中最基本的弓、马、仆、虚、歇五中步型和拳、掌、勾三种手型及上步、退步步伐和搂手、冲拳、按掌、穿掌、挑掌、架打、盖打等手法。通过五步拳的练习可以增进身体的协调能力，掌握动作与动作之间的衔接要领，提高动作质量。为进一步学习武术打下基础。</vt:lpstr>
      <vt:lpstr>五步拳视频</vt:lpstr>
      <vt:lpstr>武术的三种手法和五种步法</vt:lpstr>
      <vt:lpstr>武术的三种手法和五种步法</vt:lpstr>
      <vt:lpstr>武术的三种手法和五种步法</vt:lpstr>
      <vt:lpstr>武术的七种步法</vt:lpstr>
      <vt:lpstr>五步拳预备式</vt:lpstr>
      <vt:lpstr>五步拳第一式</vt:lpstr>
      <vt:lpstr>五步拳第二式</vt:lpstr>
      <vt:lpstr>五步拳第三式</vt:lpstr>
      <vt:lpstr>五步拳第四式</vt:lpstr>
      <vt:lpstr>五步拳第五式</vt:lpstr>
      <vt:lpstr>五步拳第六式</vt:lpstr>
      <vt:lpstr>五步拳第七步</vt:lpstr>
      <vt:lpstr>五步拳收式</vt:lpstr>
      <vt:lpstr>五步拳</vt:lpstr>
      <vt:lpstr>我来考考你：</vt:lpstr>
      <vt:lpstr>        谢谢聆听！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admin</cp:lastModifiedBy>
  <cp:revision>122</cp:revision>
  <dcterms:created xsi:type="dcterms:W3CDTF">2023-05-09T08:39:00Z</dcterms:created>
  <dcterms:modified xsi:type="dcterms:W3CDTF">2023-06-02T03:35:45Z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9575A2E3BD2E4B10BD1F122F4C5D4D38_12</vt:lpwstr>
  </property>
  <property fmtid="{D5CDD505-2E9C-101B-9397-08002B2CF9AE}" pid="3" name="KSOProductBuildVer">
    <vt:lpwstr>2052-11.1.0.14309</vt:lpwstr>
  </property>
</Properties>
</file>