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Relationship Id="rId4" Type="http://schemas.openxmlformats.org/officeDocument/2006/relationships/custom-properties" Target="docProps/custom.xml" 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notesMasterIdLst>
    <p:notesMasterId r:id="rId23"/>
  </p:notesMasterIdLst>
  <p:sldSz cx="12192000" cy="6858000"/>
  <p:notesSz cx="6858000" cy="12192000"/>
  <p:embeddedFontLst>
    <p:embeddedFont>
      <p:font typeface="MiSans" charset="-122" pitchFamily="34"/>
      <p:regular r:id="rId28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28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image" Target="../media/image-1-6.png"/><Relationship Id="rId7" Type="http://schemas.openxmlformats.org/officeDocument/2006/relationships/image" Target="../media/image-1-7.png"/><Relationship Id="rId8" Type="http://schemas.openxmlformats.org/officeDocument/2006/relationships/image" Target="../media/image-1-8.png"/><Relationship Id="rId9" Type="http://schemas.openxmlformats.org/officeDocument/2006/relationships/image" Target="../media/image-1-9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image" Target="../media/image-2-6.png"/><Relationship Id="rId7" Type="http://schemas.openxmlformats.org/officeDocument/2006/relationships/image" Target="../media/image-2-7.png"/><Relationship Id="rId8" Type="http://schemas.openxmlformats.org/officeDocument/2006/relationships/image" Target="../media/image-2-8.png"/><Relationship Id="rId9" Type="http://schemas.openxmlformats.org/officeDocument/2006/relationships/slideLayout" Target="../slideLayouts/slideLayout1.xml"/><Relationship Id="rId10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2.png"/><Relationship Id="rId4" Type="http://schemas.openxmlformats.org/officeDocument/2006/relationships/image" Target="../media/image-4-2.png"/><Relationship Id="rId5" Type="http://schemas.openxmlformats.org/officeDocument/2006/relationships/image" Target="../media/image-4-5.png"/><Relationship Id="rId6" Type="http://schemas.openxmlformats.org/officeDocument/2006/relationships/image" Target="../media/image-4-6.jpg"/><Relationship Id="rId7" Type="http://schemas.openxmlformats.org/officeDocument/2006/relationships/image" Target="../media/image-4-6.jpg"/><Relationship Id="rId8" Type="http://schemas.openxmlformats.org/officeDocument/2006/relationships/image" Target="../media/image-4-6.jpg"/><Relationship Id="rId9" Type="http://schemas.openxmlformats.org/officeDocument/2006/relationships/image" Target="../media/image-4-9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4-5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image" Target="../media/image-5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8-2.png"/><Relationship Id="rId3" Type="http://schemas.openxmlformats.org/officeDocument/2006/relationships/image" Target="../media/image-8-2.png"/><Relationship Id="rId4" Type="http://schemas.openxmlformats.org/officeDocument/2006/relationships/image" Target="../media/image-8-2.png"/><Relationship Id="rId5" Type="http://schemas.openxmlformats.org/officeDocument/2006/relationships/image" Target="../media/image-8-2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image" Target="../media/image-10-3.png"/><Relationship Id="rId5" Type="http://schemas.openxmlformats.org/officeDocument/2006/relationships/image" Target="../media/image-10-3.png"/><Relationship Id="rId6" Type="http://schemas.openxmlformats.org/officeDocument/2006/relationships/image" Target="../media/image-10-6.png"/><Relationship Id="rId7" Type="http://schemas.openxmlformats.org/officeDocument/2006/relationships/image" Target="../media/image-10-6.png"/><Relationship Id="rId8" Type="http://schemas.openxmlformats.org/officeDocument/2006/relationships/image" Target="../media/image-10-8.png"/><Relationship Id="rId9" Type="http://schemas.openxmlformats.org/officeDocument/2006/relationships/image" Target="../media/image-10-9.svg"/><Relationship Id="rId10" Type="http://schemas.openxmlformats.org/officeDocument/2006/relationships/image" Target="../media/image-10-6.png"/><Relationship Id="rId11" Type="http://schemas.openxmlformats.org/officeDocument/2006/relationships/image" Target="../media/image-10-11.png"/><Relationship Id="rId12" Type="http://schemas.openxmlformats.org/officeDocument/2006/relationships/image" Target="../media/image-10-12.png"/><Relationship Id="rId13" Type="http://schemas.openxmlformats.org/officeDocument/2006/relationships/slideLayout" Target="../slideLayouts/slideLayout1.xml"/><Relationship Id="rId1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3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image" Target="../media/image-1-1.png"/><Relationship Id="rId5" Type="http://schemas.openxmlformats.org/officeDocument/2006/relationships/image" Target="../media/image-11-5.png"/><Relationship Id="rId6" Type="http://schemas.openxmlformats.org/officeDocument/2006/relationships/image" Target="../media/image-11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4.png"/><Relationship Id="rId2" Type="http://schemas.openxmlformats.org/officeDocument/2006/relationships/image" Target="../media/image-5-5.png"/><Relationship Id="rId3" Type="http://schemas.openxmlformats.org/officeDocument/2006/relationships/image" Target="../media/image-13-3.png"/><Relationship Id="rId4" Type="http://schemas.openxmlformats.org/officeDocument/2006/relationships/image" Target="../media/image-13-3.png"/><Relationship Id="rId5" Type="http://schemas.openxmlformats.org/officeDocument/2006/relationships/image" Target="../media/image-13-5.png"/><Relationship Id="rId6" Type="http://schemas.openxmlformats.org/officeDocument/2006/relationships/image" Target="../media/image-13-6.png"/><Relationship Id="rId7" Type="http://schemas.openxmlformats.org/officeDocument/2006/relationships/image" Target="../media/image-13-7.png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4.png"/><Relationship Id="rId2" Type="http://schemas.openxmlformats.org/officeDocument/2006/relationships/image" Target="../media/image-14-2.png"/><Relationship Id="rId3" Type="http://schemas.openxmlformats.org/officeDocument/2006/relationships/image" Target="../media/image-1-1.png"/><Relationship Id="rId4" Type="http://schemas.openxmlformats.org/officeDocument/2006/relationships/image" Target="../media/image-5-3.png"/><Relationship Id="rId5" Type="http://schemas.openxmlformats.org/officeDocument/2006/relationships/image" Target="../media/image-5-5.png"/><Relationship Id="rId6" Type="http://schemas.openxmlformats.org/officeDocument/2006/relationships/image" Target="../media/image-14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2.png"/><Relationship Id="rId2" Type="http://schemas.openxmlformats.org/officeDocument/2006/relationships/image" Target="../media/image-1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image" Target="../media/image-17-1.png"/><Relationship Id="rId3" Type="http://schemas.openxmlformats.org/officeDocument/2006/relationships/image" Target="../media/image-17-3.png"/><Relationship Id="rId4" Type="http://schemas.openxmlformats.org/officeDocument/2006/relationships/image" Target="../media/image-11-5.png"/><Relationship Id="rId5" Type="http://schemas.openxmlformats.org/officeDocument/2006/relationships/image" Target="../media/image-17-5.png"/><Relationship Id="rId6" Type="http://schemas.openxmlformats.org/officeDocument/2006/relationships/image" Target="../media/image-13-6.png"/><Relationship Id="rId7" Type="http://schemas.openxmlformats.org/officeDocument/2006/relationships/image" Target="../media/image-17-7.png"/><Relationship Id="rId8" Type="http://schemas.openxmlformats.org/officeDocument/2006/relationships/image" Target="../media/image-17-8.png"/><Relationship Id="rId9" Type="http://schemas.openxmlformats.org/officeDocument/2006/relationships/slideLayout" Target="../slideLayouts/slideLayout1.xml"/><Relationship Id="rId1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3.png"/><Relationship Id="rId2" Type="http://schemas.openxmlformats.org/officeDocument/2006/relationships/image" Target="../media/image-11-2.png"/><Relationship Id="rId3" Type="http://schemas.openxmlformats.org/officeDocument/2006/relationships/image" Target="../media/image-19-3.png"/><Relationship Id="rId4" Type="http://schemas.openxmlformats.org/officeDocument/2006/relationships/image" Target="../media/image-13-5.png"/><Relationship Id="rId5" Type="http://schemas.openxmlformats.org/officeDocument/2006/relationships/image" Target="../media/image-19-5.png"/><Relationship Id="rId6" Type="http://schemas.openxmlformats.org/officeDocument/2006/relationships/image" Target="../media/image-11-5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image" Target="../media/image-20-2.png"/><Relationship Id="rId3" Type="http://schemas.openxmlformats.org/officeDocument/2006/relationships/image" Target="../media/image-10-2.png"/><Relationship Id="rId4" Type="http://schemas.openxmlformats.org/officeDocument/2006/relationships/image" Target="../media/image-4-1.png"/><Relationship Id="rId5" Type="http://schemas.openxmlformats.org/officeDocument/2006/relationships/image" Target="../media/image-20-5.png"/><Relationship Id="rId6" Type="http://schemas.openxmlformats.org/officeDocument/2006/relationships/image" Target="../media/image-20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3" Type="http://schemas.openxmlformats.org/officeDocument/2006/relationships/image" Target="../media/image-21-3.png"/><Relationship Id="rId4" Type="http://schemas.openxmlformats.org/officeDocument/2006/relationships/image" Target="../media/image-21-4.png"/><Relationship Id="rId5" Type="http://schemas.openxmlformats.org/officeDocument/2006/relationships/image" Target="../media/image-13-5.png"/><Relationship Id="rId6" Type="http://schemas.openxmlformats.org/officeDocument/2006/relationships/image" Target="../media/image-1-6.png"/><Relationship Id="rId7" Type="http://schemas.openxmlformats.org/officeDocument/2006/relationships/image" Target="../media/image-1-2.png"/><Relationship Id="rId8" Type="http://schemas.openxmlformats.org/officeDocument/2006/relationships/image" Target="../media/image-1-5.png"/><Relationship Id="rId9" Type="http://schemas.openxmlformats.org/officeDocument/2006/relationships/image" Target="../media/image-11-6.png"/><Relationship Id="rId10" Type="http://schemas.openxmlformats.org/officeDocument/2006/relationships/image" Target="../media/image-1-7.png"/><Relationship Id="rId11" Type="http://schemas.openxmlformats.org/officeDocument/2006/relationships/image" Target="../media/image-1-8.png"/><Relationship Id="rId12" Type="http://schemas.openxmlformats.org/officeDocument/2006/relationships/image" Target="../media/image-1-9.png"/><Relationship Id="rId13" Type="http://schemas.openxmlformats.org/officeDocument/2006/relationships/image" Target="../media/image-1-9.png"/><Relationship Id="rId14" Type="http://schemas.openxmlformats.org/officeDocument/2006/relationships/image" Target="../media/image-1-7.png"/><Relationship Id="rId15" Type="http://schemas.openxmlformats.org/officeDocument/2006/relationships/image" Target="../media/image-1-7.png"/><Relationship Id="rId16" Type="http://schemas.openxmlformats.org/officeDocument/2006/relationships/image" Target="../media/image-1-8.png"/><Relationship Id="rId17" Type="http://schemas.openxmlformats.org/officeDocument/2006/relationships/image" Target="../media/image-1-9.png"/><Relationship Id="rId18" Type="http://schemas.openxmlformats.org/officeDocument/2006/relationships/image" Target="../media/image-1-9.png"/><Relationship Id="rId19" Type="http://schemas.openxmlformats.org/officeDocument/2006/relationships/image" Target="../media/image-1-7.png"/><Relationship Id="rId20" Type="http://schemas.openxmlformats.org/officeDocument/2006/relationships/image" Target="../media/image-21-20.png"/><Relationship Id="rId21" Type="http://schemas.openxmlformats.org/officeDocument/2006/relationships/image" Target="../media/image-21-21.png"/><Relationship Id="rId22" Type="http://schemas.openxmlformats.org/officeDocument/2006/relationships/slideLayout" Target="../slideLayouts/slideLayout1.xml"/><Relationship Id="rId23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1-d2v6s1tnfo2stf9dka00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8260" y="-313690"/>
            <a:ext cx="6858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462280" y="4228465"/>
            <a:ext cx="774258" cy="762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1"/>
          <p:cNvSpPr/>
          <p:nvPr/>
        </p:nvSpPr>
        <p:spPr>
          <a:xfrm>
            <a:off x="462280" y="4228465"/>
            <a:ext cx="774258" cy="762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3108019" y="5224145"/>
            <a:ext cx="1941842" cy="467360"/>
          </a:xfrm>
          <a:prstGeom prst="roundRect">
            <a:avLst>
              <a:gd name="adj" fmla="val 50000"/>
            </a:avLst>
          </a:prstGeom>
          <a:solidFill>
            <a:srgbClr val="000000">
              <a:alpha val="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3108019" y="5224145"/>
            <a:ext cx="1941842" cy="46736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6789420" y="2031365"/>
            <a:ext cx="5737860" cy="4826635"/>
          </a:xfrm>
          <a:custGeom>
            <a:avLst/>
            <a:gdLst/>
            <a:ahLst/>
            <a:cxnLst/>
            <a:rect l="l" t="t" r="r" b="b"/>
            <a:pathLst>
              <a:path w="5737860" h="4826635">
                <a:moveTo>
                  <a:pt x="4087855" y="639"/>
                </a:moveTo>
                <a:cubicBezTo>
                  <a:pt x="4495805" y="-13523"/>
                  <a:pt x="4881316" y="212209"/>
                  <a:pt x="5291314" y="251215"/>
                </a:cubicBezTo>
                <a:cubicBezTo>
                  <a:pt x="5427198" y="264184"/>
                  <a:pt x="5563692" y="262696"/>
                  <a:pt x="5699293" y="250213"/>
                </a:cubicBezTo>
                <a:lnTo>
                  <a:pt x="5737860" y="245160"/>
                </a:lnTo>
                <a:lnTo>
                  <a:pt x="5737860" y="4826635"/>
                </a:lnTo>
                <a:lnTo>
                  <a:pt x="0" y="4826635"/>
                </a:lnTo>
                <a:lnTo>
                  <a:pt x="35665" y="4545267"/>
                </a:lnTo>
                <a:cubicBezTo>
                  <a:pt x="130522" y="4044721"/>
                  <a:pt x="381513" y="3575367"/>
                  <a:pt x="814849" y="3289189"/>
                </a:cubicBezTo>
                <a:cubicBezTo>
                  <a:pt x="1159517" y="3061629"/>
                  <a:pt x="1591720" y="2965843"/>
                  <a:pt x="2002374" y="3026245"/>
                </a:cubicBezTo>
                <a:cubicBezTo>
                  <a:pt x="2289338" y="3068438"/>
                  <a:pt x="2561308" y="3182822"/>
                  <a:pt x="2848067" y="3224862"/>
                </a:cubicBezTo>
                <a:cubicBezTo>
                  <a:pt x="3364471" y="3300683"/>
                  <a:pt x="3857335" y="3041674"/>
                  <a:pt x="3643277" y="2468960"/>
                </a:cubicBezTo>
                <a:cubicBezTo>
                  <a:pt x="3577608" y="2293172"/>
                  <a:pt x="3467786" y="2137307"/>
                  <a:pt x="3376928" y="1972844"/>
                </a:cubicBezTo>
                <a:cubicBezTo>
                  <a:pt x="3196028" y="1645614"/>
                  <a:pt x="3087550" y="1267463"/>
                  <a:pt x="3144260" y="899231"/>
                </a:cubicBezTo>
                <a:cubicBezTo>
                  <a:pt x="3200970" y="531000"/>
                  <a:pt x="3444490" y="179111"/>
                  <a:pt x="3801265" y="54011"/>
                </a:cubicBezTo>
                <a:cubicBezTo>
                  <a:pt x="3898374" y="19950"/>
                  <a:pt x="3993712" y="3907"/>
                  <a:pt x="4087855" y="639"/>
                </a:cubicBezTo>
                <a:close/>
              </a:path>
            </a:pathLst>
          </a:custGeom>
          <a:gradFill rotWithShape="1" flip="none">
            <a:gsLst>
              <a:gs pos="0">
                <a:srgbClr val="70AD47">
                  <a:alpha val="21000"/>
                </a:srgbClr>
              </a:gs>
              <a:gs pos="16000">
                <a:srgbClr val="70AD47">
                  <a:alpha val="21000"/>
                </a:srgbClr>
              </a:gs>
              <a:gs pos="100000">
                <a:srgbClr val="FFFFFF">
                  <a:alpha val="7000"/>
                </a:srgbClr>
              </a:gs>
            </a:gsLst>
            <a:path path="circle">
              <a:fillToRect t="100000" r="100000"/>
            </a:path>
          </a:gradFill>
          <a:ln/>
        </p:spPr>
      </p:sp>
      <p:sp>
        <p:nvSpPr>
          <p:cNvPr id="8" name="Text 5"/>
          <p:cNvSpPr/>
          <p:nvPr/>
        </p:nvSpPr>
        <p:spPr>
          <a:xfrm>
            <a:off x="6789420" y="2031365"/>
            <a:ext cx="5737860" cy="482663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7083425" y="3592195"/>
            <a:ext cx="5443855" cy="3265805"/>
          </a:xfrm>
          <a:custGeom>
            <a:avLst/>
            <a:gdLst/>
            <a:ahLst/>
            <a:cxnLst/>
            <a:rect l="l" t="t" r="r" b="b"/>
            <a:pathLst>
              <a:path w="5443855" h="3265805">
                <a:moveTo>
                  <a:pt x="5443855" y="0"/>
                </a:moveTo>
                <a:lnTo>
                  <a:pt x="5443855" y="3265805"/>
                </a:lnTo>
                <a:lnTo>
                  <a:pt x="0" y="3265805"/>
                </a:lnTo>
                <a:lnTo>
                  <a:pt x="9621" y="3248783"/>
                </a:lnTo>
                <a:cubicBezTo>
                  <a:pt x="251453" y="2863606"/>
                  <a:pt x="608529" y="2573081"/>
                  <a:pt x="1041035" y="2443812"/>
                </a:cubicBezTo>
                <a:cubicBezTo>
                  <a:pt x="1891609" y="2189691"/>
                  <a:pt x="2797329" y="2630820"/>
                  <a:pt x="3654118" y="2430216"/>
                </a:cubicBezTo>
                <a:cubicBezTo>
                  <a:pt x="4605936" y="2207475"/>
                  <a:pt x="4746535" y="1172114"/>
                  <a:pt x="5211032" y="354417"/>
                </a:cubicBezTo>
                <a:cubicBezTo>
                  <a:pt x="5249069" y="287485"/>
                  <a:pt x="5290075" y="221047"/>
                  <a:pt x="5333395" y="155714"/>
                </a:cubicBezTo>
                <a:close/>
              </a:path>
            </a:pathLst>
          </a:custGeom>
          <a:gradFill rotWithShape="1" flip="none">
            <a:gsLst>
              <a:gs pos="0">
                <a:srgbClr val="FFD966">
                  <a:alpha val="0"/>
                </a:srgbClr>
              </a:gs>
              <a:gs pos="80000">
                <a:srgbClr val="FFC000">
                  <a:alpha val="30000"/>
                </a:srgbClr>
              </a:gs>
              <a:gs pos="100000">
                <a:srgbClr val="FFC000">
                  <a:alpha val="30000"/>
                </a:srgbClr>
              </a:gs>
            </a:gsLst>
            <a:path path="circle">
              <a:fillToRect b="100000" l="100000"/>
            </a:path>
            <a:tileRect t="-100000" r="-100000"/>
          </a:gradFill>
          <a:ln/>
        </p:spPr>
      </p:sp>
      <p:sp>
        <p:nvSpPr>
          <p:cNvPr id="10" name="Text 7"/>
          <p:cNvSpPr/>
          <p:nvPr/>
        </p:nvSpPr>
        <p:spPr>
          <a:xfrm>
            <a:off x="7083425" y="3592195"/>
            <a:ext cx="5443855" cy="326580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1" name="Image 1" descr="https://kimi-img.moonshot.cn/pub/slides/slides_tmpl/image/25-09-08-13:47:50-d2v6s1lnfo2stf9dk9s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0310" y="0"/>
            <a:ext cx="1518285" cy="1518285"/>
          </a:xfrm>
          <a:prstGeom prst="rect">
            <a:avLst/>
          </a:prstGeom>
        </p:spPr>
      </p:pic>
      <p:pic>
        <p:nvPicPr>
          <p:cNvPr id="12" name="Image 2" descr="https://kimi-img.moonshot.cn/pub/slides/slides_tmpl/image/25-09-08-13:47:50-d2v6s1lnfo2stf9dk9v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7110" y="1412875"/>
            <a:ext cx="6346190" cy="4124325"/>
          </a:xfrm>
          <a:prstGeom prst="rect">
            <a:avLst/>
          </a:prstGeom>
        </p:spPr>
      </p:pic>
      <p:pic>
        <p:nvPicPr>
          <p:cNvPr id="13" name="Image 3" descr="https://kimi-img.moonshot.cn/pub/slides/slides_tmpl/image/25-09-08-13:47:50-d2v6s1lnfo2stf9dk9r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9490" y="273685"/>
            <a:ext cx="588645" cy="588645"/>
          </a:xfrm>
          <a:prstGeom prst="rect">
            <a:avLst/>
          </a:prstGeom>
        </p:spPr>
      </p:pic>
      <p:pic>
        <p:nvPicPr>
          <p:cNvPr id="14" name="Image 4" descr="https://kimi-img.moonshot.cn/pub/slides/slides_tmpl/image/25-09-08-13:47:50-d2v6s1lnfo2stf9dk9sg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880000">
            <a:off x="5698495" y="604040"/>
            <a:ext cx="1132817" cy="1132817"/>
          </a:xfrm>
          <a:prstGeom prst="rect">
            <a:avLst/>
          </a:prstGeom>
        </p:spPr>
      </p:pic>
      <p:pic>
        <p:nvPicPr>
          <p:cNvPr id="15" name="Image 5" descr="https://kimi-img.moonshot.cn/pub/slides/slides_tmpl/image/25-09-08-13:47:50-d2v6s1lnfo2stf9dk9t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240000">
            <a:off x="6063262" y="5619121"/>
            <a:ext cx="851005" cy="851005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346710" y="2183130"/>
            <a:ext cx="5749925" cy="175577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800" b="1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AI雪孩子·童话</a:t>
            </a:r>
            <a:endParaRPr lang="en-US" sz="1600" dirty="0"/>
          </a:p>
          <a:p>
            <a:pPr algn="just">
              <a:lnSpc>
                <a:spcPct val="120000"/>
              </a:lnSpc>
            </a:pPr>
            <a:r>
              <a:rPr lang="en-US" sz="4800" b="1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    第一课时</a:t>
            </a:r>
            <a:endParaRPr lang="en-US" sz="1600" dirty="0"/>
          </a:p>
        </p:txBody>
      </p:sp>
      <p:pic>
        <p:nvPicPr>
          <p:cNvPr id="17" name="Image 6" descr="https://kimi-img.moonshot.cn/pub/slides/slides_tmpl/image/25-09-08-13:47:50-d2v6s1lnfo2stf9dk9u0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7750" y="862330"/>
            <a:ext cx="579120" cy="579120"/>
          </a:xfrm>
          <a:prstGeom prst="rect">
            <a:avLst/>
          </a:prstGeom>
        </p:spPr>
      </p:pic>
      <p:pic>
        <p:nvPicPr>
          <p:cNvPr id="18" name="Image 7" descr="https://kimi-img.moonshot.cn/pub/slides/slides_tmpl/image/25-09-08-13:47:50-d2v6s1lnfo2stf9dk9ug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62450" y="5691505"/>
            <a:ext cx="375920" cy="375920"/>
          </a:xfrm>
          <a:prstGeom prst="rect">
            <a:avLst/>
          </a:prstGeom>
        </p:spPr>
      </p:pic>
      <p:pic>
        <p:nvPicPr>
          <p:cNvPr id="19" name="Image 8" descr="https://kimi-img.moonshot.cn/pub/slides/slides_tmpl/image/25-09-08-13:47:50-d2v6s1lnfo2stf9dk9v0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56760" y="1804670"/>
            <a:ext cx="493395" cy="493395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5-d2v6s2tnfo2stf9dkaa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7959725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1-d2v6s1tnfo2stf9dka1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1460" y="-377190"/>
            <a:ext cx="8077200" cy="807720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7:54-d2v6s2lnfo2stf9dka7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9855" y="727075"/>
            <a:ext cx="641985" cy="567055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7:54-d2v6s2lnfo2stf9dka8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9380" y="1684020"/>
            <a:ext cx="774065" cy="538480"/>
          </a:xfrm>
          <a:prstGeom prst="rect">
            <a:avLst/>
          </a:prstGeom>
        </p:spPr>
      </p:pic>
      <p:pic>
        <p:nvPicPr>
          <p:cNvPr id="6" name="Image 4" descr="https://kimi-img.moonshot.cn/pub/slides/slides_tmpl/image/25-09-08-13:47:54-d2v6s2lnfo2stf9dka8g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9380" y="2651760"/>
            <a:ext cx="794385" cy="539115"/>
          </a:xfrm>
          <a:prstGeom prst="rect">
            <a:avLst/>
          </a:prstGeom>
        </p:spPr>
      </p:pic>
      <p:pic>
        <p:nvPicPr>
          <p:cNvPr id="7" name="Image 5" descr="https://kimi-img.moonshot.cn/pub/slides/slides_tmpl/image/25-09-08-13:47:55-d2v6s2tnfo2stf9dka9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9855" y="3629025"/>
            <a:ext cx="803910" cy="539115"/>
          </a:xfrm>
          <a:prstGeom prst="rect">
            <a:avLst/>
          </a:prstGeom>
        </p:spPr>
      </p:pic>
      <p:pic>
        <p:nvPicPr>
          <p:cNvPr id="8" name="Image 6" descr="https://kimi-img.moonshot.cn/pub/slides/slides_tmpl/image/25-09-08-13:47:55-d2v6s2tnfo2stf9dka9g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7000" y="4601210"/>
            <a:ext cx="789940" cy="536575"/>
          </a:xfrm>
          <a:prstGeom prst="rect">
            <a:avLst/>
          </a:prstGeom>
        </p:spPr>
      </p:pic>
      <p:sp>
        <p:nvSpPr>
          <p:cNvPr id="9" name="Text 0"/>
          <p:cNvSpPr/>
          <p:nvPr/>
        </p:nvSpPr>
        <p:spPr>
          <a:xfrm>
            <a:off x="1398905" y="2546985"/>
            <a:ext cx="3670300" cy="19431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>
              <a:lnSpc>
                <a:spcPct val="100000"/>
              </a:lnSpc>
            </a:pPr>
            <a:r>
              <a:rPr lang="en-US" sz="8800" b="1" dirty="0">
                <a:solidFill>
                  <a:srgbClr val="7F7F7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目录</a:t>
            </a:r>
            <a:endParaRPr lang="en-US" sz="1600" dirty="0"/>
          </a:p>
        </p:txBody>
      </p:sp>
      <p:pic>
        <p:nvPicPr>
          <p:cNvPr id="10" name="Image 7" descr="https://kimi-img.moonshot.cn/pub/slides/slides_tmpl/image/25-09-08-13:47:55-d2v6s2tnfo2stf9dkaa0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7480" y="5525135"/>
            <a:ext cx="845185" cy="566420"/>
          </a:xfrm>
          <a:prstGeom prst="rect">
            <a:avLst/>
          </a:prstGeom>
        </p:spPr>
      </p:pic>
      <p:sp>
        <p:nvSpPr>
          <p:cNvPr id="11" name="Text 1"/>
          <p:cNvSpPr/>
          <p:nvPr/>
        </p:nvSpPr>
        <p:spPr>
          <a:xfrm>
            <a:off x="6035040" y="735330"/>
            <a:ext cx="594804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2B2F3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AI情境·雪世界</a:t>
            </a:r>
            <a:endParaRPr lang="en-US" sz="1600" dirty="0"/>
          </a:p>
        </p:txBody>
      </p:sp>
      <p:sp>
        <p:nvSpPr>
          <p:cNvPr id="12" name="Text 2"/>
          <p:cNvSpPr/>
          <p:nvPr/>
        </p:nvSpPr>
        <p:spPr>
          <a:xfrm>
            <a:off x="5968365" y="1734820"/>
            <a:ext cx="594804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2B2F3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AI识字·雪字开花</a:t>
            </a:r>
            <a:endParaRPr lang="en-US" sz="1600" dirty="0"/>
          </a:p>
        </p:txBody>
      </p:sp>
      <p:sp>
        <p:nvSpPr>
          <p:cNvPr id="13" name="Text 3"/>
          <p:cNvSpPr/>
          <p:nvPr/>
        </p:nvSpPr>
        <p:spPr>
          <a:xfrm>
            <a:off x="6085205" y="2696845"/>
            <a:ext cx="594804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2B2F3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AI朗读·声临其境</a:t>
            </a:r>
            <a:endParaRPr lang="en-US" sz="1600" dirty="0"/>
          </a:p>
        </p:txBody>
      </p:sp>
      <p:sp>
        <p:nvSpPr>
          <p:cNvPr id="14" name="Text 4"/>
          <p:cNvSpPr/>
          <p:nvPr/>
        </p:nvSpPr>
        <p:spPr>
          <a:xfrm>
            <a:off x="6146165" y="3655695"/>
            <a:ext cx="594804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2B2F3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AI理解·情节拼图</a:t>
            </a:r>
            <a:endParaRPr lang="en-US" sz="1600" dirty="0"/>
          </a:p>
        </p:txBody>
      </p:sp>
      <p:sp>
        <p:nvSpPr>
          <p:cNvPr id="15" name="Text 5"/>
          <p:cNvSpPr/>
          <p:nvPr/>
        </p:nvSpPr>
        <p:spPr>
          <a:xfrm>
            <a:off x="6182360" y="4616450"/>
            <a:ext cx="594804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2B2F3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AI写字·雪字进阶</a:t>
            </a:r>
            <a:endParaRPr lang="en-US" sz="1600" dirty="0"/>
          </a:p>
        </p:txBody>
      </p:sp>
      <p:sp>
        <p:nvSpPr>
          <p:cNvPr id="16" name="Text 6"/>
          <p:cNvSpPr/>
          <p:nvPr/>
        </p:nvSpPr>
        <p:spPr>
          <a:xfrm>
            <a:off x="6185535" y="5572125"/>
            <a:ext cx="594804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2B2F3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AI拓展·雪孩子再创作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15315" y="1539240"/>
            <a:ext cx="11662410" cy="3588385"/>
          </a:xfrm>
          <a:prstGeom prst="roundRect">
            <a:avLst>
              <a:gd name="adj" fmla="val 16667"/>
            </a:avLst>
          </a:prstGeom>
          <a:solidFill>
            <a:srgbClr val="F2E9DA">
              <a:alpha val="27059"/>
            </a:srgbClr>
          </a:solidFill>
          <a:ln/>
        </p:spPr>
      </p:sp>
      <p:sp>
        <p:nvSpPr>
          <p:cNvPr id="3" name="Text 1"/>
          <p:cNvSpPr/>
          <p:nvPr/>
        </p:nvSpPr>
        <p:spPr>
          <a:xfrm>
            <a:off x="-615315" y="1539240"/>
            <a:ext cx="11662410" cy="35883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2191385" y="1327785"/>
            <a:ext cx="2804160" cy="21304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3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034160" y="0"/>
            <a:ext cx="6710290" cy="6879102"/>
          </a:xfrm>
          <a:custGeom>
            <a:avLst/>
            <a:gdLst/>
            <a:ahLst/>
            <a:cxnLst/>
            <a:rect l="l" t="t" r="r" b="b"/>
            <a:pathLst>
              <a:path w="6710290" h="6879102">
                <a:moveTo>
                  <a:pt x="2700997" y="0"/>
                </a:moveTo>
                <a:lnTo>
                  <a:pt x="6710290" y="0"/>
                </a:lnTo>
                <a:lnTo>
                  <a:pt x="6682154" y="6879102"/>
                </a:lnTo>
                <a:lnTo>
                  <a:pt x="0" y="6865034"/>
                </a:lnTo>
                <a:lnTo>
                  <a:pt x="2700997" y="0"/>
                </a:lnTo>
                <a:close/>
              </a:path>
            </a:pathLst>
          </a:custGeom>
          <a:solidFill>
            <a:srgbClr val="FED3D9">
              <a:alpha val="78824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034160" y="0"/>
            <a:ext cx="6710290" cy="6879102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067200" y="1617049"/>
            <a:ext cx="576775" cy="576776"/>
          </a:xfrm>
          <a:prstGeom prst="plaque">
            <a:avLst>
              <a:gd name="adj" fmla="val 50000"/>
            </a:avLst>
          </a:prstGeom>
          <a:solidFill>
            <a:srgbClr val="004CC0"/>
          </a:solidFill>
          <a:ln/>
        </p:spPr>
      </p:sp>
      <p:sp>
        <p:nvSpPr>
          <p:cNvPr id="8" name="Text 6"/>
          <p:cNvSpPr/>
          <p:nvPr/>
        </p:nvSpPr>
        <p:spPr>
          <a:xfrm>
            <a:off x="2067200" y="1617049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172514" y="2562775"/>
            <a:ext cx="400093" cy="400094"/>
          </a:xfrm>
          <a:prstGeom prst="plaque">
            <a:avLst>
              <a:gd name="adj" fmla="val 50000"/>
            </a:avLst>
          </a:prstGeom>
          <a:solidFill>
            <a:srgbClr val="F7F797"/>
          </a:solidFill>
          <a:ln/>
        </p:spPr>
      </p:sp>
      <p:sp>
        <p:nvSpPr>
          <p:cNvPr id="10" name="Text 8"/>
          <p:cNvSpPr/>
          <p:nvPr/>
        </p:nvSpPr>
        <p:spPr>
          <a:xfrm>
            <a:off x="5172514" y="2562775"/>
            <a:ext cx="400093" cy="400094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6210" y="3370580"/>
            <a:ext cx="6873875" cy="169100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4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AI情境·雪世界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995824" y="962415"/>
            <a:ext cx="576775" cy="576776"/>
          </a:xfrm>
          <a:prstGeom prst="plaque">
            <a:avLst>
              <a:gd name="adj" fmla="val 50000"/>
            </a:avLst>
          </a:prstGeom>
          <a:solidFill>
            <a:srgbClr val="5B9BD5"/>
          </a:solidFill>
          <a:ln/>
        </p:spPr>
      </p:sp>
      <p:sp>
        <p:nvSpPr>
          <p:cNvPr id="13" name="Text 11"/>
          <p:cNvSpPr/>
          <p:nvPr/>
        </p:nvSpPr>
        <p:spPr>
          <a:xfrm>
            <a:off x="4995824" y="962415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4" name="Image 0" descr="https://kimi-img.moonshot.cn/pub/slides/slides_tmpl/image/25-09-08-13:47:56-d2v6s35nfo2stf9dkag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3855" y="694690"/>
            <a:ext cx="5740400" cy="5740400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9-d2v6s3tnfo2stf9dkb0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8260" y="133985"/>
            <a:ext cx="12402820" cy="71183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8:01-d2v6s4dnfo2stf9dkb8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" y="4565650"/>
            <a:ext cx="8952865" cy="1510665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8:01-d2v6s4dnfo2stf9dkb80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405" y="2907665"/>
            <a:ext cx="8952865" cy="1510665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8:01-d2v6s4dnfo2stf9dkb8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405" y="1249680"/>
            <a:ext cx="8952865" cy="1510665"/>
          </a:xfrm>
          <a:prstGeom prst="rect">
            <a:avLst/>
          </a:prstGeom>
        </p:spPr>
      </p:pic>
      <p:sp>
        <p:nvSpPr>
          <p:cNvPr id="6" name="Shape 0"/>
          <p:cNvSpPr/>
          <p:nvPr/>
        </p:nvSpPr>
        <p:spPr>
          <a:xfrm>
            <a:off x="6291731" y="8722360"/>
            <a:ext cx="287989" cy="6985"/>
          </a:xfrm>
          <a:custGeom>
            <a:avLst/>
            <a:gdLst/>
            <a:ahLst/>
            <a:cxnLst/>
            <a:rect l="l" t="t" r="r" b="b"/>
            <a:pathLst>
              <a:path w="287989" h="6985">
                <a:moveTo>
                  <a:pt x="287989" y="0"/>
                </a:moveTo>
                <a:lnTo>
                  <a:pt x="260078" y="2540"/>
                </a:lnTo>
                <a:lnTo>
                  <a:pt x="221384" y="5080"/>
                </a:lnTo>
                <a:lnTo>
                  <a:pt x="182689" y="6350"/>
                </a:lnTo>
                <a:lnTo>
                  <a:pt x="143995" y="6985"/>
                </a:lnTo>
                <a:lnTo>
                  <a:pt x="104666" y="6350"/>
                </a:lnTo>
                <a:lnTo>
                  <a:pt x="65971" y="5080"/>
                </a:lnTo>
                <a:lnTo>
                  <a:pt x="27911" y="2540"/>
                </a:lnTo>
                <a:lnTo>
                  <a:pt x="0" y="0"/>
                </a:lnTo>
                <a:lnTo>
                  <a:pt x="287989" y="0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1"/>
          <p:cNvSpPr/>
          <p:nvPr/>
        </p:nvSpPr>
        <p:spPr>
          <a:xfrm>
            <a:off x="6291731" y="8722360"/>
            <a:ext cx="287989" cy="69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Text 2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AI雪境：童话开场</a:t>
            </a:r>
            <a:endParaRPr lang="en-US" sz="1600" dirty="0"/>
          </a:p>
        </p:txBody>
      </p:sp>
      <p:pic>
        <p:nvPicPr>
          <p:cNvPr id="9" name="Image 4" descr="https://kimi-img.moonshot.cn/pub/slides/slides_tmpl/image/25-09-08-13:47:55-d2v6s2tnfo2stf9dkad0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97770" y="-635"/>
            <a:ext cx="2494280" cy="6858635"/>
          </a:xfrm>
          <a:prstGeom prst="rect">
            <a:avLst/>
          </a:prstGeom>
        </p:spPr>
      </p:pic>
      <p:pic>
        <p:nvPicPr>
          <p:cNvPr id="10" name="Image 5" descr="https://kimi-img.moonshot.cn/pub/slides/slides_tmpl/image/25-09-08-13:48:00-d2v6s45nfo2stf9dkb3g.jp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62940" y="1287145"/>
            <a:ext cx="93345" cy="1416685"/>
          </a:xfrm>
          <a:prstGeom prst="rect">
            <a:avLst/>
          </a:prstGeom>
        </p:spPr>
      </p:pic>
      <p:pic>
        <p:nvPicPr>
          <p:cNvPr id="11" name="Image 6" descr="https://kimi-img.moonshot.cn/pub/slides/slides_tmpl/image/25-09-08-13:48:00-d2v6s45nfo2stf9dkb3g.jp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62940" y="2971165"/>
            <a:ext cx="93345" cy="1416685"/>
          </a:xfrm>
          <a:prstGeom prst="rect">
            <a:avLst/>
          </a:prstGeom>
        </p:spPr>
      </p:pic>
      <p:pic>
        <p:nvPicPr>
          <p:cNvPr id="12" name="Image 7" descr="https://kimi-img.moonshot.cn/pub/slides/slides_tmpl/image/25-09-08-13:48:00-d2v6s45nfo2stf9dkb3g.jp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662940" y="4591050"/>
            <a:ext cx="93345" cy="1416685"/>
          </a:xfrm>
          <a:prstGeom prst="rect">
            <a:avLst/>
          </a:prstGeom>
        </p:spPr>
      </p:pic>
      <p:pic>
        <p:nvPicPr>
          <p:cNvPr id="13" name="Image 8" descr="https://kimi-img.moonshot.cn/pub/slides/slides_tmpl/image/25-09-08-13:48:01-d2v6s4dnfo2stf9dkb70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45015" y="544195"/>
            <a:ext cx="1403985" cy="1021080"/>
          </a:xfrm>
          <a:prstGeom prst="rect">
            <a:avLst/>
          </a:prstGeom>
        </p:spPr>
      </p:pic>
      <p:sp>
        <p:nvSpPr>
          <p:cNvPr id="14" name="Text 3"/>
          <p:cNvSpPr/>
          <p:nvPr/>
        </p:nvSpPr>
        <p:spPr>
          <a:xfrm>
            <a:off x="853440" y="1357630"/>
            <a:ext cx="693420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情境导入</a:t>
            </a:r>
            <a:endParaRPr lang="en-US" sz="1600" dirty="0"/>
          </a:p>
        </p:txBody>
      </p:sp>
      <p:sp>
        <p:nvSpPr>
          <p:cNvPr id="15" name="Text 4"/>
          <p:cNvSpPr/>
          <p:nvPr/>
        </p:nvSpPr>
        <p:spPr>
          <a:xfrm>
            <a:off x="905510" y="1734185"/>
            <a:ext cx="879856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通过AI生成的动态雪景，将学生瞬间带入大雪覆盖的森林情境，激活学生对冬季童话的原有记忆，为后续学习营造氛围。</a:t>
            </a:r>
            <a:endParaRPr lang="en-US" sz="1600" dirty="0"/>
          </a:p>
        </p:txBody>
      </p:sp>
      <p:sp>
        <p:nvSpPr>
          <p:cNvPr id="16" name="Text 5"/>
          <p:cNvSpPr/>
          <p:nvPr/>
        </p:nvSpPr>
        <p:spPr>
          <a:xfrm>
            <a:off x="853440" y="3009265"/>
            <a:ext cx="693420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互动体验</a:t>
            </a:r>
            <a:endParaRPr lang="en-US" sz="1600" dirty="0"/>
          </a:p>
        </p:txBody>
      </p:sp>
      <p:sp>
        <p:nvSpPr>
          <p:cNvPr id="17" name="Text 6"/>
          <p:cNvSpPr/>
          <p:nvPr/>
        </p:nvSpPr>
        <p:spPr>
          <a:xfrm>
            <a:off x="905510" y="3385820"/>
            <a:ext cx="879856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点击屏幕左侧的“堆雪人”按钮，AI随机生成不同造型的雪孩子，学生用口语描述其外貌特征，为课文角色登场做形象铺垫。</a:t>
            </a:r>
            <a:endParaRPr lang="en-US" sz="1600" dirty="0"/>
          </a:p>
        </p:txBody>
      </p:sp>
      <p:sp>
        <p:nvSpPr>
          <p:cNvPr id="18" name="Text 7"/>
          <p:cNvSpPr/>
          <p:nvPr/>
        </p:nvSpPr>
        <p:spPr>
          <a:xfrm>
            <a:off x="853440" y="4660900"/>
            <a:ext cx="6934200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文本呈现</a:t>
            </a:r>
            <a:endParaRPr lang="en-US" sz="1600" dirty="0"/>
          </a:p>
        </p:txBody>
      </p:sp>
      <p:sp>
        <p:nvSpPr>
          <p:cNvPr id="19" name="Text 8"/>
          <p:cNvSpPr/>
          <p:nvPr/>
        </p:nvSpPr>
        <p:spPr>
          <a:xfrm>
            <a:off x="905510" y="5037455"/>
            <a:ext cx="879856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页面底部同步滚动出现课文首段文字，学生边看雪景边跟读，实现多感官同步输入，增强对文本的理解和记忆。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1-d2v6s1tnfo2stf9dka00.png">    </p:cNvPr>
          <p:cNvPicPr>
            <a:picLocks noChangeAspect="1"/>
          </p:cNvPicPr>
          <p:nvPr/>
        </p:nvPicPr>
        <p:blipFill>
          <a:blip r:embed="rId1">
            <a:alphaModFix amt="40000"/>
          </a:blip>
          <a:stretch>
            <a:fillRect/>
          </a:stretch>
        </p:blipFill>
        <p:spPr>
          <a:xfrm>
            <a:off x="6191250" y="2159635"/>
            <a:ext cx="4539615" cy="453961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5-d2v6s2tnfo2stf9dkad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0380" y="1049020"/>
            <a:ext cx="1871345" cy="514477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7:55-d2v6s2tnfo2stf9dkab0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0380" y="1049020"/>
            <a:ext cx="1908175" cy="5181600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7:55-d2v6s2tnfo2stf9dkac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605" y="1039495"/>
            <a:ext cx="8613775" cy="518160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813435" y="240030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AI提问：雪孩子是谁</a:t>
            </a:r>
            <a:endParaRPr lang="en-US" sz="1600" dirty="0"/>
          </a:p>
        </p:txBody>
      </p:sp>
      <p:pic>
        <p:nvPicPr>
          <p:cNvPr id="7" name="Image 4" descr="https://kimi-img.moonshot.cn/pub/slides/slides_tmpl/image/25-09-08-13:47:55-d2v6s2tnfo2stf9dkacg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435" y="5662295"/>
            <a:ext cx="8576945" cy="530225"/>
          </a:xfrm>
          <a:prstGeom prst="rect">
            <a:avLst/>
          </a:prstGeom>
        </p:spPr>
      </p:pic>
      <p:pic>
        <p:nvPicPr>
          <p:cNvPr id="8" name="Image 5" descr="https://kimi-img.moonshot.cn/pub/slides/slides_tmpl/image/25-09-08-13:47:56-d2v6s35nfo2stf9dkaeg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31840" y="823595"/>
            <a:ext cx="5848985" cy="592201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1143000" y="1838325"/>
            <a:ext cx="542480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引发思考</a:t>
            </a:r>
            <a:endParaRPr lang="en-US" sz="1600" dirty="0"/>
          </a:p>
        </p:txBody>
      </p:sp>
      <p:sp>
        <p:nvSpPr>
          <p:cNvPr id="10" name="Text 2"/>
          <p:cNvSpPr/>
          <p:nvPr/>
        </p:nvSpPr>
        <p:spPr>
          <a:xfrm>
            <a:off x="1187744" y="2587625"/>
            <a:ext cx="5336089" cy="142636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8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AI语音提出悬念式问题：“雪孩子真的只是雪吗？”学生自由发言后，AI即时汇总关键词生成词云，教师梳理“雪堆→伙伴→生命”的童话逻辑，为后续学习奠定情感基调。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15315" y="1539240"/>
            <a:ext cx="11662410" cy="3588385"/>
          </a:xfrm>
          <a:prstGeom prst="roundRect">
            <a:avLst>
              <a:gd name="adj" fmla="val 16667"/>
            </a:avLst>
          </a:prstGeom>
          <a:solidFill>
            <a:srgbClr val="F2E9DA">
              <a:alpha val="27059"/>
            </a:srgbClr>
          </a:solidFill>
          <a:ln/>
        </p:spPr>
      </p:sp>
      <p:sp>
        <p:nvSpPr>
          <p:cNvPr id="3" name="Text 1"/>
          <p:cNvSpPr/>
          <p:nvPr/>
        </p:nvSpPr>
        <p:spPr>
          <a:xfrm>
            <a:off x="-615315" y="1539240"/>
            <a:ext cx="11662410" cy="35883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2191385" y="1327785"/>
            <a:ext cx="2804160" cy="21304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3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034160" y="0"/>
            <a:ext cx="6710290" cy="6879102"/>
          </a:xfrm>
          <a:custGeom>
            <a:avLst/>
            <a:gdLst/>
            <a:ahLst/>
            <a:cxnLst/>
            <a:rect l="l" t="t" r="r" b="b"/>
            <a:pathLst>
              <a:path w="6710290" h="6879102">
                <a:moveTo>
                  <a:pt x="2700997" y="0"/>
                </a:moveTo>
                <a:lnTo>
                  <a:pt x="6710290" y="0"/>
                </a:lnTo>
                <a:lnTo>
                  <a:pt x="6682154" y="6879102"/>
                </a:lnTo>
                <a:lnTo>
                  <a:pt x="0" y="6865034"/>
                </a:lnTo>
                <a:lnTo>
                  <a:pt x="2700997" y="0"/>
                </a:lnTo>
                <a:close/>
              </a:path>
            </a:pathLst>
          </a:custGeom>
          <a:solidFill>
            <a:srgbClr val="FED3D9">
              <a:alpha val="78824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034160" y="0"/>
            <a:ext cx="6710290" cy="6879102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067200" y="1617049"/>
            <a:ext cx="576775" cy="576776"/>
          </a:xfrm>
          <a:prstGeom prst="plaque">
            <a:avLst>
              <a:gd name="adj" fmla="val 50000"/>
            </a:avLst>
          </a:prstGeom>
          <a:solidFill>
            <a:srgbClr val="004CC0"/>
          </a:solidFill>
          <a:ln/>
        </p:spPr>
      </p:sp>
      <p:sp>
        <p:nvSpPr>
          <p:cNvPr id="8" name="Text 6"/>
          <p:cNvSpPr/>
          <p:nvPr/>
        </p:nvSpPr>
        <p:spPr>
          <a:xfrm>
            <a:off x="2067200" y="1617049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172514" y="2562775"/>
            <a:ext cx="400093" cy="400094"/>
          </a:xfrm>
          <a:prstGeom prst="plaque">
            <a:avLst>
              <a:gd name="adj" fmla="val 50000"/>
            </a:avLst>
          </a:prstGeom>
          <a:solidFill>
            <a:srgbClr val="F7F797"/>
          </a:solidFill>
          <a:ln/>
        </p:spPr>
      </p:sp>
      <p:sp>
        <p:nvSpPr>
          <p:cNvPr id="10" name="Text 8"/>
          <p:cNvSpPr/>
          <p:nvPr/>
        </p:nvSpPr>
        <p:spPr>
          <a:xfrm>
            <a:off x="5172514" y="2562775"/>
            <a:ext cx="400093" cy="400094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6210" y="3370580"/>
            <a:ext cx="6873875" cy="169100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4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AI识字·雪字开花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995824" y="962415"/>
            <a:ext cx="576775" cy="576776"/>
          </a:xfrm>
          <a:prstGeom prst="plaque">
            <a:avLst>
              <a:gd name="adj" fmla="val 50000"/>
            </a:avLst>
          </a:prstGeom>
          <a:solidFill>
            <a:srgbClr val="5B9BD5"/>
          </a:solidFill>
          <a:ln/>
        </p:spPr>
      </p:sp>
      <p:sp>
        <p:nvSpPr>
          <p:cNvPr id="13" name="Text 11"/>
          <p:cNvSpPr/>
          <p:nvPr/>
        </p:nvSpPr>
        <p:spPr>
          <a:xfrm>
            <a:off x="4995824" y="962415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4" name="Image 0" descr="https://kimi-img.moonshot.cn/pub/slides/slides_tmpl/image/25-09-08-13:47:56-d2v6s35nfo2stf9dkag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3855" y="694690"/>
            <a:ext cx="5740400" cy="5740400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2-d2v6s25nfo2stf9dka2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V="1">
            <a:off x="9525" y="3205480"/>
            <a:ext cx="12192000" cy="365252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9-d2v6s3tnfo2stf9dkau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7175"/>
            <a:ext cx="12192000" cy="804545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7:59-d2v6s3tnfo2stf9dkao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850" y="1768475"/>
            <a:ext cx="5800725" cy="4126865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7:59-d2v6s3tnfo2stf9dkao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19075" y="1768475"/>
            <a:ext cx="5800725" cy="4126865"/>
          </a:xfrm>
          <a:prstGeom prst="rect">
            <a:avLst/>
          </a:prstGeom>
        </p:spPr>
      </p:pic>
      <p:sp>
        <p:nvSpPr>
          <p:cNvPr id="6" name="Shape 0"/>
          <p:cNvSpPr/>
          <p:nvPr/>
        </p:nvSpPr>
        <p:spPr>
          <a:xfrm>
            <a:off x="710565" y="3239770"/>
            <a:ext cx="4860000" cy="101600"/>
          </a:xfrm>
          <a:prstGeom prst="roundRect">
            <a:avLst>
              <a:gd name="adj" fmla="val 50000"/>
            </a:avLst>
          </a:prstGeom>
          <a:gradFill rotWithShape="1" flip="none">
            <a:gsLst>
              <a:gs pos="0">
                <a:srgbClr val="FFFFFF"/>
              </a:gs>
              <a:gs pos="2000">
                <a:srgbClr val="FFFFFF"/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7" name="Text 1"/>
          <p:cNvSpPr/>
          <p:nvPr/>
        </p:nvSpPr>
        <p:spPr>
          <a:xfrm>
            <a:off x="710565" y="3239770"/>
            <a:ext cx="4860000" cy="1016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Shape 2"/>
          <p:cNvSpPr/>
          <p:nvPr/>
        </p:nvSpPr>
        <p:spPr>
          <a:xfrm flipH="1">
            <a:off x="6806565" y="3239770"/>
            <a:ext cx="4860000" cy="101600"/>
          </a:xfrm>
          <a:prstGeom prst="roundRect">
            <a:avLst>
              <a:gd name="adj" fmla="val 50000"/>
            </a:avLst>
          </a:prstGeom>
          <a:gradFill rotWithShape="1" flip="none">
            <a:gsLst>
              <a:gs pos="0">
                <a:srgbClr val="FFFFFF"/>
              </a:gs>
              <a:gs pos="2000">
                <a:srgbClr val="FFFFFF"/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/>
        </p:spPr>
      </p:sp>
      <p:sp>
        <p:nvSpPr>
          <p:cNvPr id="9" name="Text 3"/>
          <p:cNvSpPr/>
          <p:nvPr/>
        </p:nvSpPr>
        <p:spPr>
          <a:xfrm>
            <a:off x="6806565" y="3239770"/>
            <a:ext cx="4860000" cy="1016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Text 4"/>
          <p:cNvSpPr/>
          <p:nvPr/>
        </p:nvSpPr>
        <p:spPr>
          <a:xfrm>
            <a:off x="506730" y="36766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AI拆字：雪字演变</a:t>
            </a:r>
            <a:endParaRPr lang="en-US" sz="1600" dirty="0"/>
          </a:p>
        </p:txBody>
      </p:sp>
      <p:sp>
        <p:nvSpPr>
          <p:cNvPr id="11" name="Text 5"/>
          <p:cNvSpPr/>
          <p:nvPr/>
        </p:nvSpPr>
        <p:spPr>
          <a:xfrm>
            <a:off x="611505" y="2375535"/>
            <a:ext cx="486092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字形演变</a:t>
            </a:r>
            <a:endParaRPr lang="en-US" sz="1600" dirty="0"/>
          </a:p>
        </p:txBody>
      </p:sp>
      <p:sp>
        <p:nvSpPr>
          <p:cNvPr id="12" name="Text 6"/>
          <p:cNvSpPr/>
          <p:nvPr/>
        </p:nvSpPr>
        <p:spPr>
          <a:xfrm>
            <a:off x="611505" y="3425190"/>
            <a:ext cx="4860290" cy="106977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8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AI动画演示“雪”字从甲骨文到楷书的演变过程，并叠加雪花飘落特效，帮助学生建立形义关联，理解汉字的演变规律。</a:t>
            </a:r>
            <a:endParaRPr lang="en-US" sz="1600" dirty="0"/>
          </a:p>
        </p:txBody>
      </p:sp>
      <p:sp>
        <p:nvSpPr>
          <p:cNvPr id="13" name="Text 7"/>
          <p:cNvSpPr/>
          <p:nvPr/>
        </p:nvSpPr>
        <p:spPr>
          <a:xfrm>
            <a:off x="6707505" y="2299335"/>
            <a:ext cx="486092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24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拼图游戏</a:t>
            </a:r>
            <a:endParaRPr lang="en-US" sz="1600" dirty="0"/>
          </a:p>
        </p:txBody>
      </p:sp>
      <p:sp>
        <p:nvSpPr>
          <p:cNvPr id="14" name="Text 8"/>
          <p:cNvSpPr/>
          <p:nvPr/>
        </p:nvSpPr>
        <p:spPr>
          <a:xfrm>
            <a:off x="6707505" y="3425190"/>
            <a:ext cx="4860290" cy="142636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sz="18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屏幕下方出现“雪”字部件拼图，学生拖拽“雨”与“彐”到正确位置，AI即时语音评价，通过交互游戏突破字形难点，同时积累“雨字头”偏旁家族字。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1-d2v6s1tnfo2stf9dka00.png">    </p:cNvPr>
          <p:cNvPicPr>
            <a:picLocks noChangeAspect="1"/>
          </p:cNvPicPr>
          <p:nvPr/>
        </p:nvPicPr>
        <p:blipFill>
          <a:blip r:embed="rId1">
            <a:alphaModFix amt="40000"/>
          </a:blip>
          <a:stretch>
            <a:fillRect/>
          </a:stretch>
        </p:blipFill>
        <p:spPr>
          <a:xfrm>
            <a:off x="1084580" y="-1073785"/>
            <a:ext cx="10067290" cy="1006729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8:01-d2v6s4dnfo2stf9dkbb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6175" y="1395730"/>
            <a:ext cx="2603500" cy="463550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8:01-d2v6s4dnfo2stf9dkbb0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665" y="1395730"/>
            <a:ext cx="2603500" cy="4635500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8:01-d2v6s4dnfo2stf9dkbb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9155" y="1395730"/>
            <a:ext cx="2603500" cy="4635500"/>
          </a:xfrm>
          <a:prstGeom prst="rect">
            <a:avLst/>
          </a:prstGeom>
        </p:spPr>
      </p:pic>
      <p:pic>
        <p:nvPicPr>
          <p:cNvPr id="6" name="Image 4" descr="https://kimi-img.moonshot.cn/pub/slides/slides_tmpl/image/25-09-08-13:48:01-d2v6s4dnfo2stf9dkbb0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655" y="1395730"/>
            <a:ext cx="2603500" cy="4635500"/>
          </a:xfrm>
          <a:prstGeom prst="rect">
            <a:avLst/>
          </a:prstGeom>
        </p:spPr>
      </p:pic>
      <p:sp>
        <p:nvSpPr>
          <p:cNvPr id="7" name="Shape 0"/>
          <p:cNvSpPr/>
          <p:nvPr/>
        </p:nvSpPr>
        <p:spPr>
          <a:xfrm>
            <a:off x="921385" y="274828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8" name="Shape 1"/>
          <p:cNvSpPr/>
          <p:nvPr/>
        </p:nvSpPr>
        <p:spPr>
          <a:xfrm>
            <a:off x="3616325" y="205994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9" name="Shape 2"/>
          <p:cNvSpPr/>
          <p:nvPr/>
        </p:nvSpPr>
        <p:spPr>
          <a:xfrm>
            <a:off x="3616325" y="274828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10" name="Shape 3"/>
          <p:cNvSpPr/>
          <p:nvPr/>
        </p:nvSpPr>
        <p:spPr>
          <a:xfrm>
            <a:off x="6311265" y="205994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11" name="Shape 4"/>
          <p:cNvSpPr/>
          <p:nvPr/>
        </p:nvSpPr>
        <p:spPr>
          <a:xfrm>
            <a:off x="6311265" y="274828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12" name="Shape 5"/>
          <p:cNvSpPr/>
          <p:nvPr/>
        </p:nvSpPr>
        <p:spPr>
          <a:xfrm>
            <a:off x="9006205" y="205994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13" name="Shape 6"/>
          <p:cNvSpPr/>
          <p:nvPr/>
        </p:nvSpPr>
        <p:spPr>
          <a:xfrm>
            <a:off x="9006205" y="274828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14" name="Text 7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AI跟读：雪词开花</a:t>
            </a:r>
            <a:endParaRPr lang="en-US" sz="1600" dirty="0"/>
          </a:p>
        </p:txBody>
      </p:sp>
      <p:sp>
        <p:nvSpPr>
          <p:cNvPr id="15" name="Shape 8"/>
          <p:cNvSpPr/>
          <p:nvPr/>
        </p:nvSpPr>
        <p:spPr>
          <a:xfrm>
            <a:off x="895350" y="2053590"/>
            <a:ext cx="2145665" cy="0"/>
          </a:xfrm>
          <a:prstGeom prst="line">
            <a:avLst/>
          </a:prstGeom>
          <a:noFill/>
          <a:ln w="19050">
            <a:solidFill>
              <a:srgbClr val="A589C6"/>
            </a:solidFill>
            <a:prstDash val="solid"/>
            <a:headEnd type="none"/>
            <a:tailEnd type="none"/>
          </a:ln>
        </p:spPr>
      </p:sp>
      <p:sp>
        <p:nvSpPr>
          <p:cNvPr id="16" name="Text 9"/>
          <p:cNvSpPr/>
          <p:nvPr/>
        </p:nvSpPr>
        <p:spPr>
          <a:xfrm>
            <a:off x="921385" y="1540510"/>
            <a:ext cx="1066165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17" name="Text 10"/>
          <p:cNvSpPr/>
          <p:nvPr/>
        </p:nvSpPr>
        <p:spPr>
          <a:xfrm>
            <a:off x="921385" y="1986915"/>
            <a:ext cx="2145665" cy="771525"/>
          </a:xfrm>
          <a:prstGeom prst="rect">
            <a:avLst/>
          </a:prstGeom>
          <a:noFill/>
          <a:ln/>
        </p:spPr>
        <p:txBody>
          <a:bodyPr wrap="square" lIns="90043" tIns="46863" rIns="90043" bIns="0" rtlCol="0" anchor="ctr"/>
          <a:lstStyle/>
          <a:p>
            <a:pPr algn="just">
              <a:lnSpc>
                <a:spcPct val="100000"/>
              </a:lnSpc>
            </a:pPr>
            <a:r>
              <a:rPr lang="en-US" sz="16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词汇扩展</a:t>
            </a:r>
            <a:endParaRPr lang="en-US" sz="1600" dirty="0"/>
          </a:p>
        </p:txBody>
      </p:sp>
      <p:sp>
        <p:nvSpPr>
          <p:cNvPr id="18" name="Text 11"/>
          <p:cNvSpPr/>
          <p:nvPr/>
        </p:nvSpPr>
        <p:spPr>
          <a:xfrm>
            <a:off x="921385" y="2816225"/>
            <a:ext cx="2145665" cy="2643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AI语音领读“大雪、雪人、雪白”等词语，学生跟读并录音，系统即时比对发音，标红误读字，帮助学生积累词汇。</a:t>
            </a:r>
            <a:endParaRPr lang="en-US" sz="1600" dirty="0"/>
          </a:p>
        </p:txBody>
      </p:sp>
      <p:sp>
        <p:nvSpPr>
          <p:cNvPr id="19" name="Text 12"/>
          <p:cNvSpPr/>
          <p:nvPr/>
        </p:nvSpPr>
        <p:spPr>
          <a:xfrm>
            <a:off x="3616325" y="1540510"/>
            <a:ext cx="1066165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20" name="Text 13"/>
          <p:cNvSpPr/>
          <p:nvPr/>
        </p:nvSpPr>
        <p:spPr>
          <a:xfrm>
            <a:off x="3616325" y="1986915"/>
            <a:ext cx="2145665" cy="771525"/>
          </a:xfrm>
          <a:prstGeom prst="rect">
            <a:avLst/>
          </a:prstGeom>
          <a:noFill/>
          <a:ln/>
        </p:spPr>
        <p:txBody>
          <a:bodyPr wrap="square" lIns="90043" tIns="46863" rIns="90043" bIns="0" rtlCol="0" anchor="ctr"/>
          <a:lstStyle/>
          <a:p>
            <a:pPr algn="just">
              <a:lnSpc>
                <a:spcPct val="100000"/>
              </a:lnSpc>
            </a:pPr>
            <a:r>
              <a:rPr lang="en-US" sz="16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词语搭配</a:t>
            </a:r>
            <a:endParaRPr lang="en-US" sz="1600" dirty="0"/>
          </a:p>
        </p:txBody>
      </p:sp>
      <p:sp>
        <p:nvSpPr>
          <p:cNvPr id="21" name="Text 14"/>
          <p:cNvSpPr/>
          <p:nvPr/>
        </p:nvSpPr>
        <p:spPr>
          <a:xfrm>
            <a:off x="3616325" y="2816225"/>
            <a:ext cx="2145665" cy="2643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左侧出现词语搭配树，学生点击任一节点，AI生成对应图片与例句，如“雪白的棉花”，让学生在具体语境中理解词语含义。</a:t>
            </a:r>
            <a:endParaRPr lang="en-US" sz="1600" dirty="0"/>
          </a:p>
        </p:txBody>
      </p:sp>
      <p:sp>
        <p:nvSpPr>
          <p:cNvPr id="22" name="Text 15"/>
          <p:cNvSpPr/>
          <p:nvPr/>
        </p:nvSpPr>
        <p:spPr>
          <a:xfrm>
            <a:off x="6311265" y="1540510"/>
            <a:ext cx="1066165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23" name="Text 16"/>
          <p:cNvSpPr/>
          <p:nvPr/>
        </p:nvSpPr>
        <p:spPr>
          <a:xfrm>
            <a:off x="6311265" y="1986915"/>
            <a:ext cx="2145665" cy="771525"/>
          </a:xfrm>
          <a:prstGeom prst="rect">
            <a:avLst/>
          </a:prstGeom>
          <a:noFill/>
          <a:ln/>
        </p:spPr>
        <p:txBody>
          <a:bodyPr wrap="square" lIns="90043" tIns="46863" rIns="90043" bIns="0" rtlCol="0" anchor="ctr"/>
          <a:lstStyle/>
          <a:p>
            <a:pPr algn="just">
              <a:lnSpc>
                <a:spcPct val="100000"/>
              </a:lnSpc>
            </a:pPr>
            <a:r>
              <a:rPr lang="en-US" sz="16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互动交流</a:t>
            </a:r>
            <a:endParaRPr lang="en-US" sz="1600" dirty="0"/>
          </a:p>
        </p:txBody>
      </p:sp>
      <p:sp>
        <p:nvSpPr>
          <p:cNvPr id="24" name="Text 17"/>
          <p:cNvSpPr/>
          <p:nvPr/>
        </p:nvSpPr>
        <p:spPr>
          <a:xfrm>
            <a:off x="6311265" y="2816225"/>
            <a:ext cx="2145665" cy="2643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学生在跟读过程中，可以与AI进行互动交流，纠正发音错误，提高口语表达能力。</a:t>
            </a:r>
            <a:endParaRPr lang="en-US" sz="1600" dirty="0"/>
          </a:p>
        </p:txBody>
      </p:sp>
      <p:sp>
        <p:nvSpPr>
          <p:cNvPr id="25" name="Text 18"/>
          <p:cNvSpPr/>
          <p:nvPr/>
        </p:nvSpPr>
        <p:spPr>
          <a:xfrm>
            <a:off x="9006205" y="1540510"/>
            <a:ext cx="1066165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04</a:t>
            </a:r>
            <a:endParaRPr lang="en-US" sz="1600" dirty="0"/>
          </a:p>
        </p:txBody>
      </p:sp>
      <p:sp>
        <p:nvSpPr>
          <p:cNvPr id="26" name="Text 19"/>
          <p:cNvSpPr/>
          <p:nvPr/>
        </p:nvSpPr>
        <p:spPr>
          <a:xfrm>
            <a:off x="9006205" y="1986915"/>
            <a:ext cx="2145665" cy="771525"/>
          </a:xfrm>
          <a:prstGeom prst="rect">
            <a:avLst/>
          </a:prstGeom>
          <a:noFill/>
          <a:ln/>
        </p:spPr>
        <p:txBody>
          <a:bodyPr wrap="square" lIns="90043" tIns="46863" rIns="90043" bIns="0" rtlCol="0" anchor="ctr"/>
          <a:lstStyle/>
          <a:p>
            <a:pPr algn="just">
              <a:lnSpc>
                <a:spcPct val="100000"/>
              </a:lnSpc>
            </a:pPr>
            <a:r>
              <a:rPr lang="en-US" sz="16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巩固记忆</a:t>
            </a:r>
            <a:endParaRPr lang="en-US" sz="1600" dirty="0"/>
          </a:p>
        </p:txBody>
      </p:sp>
      <p:sp>
        <p:nvSpPr>
          <p:cNvPr id="27" name="Text 20"/>
          <p:cNvSpPr/>
          <p:nvPr/>
        </p:nvSpPr>
        <p:spPr>
          <a:xfrm>
            <a:off x="9006205" y="2816225"/>
            <a:ext cx="2145665" cy="2643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通过听读说联动的方式，学生可以更好地记住这些与“雪”字相关的词汇，为后续的造句与写话打下坚实基础。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15315" y="1539240"/>
            <a:ext cx="11662410" cy="3588385"/>
          </a:xfrm>
          <a:prstGeom prst="roundRect">
            <a:avLst>
              <a:gd name="adj" fmla="val 16667"/>
            </a:avLst>
          </a:prstGeom>
          <a:solidFill>
            <a:srgbClr val="F2E9DA">
              <a:alpha val="27059"/>
            </a:srgbClr>
          </a:solidFill>
          <a:ln/>
        </p:spPr>
      </p:sp>
      <p:sp>
        <p:nvSpPr>
          <p:cNvPr id="3" name="Text 1"/>
          <p:cNvSpPr/>
          <p:nvPr/>
        </p:nvSpPr>
        <p:spPr>
          <a:xfrm>
            <a:off x="-615315" y="1539240"/>
            <a:ext cx="11662410" cy="35883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2191385" y="1327785"/>
            <a:ext cx="2804160" cy="21304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3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034160" y="0"/>
            <a:ext cx="6710290" cy="6879102"/>
          </a:xfrm>
          <a:custGeom>
            <a:avLst/>
            <a:gdLst/>
            <a:ahLst/>
            <a:cxnLst/>
            <a:rect l="l" t="t" r="r" b="b"/>
            <a:pathLst>
              <a:path w="6710290" h="6879102">
                <a:moveTo>
                  <a:pt x="2700997" y="0"/>
                </a:moveTo>
                <a:lnTo>
                  <a:pt x="6710290" y="0"/>
                </a:lnTo>
                <a:lnTo>
                  <a:pt x="6682154" y="6879102"/>
                </a:lnTo>
                <a:lnTo>
                  <a:pt x="0" y="6865034"/>
                </a:lnTo>
                <a:lnTo>
                  <a:pt x="2700997" y="0"/>
                </a:lnTo>
                <a:close/>
              </a:path>
            </a:pathLst>
          </a:custGeom>
          <a:solidFill>
            <a:srgbClr val="FED3D9">
              <a:alpha val="78824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034160" y="0"/>
            <a:ext cx="6710290" cy="6879102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067200" y="1617049"/>
            <a:ext cx="576775" cy="576776"/>
          </a:xfrm>
          <a:prstGeom prst="plaque">
            <a:avLst>
              <a:gd name="adj" fmla="val 50000"/>
            </a:avLst>
          </a:prstGeom>
          <a:solidFill>
            <a:srgbClr val="004CC0"/>
          </a:solidFill>
          <a:ln/>
        </p:spPr>
      </p:sp>
      <p:sp>
        <p:nvSpPr>
          <p:cNvPr id="8" name="Text 6"/>
          <p:cNvSpPr/>
          <p:nvPr/>
        </p:nvSpPr>
        <p:spPr>
          <a:xfrm>
            <a:off x="2067200" y="1617049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172514" y="2562775"/>
            <a:ext cx="400093" cy="400094"/>
          </a:xfrm>
          <a:prstGeom prst="plaque">
            <a:avLst>
              <a:gd name="adj" fmla="val 50000"/>
            </a:avLst>
          </a:prstGeom>
          <a:solidFill>
            <a:srgbClr val="F7F797"/>
          </a:solidFill>
          <a:ln/>
        </p:spPr>
      </p:sp>
      <p:sp>
        <p:nvSpPr>
          <p:cNvPr id="10" name="Text 8"/>
          <p:cNvSpPr/>
          <p:nvPr/>
        </p:nvSpPr>
        <p:spPr>
          <a:xfrm>
            <a:off x="5172514" y="2562775"/>
            <a:ext cx="400093" cy="400094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6210" y="3370580"/>
            <a:ext cx="6873875" cy="169100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4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AI朗读·声临其境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995824" y="962415"/>
            <a:ext cx="576775" cy="576776"/>
          </a:xfrm>
          <a:prstGeom prst="plaque">
            <a:avLst>
              <a:gd name="adj" fmla="val 50000"/>
            </a:avLst>
          </a:prstGeom>
          <a:solidFill>
            <a:srgbClr val="5B9BD5"/>
          </a:solidFill>
          <a:ln/>
        </p:spPr>
      </p:sp>
      <p:sp>
        <p:nvSpPr>
          <p:cNvPr id="13" name="Text 11"/>
          <p:cNvSpPr/>
          <p:nvPr/>
        </p:nvSpPr>
        <p:spPr>
          <a:xfrm>
            <a:off x="4995824" y="962415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4" name="Image 0" descr="https://kimi-img.moonshot.cn/pub/slides/slides_tmpl/image/25-09-08-13:47:56-d2v6s35nfo2stf9dkag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3855" y="694690"/>
            <a:ext cx="5740400" cy="5740400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9-d2v6s3tnfo2stf9dkb0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8260" y="133985"/>
            <a:ext cx="12402820" cy="71183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9-d2v6s3tnfo2stf9dkb0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5145405"/>
            <a:ext cx="12199620" cy="2680335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8:00-d2v6s45nfo2stf9dkb50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0520" y="1443355"/>
            <a:ext cx="3245485" cy="4621530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8:00-d2v6s45nfo2stf9dkb5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400" y="1443355"/>
            <a:ext cx="3245485" cy="4621530"/>
          </a:xfrm>
          <a:prstGeom prst="rect">
            <a:avLst/>
          </a:prstGeom>
        </p:spPr>
      </p:pic>
      <p:pic>
        <p:nvPicPr>
          <p:cNvPr id="6" name="Image 4" descr="https://kimi-img.moonshot.cn/pub/slides/slides_tmpl/image/25-09-08-13:48:00-d2v6s45nfo2stf9dkb50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280" y="1437640"/>
            <a:ext cx="3245485" cy="4621530"/>
          </a:xfrm>
          <a:prstGeom prst="rect">
            <a:avLst/>
          </a:prstGeom>
        </p:spPr>
      </p:pic>
      <p:pic>
        <p:nvPicPr>
          <p:cNvPr id="7" name="Image 5" descr="https://kimi-img.moonshot.cn/pub/slides/slides_tmpl/image/25-09-08-13:47:59-d2v6s3tnfo2stf9dkat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6405" y="1654810"/>
            <a:ext cx="1249045" cy="1249045"/>
          </a:xfrm>
          <a:prstGeom prst="rect">
            <a:avLst/>
          </a:prstGeom>
        </p:spPr>
      </p:pic>
      <p:pic>
        <p:nvPicPr>
          <p:cNvPr id="8" name="Image 6" descr="https://kimi-img.moonshot.cn/pub/slides/slides_tmpl/image/25-09-08-13:47:59-d2v6s3tnfo2stf9dkat0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1620" y="1654810"/>
            <a:ext cx="1249045" cy="1249045"/>
          </a:xfrm>
          <a:prstGeom prst="rect">
            <a:avLst/>
          </a:prstGeom>
        </p:spPr>
      </p:pic>
      <p:pic>
        <p:nvPicPr>
          <p:cNvPr id="9" name="Image 7" descr="https://kimi-img.moonshot.cn/pub/slides/slides_tmpl/image/25-09-08-13:48:00-d2v6s45nfo2stf9dkb20.sv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50" r="-50" t="644" b="644"/>
          <a:stretch/>
        </p:blipFill>
        <p:spPr>
          <a:xfrm>
            <a:off x="2058035" y="2012950"/>
            <a:ext cx="577215" cy="570230"/>
          </a:xfrm>
          <a:prstGeom prst="rect">
            <a:avLst/>
          </a:prstGeom>
        </p:spPr>
      </p:pic>
      <p:pic>
        <p:nvPicPr>
          <p:cNvPr id="10" name="Image 8" descr="https://kimi-img.moonshot.cn/pub/slides/slides_tmpl/image/25-09-08-13:47:59-d2v6s3tnfo2stf9dkat0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66835" y="1653540"/>
            <a:ext cx="1249045" cy="1249045"/>
          </a:xfrm>
          <a:prstGeom prst="rect">
            <a:avLst/>
          </a:prstGeom>
        </p:spPr>
      </p:pic>
      <p:pic>
        <p:nvPicPr>
          <p:cNvPr id="11" name="Image 9" descr="https://kimi-img.moonshot.cn/pub/slides/slides_tmpl/image/25-09-08-13:48:00-d2v6s45nfo2stf9dkb2g.png">    </p:cNvPr>
          <p:cNvPicPr>
            <a:picLocks noChangeAspect="1"/>
          </p:cNvPicPr>
          <p:nvPr/>
        </p:nvPicPr>
        <p:blipFill>
          <a:blip r:embed="rId11"/>
          <a:srcRect l="59" r="59" t="-59" b="59"/>
          <a:stretch/>
        </p:blipFill>
        <p:spPr>
          <a:xfrm>
            <a:off x="5677535" y="2012950"/>
            <a:ext cx="577215" cy="570230"/>
          </a:xfrm>
          <a:prstGeom prst="rect">
            <a:avLst/>
          </a:prstGeom>
        </p:spPr>
      </p:pic>
      <p:pic>
        <p:nvPicPr>
          <p:cNvPr id="12" name="Image 10" descr="https://kimi-img.moonshot.cn/pub/slides/slides_tmpl/image/25-09-08-13:48:00-d2v6s45nfo2stf9dkb30.png">    </p:cNvPr>
          <p:cNvPicPr>
            <a:picLocks noChangeAspect="1"/>
          </p:cNvPicPr>
          <p:nvPr/>
        </p:nvPicPr>
        <p:blipFill>
          <a:blip r:embed="rId12"/>
          <a:srcRect l="59" r="59" t="-59" b="59"/>
          <a:stretch/>
        </p:blipFill>
        <p:spPr>
          <a:xfrm>
            <a:off x="9297670" y="2012950"/>
            <a:ext cx="577215" cy="570230"/>
          </a:xfrm>
          <a:prstGeom prst="rect">
            <a:avLst/>
          </a:prstGeom>
        </p:spPr>
      </p:pic>
      <p:sp>
        <p:nvSpPr>
          <p:cNvPr id="13" name="Text 0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AI分角色朗读</a:t>
            </a:r>
            <a:endParaRPr lang="en-US" sz="1600" dirty="0"/>
          </a:p>
        </p:txBody>
      </p:sp>
      <p:sp>
        <p:nvSpPr>
          <p:cNvPr id="14" name="Text 1"/>
          <p:cNvSpPr/>
          <p:nvPr/>
        </p:nvSpPr>
        <p:spPr>
          <a:xfrm>
            <a:off x="947420" y="3009265"/>
            <a:ext cx="2797175" cy="6699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角色分配</a:t>
            </a:r>
            <a:endParaRPr lang="en-US" sz="1600" dirty="0"/>
          </a:p>
        </p:txBody>
      </p:sp>
      <p:sp>
        <p:nvSpPr>
          <p:cNvPr id="15" name="Text 2"/>
          <p:cNvSpPr/>
          <p:nvPr/>
        </p:nvSpPr>
        <p:spPr>
          <a:xfrm>
            <a:off x="948055" y="3655060"/>
            <a:ext cx="2796540" cy="1406922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AI将课文前四段按“旁白、小兔、雪孩子”分色呈现，学生选择角色按钮，系统自动调整语速与语调示范，让学生更好地把握不同角色的语气特点。</a:t>
            </a:r>
            <a:endParaRPr lang="en-US" sz="1600" dirty="0"/>
          </a:p>
        </p:txBody>
      </p:sp>
      <p:sp>
        <p:nvSpPr>
          <p:cNvPr id="16" name="Text 3"/>
          <p:cNvSpPr/>
          <p:nvPr/>
        </p:nvSpPr>
        <p:spPr>
          <a:xfrm>
            <a:off x="4566920" y="3019425"/>
            <a:ext cx="2797175" cy="6699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录音对比</a:t>
            </a:r>
            <a:endParaRPr lang="en-US" sz="1600" dirty="0"/>
          </a:p>
        </p:txBody>
      </p:sp>
      <p:sp>
        <p:nvSpPr>
          <p:cNvPr id="17" name="Text 4"/>
          <p:cNvSpPr/>
          <p:nvPr/>
        </p:nvSpPr>
        <p:spPr>
          <a:xfrm>
            <a:off x="4567555" y="3665220"/>
            <a:ext cx="2796540" cy="1125538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学生可录音对比，AI给出“感情星级”，通过这种方式，学生可以发现自己的朗读不足之处，提高朗读水平。</a:t>
            </a:r>
            <a:endParaRPr lang="en-US" sz="1600" dirty="0"/>
          </a:p>
        </p:txBody>
      </p:sp>
      <p:sp>
        <p:nvSpPr>
          <p:cNvPr id="18" name="Text 5"/>
          <p:cNvSpPr/>
          <p:nvPr/>
        </p:nvSpPr>
        <p:spPr>
          <a:xfrm>
            <a:off x="8187055" y="3019425"/>
            <a:ext cx="2797175" cy="6699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情感引导</a:t>
            </a:r>
            <a:endParaRPr lang="en-US" sz="1600" dirty="0"/>
          </a:p>
        </p:txBody>
      </p:sp>
      <p:sp>
        <p:nvSpPr>
          <p:cNvPr id="19" name="Text 6"/>
          <p:cNvSpPr/>
          <p:nvPr/>
        </p:nvSpPr>
        <p:spPr>
          <a:xfrm>
            <a:off x="8187690" y="3665220"/>
            <a:ext cx="2796540" cy="1125538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教师引导学生发现“欢快→担心”的情绪变化，为后续“救火”情节的转折埋下情感伏笔，使学生更好地理解课文的情感脉络。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9-d2v6s3tnfo2stf9dkao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724535" y="1501775"/>
            <a:ext cx="5800725" cy="480250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8-d2v6s3lnfo2stf9dkan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1365250"/>
            <a:ext cx="5769610" cy="4798695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7:59-d2v6s3tnfo2stf9dkav0.png">    </p:cNvPr>
          <p:cNvPicPr>
            <a:picLocks noChangeAspect="1"/>
          </p:cNvPicPr>
          <p:nvPr/>
        </p:nvPicPr>
        <p:blipFill>
          <a:blip r:embed="rId3">
            <a:alphaModFix amt="60000"/>
          </a:blip>
          <a:stretch>
            <a:fillRect/>
          </a:stretch>
        </p:blipFill>
        <p:spPr>
          <a:xfrm>
            <a:off x="6701790" y="0"/>
            <a:ext cx="6847840" cy="6858000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7:51-d2v6s1tnfo2stf9dka00.png">    </p:cNvPr>
          <p:cNvPicPr>
            <a:picLocks noChangeAspect="1"/>
          </p:cNvPicPr>
          <p:nvPr/>
        </p:nvPicPr>
        <p:blipFill>
          <a:blip r:embed="rId4">
            <a:alphaModFix amt="60000"/>
          </a:blip>
          <a:stretch>
            <a:fillRect/>
          </a:stretch>
        </p:blipFill>
        <p:spPr>
          <a:xfrm>
            <a:off x="7811770" y="-26670"/>
            <a:ext cx="6858000" cy="6858000"/>
          </a:xfrm>
          <a:prstGeom prst="rect">
            <a:avLst/>
          </a:prstGeom>
        </p:spPr>
      </p:pic>
      <p:sp>
        <p:nvSpPr>
          <p:cNvPr id="6" name="Shape 0"/>
          <p:cNvSpPr/>
          <p:nvPr/>
        </p:nvSpPr>
        <p:spPr>
          <a:xfrm flipH="1">
            <a:off x="11449050" y="1756410"/>
            <a:ext cx="614680" cy="575310"/>
          </a:xfrm>
          <a:custGeom>
            <a:avLst/>
            <a:gdLst/>
            <a:ahLst/>
            <a:cxnLst/>
            <a:rect l="l" t="t" r="r" b="b"/>
            <a:pathLst>
              <a:path w="614680" h="575310">
                <a:moveTo>
                  <a:pt x="614680" y="287655"/>
                </a:moveTo>
                <a:lnTo>
                  <a:pt x="606766" y="287655"/>
                </a:lnTo>
                <a:lnTo>
                  <a:pt x="598851" y="287655"/>
                </a:lnTo>
                <a:lnTo>
                  <a:pt x="592256" y="287655"/>
                </a:lnTo>
                <a:lnTo>
                  <a:pt x="592256" y="287655"/>
                </a:lnTo>
                <a:lnTo>
                  <a:pt x="600170" y="287655"/>
                </a:lnTo>
                <a:lnTo>
                  <a:pt x="606766" y="287655"/>
                </a:lnTo>
                <a:lnTo>
                  <a:pt x="614680" y="287655"/>
                </a:lnTo>
                <a:close/>
                <a:moveTo>
                  <a:pt x="592256" y="287655"/>
                </a:moveTo>
                <a:cubicBezTo>
                  <a:pt x="444522" y="290294"/>
                  <a:pt x="302064" y="120076"/>
                  <a:pt x="307340" y="0"/>
                </a:cubicBezTo>
                <a:cubicBezTo>
                  <a:pt x="309978" y="151745"/>
                  <a:pt x="149053" y="286335"/>
                  <a:pt x="22424" y="287655"/>
                </a:cubicBezTo>
                <a:cubicBezTo>
                  <a:pt x="170158" y="285016"/>
                  <a:pt x="312616" y="455234"/>
                  <a:pt x="307340" y="575310"/>
                </a:cubicBezTo>
                <a:cubicBezTo>
                  <a:pt x="304702" y="424885"/>
                  <a:pt x="465627" y="290294"/>
                  <a:pt x="592256" y="287655"/>
                </a:cubicBezTo>
                <a:close/>
                <a:moveTo>
                  <a:pt x="22424" y="287655"/>
                </a:moveTo>
                <a:lnTo>
                  <a:pt x="21105" y="287655"/>
                </a:lnTo>
                <a:lnTo>
                  <a:pt x="14510" y="287655"/>
                </a:lnTo>
                <a:lnTo>
                  <a:pt x="6595" y="287655"/>
                </a:lnTo>
                <a:lnTo>
                  <a:pt x="0" y="287655"/>
                </a:lnTo>
                <a:lnTo>
                  <a:pt x="7914" y="287655"/>
                </a:lnTo>
                <a:lnTo>
                  <a:pt x="15829" y="287655"/>
                </a:lnTo>
                <a:lnTo>
                  <a:pt x="22424" y="28765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1"/>
          <p:cNvSpPr/>
          <p:nvPr/>
        </p:nvSpPr>
        <p:spPr>
          <a:xfrm>
            <a:off x="11449050" y="1756410"/>
            <a:ext cx="614680" cy="57531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8" name="Text 2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AI节奏：停顿魔法</a:t>
            </a:r>
            <a:endParaRPr lang="en-US" sz="1600" dirty="0"/>
          </a:p>
        </p:txBody>
      </p:sp>
      <p:pic>
        <p:nvPicPr>
          <p:cNvPr id="9" name="Image 4" descr="https://kimi-img.moonshot.cn/pub/slides/slides_tmpl/image/25-09-08-13:47:56-d2v6s35nfo2stf9dkajg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872" y="5517889"/>
            <a:ext cx="1004086" cy="735477"/>
          </a:xfrm>
          <a:prstGeom prst="rect">
            <a:avLst/>
          </a:prstGeom>
        </p:spPr>
      </p:pic>
      <p:pic>
        <p:nvPicPr>
          <p:cNvPr id="10" name="Image 5" descr="https://kimi-img.moonshot.cn/pub/slides/slides_tmpl/image/25-09-08-13:47:59-d2v6s3tnfo2stf9dkau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6149335" y="1117965"/>
            <a:ext cx="1036063" cy="1036063"/>
          </a:xfrm>
          <a:prstGeom prst="rect">
            <a:avLst/>
          </a:prstGeom>
        </p:spPr>
      </p:pic>
      <p:sp>
        <p:nvSpPr>
          <p:cNvPr id="11" name="Shape 3"/>
          <p:cNvSpPr/>
          <p:nvPr/>
        </p:nvSpPr>
        <p:spPr>
          <a:xfrm flipH="1">
            <a:off x="11449050" y="2646045"/>
            <a:ext cx="614680" cy="575310"/>
          </a:xfrm>
          <a:custGeom>
            <a:avLst/>
            <a:gdLst/>
            <a:ahLst/>
            <a:cxnLst/>
            <a:rect l="l" t="t" r="r" b="b"/>
            <a:pathLst>
              <a:path w="614680" h="575310">
                <a:moveTo>
                  <a:pt x="614680" y="287655"/>
                </a:moveTo>
                <a:lnTo>
                  <a:pt x="606766" y="287655"/>
                </a:lnTo>
                <a:lnTo>
                  <a:pt x="598851" y="287655"/>
                </a:lnTo>
                <a:lnTo>
                  <a:pt x="592256" y="287655"/>
                </a:lnTo>
                <a:lnTo>
                  <a:pt x="592256" y="287655"/>
                </a:lnTo>
                <a:lnTo>
                  <a:pt x="600170" y="287655"/>
                </a:lnTo>
                <a:lnTo>
                  <a:pt x="606766" y="287655"/>
                </a:lnTo>
                <a:lnTo>
                  <a:pt x="614680" y="287655"/>
                </a:lnTo>
                <a:close/>
                <a:moveTo>
                  <a:pt x="592256" y="287655"/>
                </a:moveTo>
                <a:cubicBezTo>
                  <a:pt x="444522" y="290294"/>
                  <a:pt x="302064" y="120076"/>
                  <a:pt x="307340" y="0"/>
                </a:cubicBezTo>
                <a:cubicBezTo>
                  <a:pt x="309978" y="151745"/>
                  <a:pt x="149053" y="286335"/>
                  <a:pt x="22424" y="287655"/>
                </a:cubicBezTo>
                <a:cubicBezTo>
                  <a:pt x="170158" y="285016"/>
                  <a:pt x="312616" y="455234"/>
                  <a:pt x="307340" y="575310"/>
                </a:cubicBezTo>
                <a:cubicBezTo>
                  <a:pt x="304702" y="424885"/>
                  <a:pt x="465627" y="290294"/>
                  <a:pt x="592256" y="287655"/>
                </a:cubicBezTo>
                <a:close/>
                <a:moveTo>
                  <a:pt x="22424" y="287655"/>
                </a:moveTo>
                <a:lnTo>
                  <a:pt x="21105" y="287655"/>
                </a:lnTo>
                <a:lnTo>
                  <a:pt x="14510" y="287655"/>
                </a:lnTo>
                <a:lnTo>
                  <a:pt x="6595" y="287655"/>
                </a:lnTo>
                <a:lnTo>
                  <a:pt x="0" y="287655"/>
                </a:lnTo>
                <a:lnTo>
                  <a:pt x="7914" y="287655"/>
                </a:lnTo>
                <a:lnTo>
                  <a:pt x="15829" y="287655"/>
                </a:lnTo>
                <a:lnTo>
                  <a:pt x="22424" y="28765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2" name="Text 4"/>
          <p:cNvSpPr/>
          <p:nvPr/>
        </p:nvSpPr>
        <p:spPr>
          <a:xfrm>
            <a:off x="11449050" y="2646045"/>
            <a:ext cx="614680" cy="57531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3" name="Shape 5"/>
          <p:cNvSpPr/>
          <p:nvPr/>
        </p:nvSpPr>
        <p:spPr>
          <a:xfrm flipH="1">
            <a:off x="11449050" y="3535680"/>
            <a:ext cx="614680" cy="575310"/>
          </a:xfrm>
          <a:custGeom>
            <a:avLst/>
            <a:gdLst/>
            <a:ahLst/>
            <a:cxnLst/>
            <a:rect l="l" t="t" r="r" b="b"/>
            <a:pathLst>
              <a:path w="614680" h="575310">
                <a:moveTo>
                  <a:pt x="614680" y="287655"/>
                </a:moveTo>
                <a:lnTo>
                  <a:pt x="606766" y="287655"/>
                </a:lnTo>
                <a:lnTo>
                  <a:pt x="598851" y="287655"/>
                </a:lnTo>
                <a:lnTo>
                  <a:pt x="592256" y="287655"/>
                </a:lnTo>
                <a:lnTo>
                  <a:pt x="592256" y="287655"/>
                </a:lnTo>
                <a:lnTo>
                  <a:pt x="600170" y="287655"/>
                </a:lnTo>
                <a:lnTo>
                  <a:pt x="606766" y="287655"/>
                </a:lnTo>
                <a:lnTo>
                  <a:pt x="614680" y="287655"/>
                </a:lnTo>
                <a:close/>
                <a:moveTo>
                  <a:pt x="592256" y="287655"/>
                </a:moveTo>
                <a:cubicBezTo>
                  <a:pt x="444522" y="290294"/>
                  <a:pt x="302064" y="120076"/>
                  <a:pt x="307340" y="0"/>
                </a:cubicBezTo>
                <a:cubicBezTo>
                  <a:pt x="309978" y="151745"/>
                  <a:pt x="149053" y="286335"/>
                  <a:pt x="22424" y="287655"/>
                </a:cubicBezTo>
                <a:cubicBezTo>
                  <a:pt x="170158" y="285016"/>
                  <a:pt x="312616" y="455234"/>
                  <a:pt x="307340" y="575310"/>
                </a:cubicBezTo>
                <a:cubicBezTo>
                  <a:pt x="304702" y="424885"/>
                  <a:pt x="465627" y="290294"/>
                  <a:pt x="592256" y="287655"/>
                </a:cubicBezTo>
                <a:close/>
                <a:moveTo>
                  <a:pt x="22424" y="287655"/>
                </a:moveTo>
                <a:lnTo>
                  <a:pt x="21105" y="287655"/>
                </a:lnTo>
                <a:lnTo>
                  <a:pt x="14510" y="287655"/>
                </a:lnTo>
                <a:lnTo>
                  <a:pt x="6595" y="287655"/>
                </a:lnTo>
                <a:lnTo>
                  <a:pt x="0" y="287655"/>
                </a:lnTo>
                <a:lnTo>
                  <a:pt x="7914" y="287655"/>
                </a:lnTo>
                <a:lnTo>
                  <a:pt x="15829" y="287655"/>
                </a:lnTo>
                <a:lnTo>
                  <a:pt x="22424" y="28765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6"/>
          <p:cNvSpPr/>
          <p:nvPr/>
        </p:nvSpPr>
        <p:spPr>
          <a:xfrm>
            <a:off x="11449050" y="3535680"/>
            <a:ext cx="614680" cy="57531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5" name="Shape 7"/>
          <p:cNvSpPr/>
          <p:nvPr/>
        </p:nvSpPr>
        <p:spPr>
          <a:xfrm flipH="1">
            <a:off x="11449050" y="4425315"/>
            <a:ext cx="614680" cy="575310"/>
          </a:xfrm>
          <a:custGeom>
            <a:avLst/>
            <a:gdLst/>
            <a:ahLst/>
            <a:cxnLst/>
            <a:rect l="l" t="t" r="r" b="b"/>
            <a:pathLst>
              <a:path w="614680" h="575310">
                <a:moveTo>
                  <a:pt x="614680" y="287655"/>
                </a:moveTo>
                <a:lnTo>
                  <a:pt x="606766" y="287655"/>
                </a:lnTo>
                <a:lnTo>
                  <a:pt x="598851" y="287655"/>
                </a:lnTo>
                <a:lnTo>
                  <a:pt x="592256" y="287655"/>
                </a:lnTo>
                <a:lnTo>
                  <a:pt x="592256" y="287655"/>
                </a:lnTo>
                <a:lnTo>
                  <a:pt x="600170" y="287655"/>
                </a:lnTo>
                <a:lnTo>
                  <a:pt x="606766" y="287655"/>
                </a:lnTo>
                <a:lnTo>
                  <a:pt x="614680" y="287655"/>
                </a:lnTo>
                <a:close/>
                <a:moveTo>
                  <a:pt x="592256" y="287655"/>
                </a:moveTo>
                <a:cubicBezTo>
                  <a:pt x="444522" y="290294"/>
                  <a:pt x="302064" y="120076"/>
                  <a:pt x="307340" y="0"/>
                </a:cubicBezTo>
                <a:cubicBezTo>
                  <a:pt x="309978" y="151745"/>
                  <a:pt x="149053" y="286335"/>
                  <a:pt x="22424" y="287655"/>
                </a:cubicBezTo>
                <a:cubicBezTo>
                  <a:pt x="170158" y="285016"/>
                  <a:pt x="312616" y="455234"/>
                  <a:pt x="307340" y="575310"/>
                </a:cubicBezTo>
                <a:cubicBezTo>
                  <a:pt x="304702" y="424885"/>
                  <a:pt x="465627" y="290294"/>
                  <a:pt x="592256" y="287655"/>
                </a:cubicBezTo>
                <a:close/>
                <a:moveTo>
                  <a:pt x="22424" y="287655"/>
                </a:moveTo>
                <a:lnTo>
                  <a:pt x="21105" y="287655"/>
                </a:lnTo>
                <a:lnTo>
                  <a:pt x="14510" y="287655"/>
                </a:lnTo>
                <a:lnTo>
                  <a:pt x="6595" y="287655"/>
                </a:lnTo>
                <a:lnTo>
                  <a:pt x="0" y="287655"/>
                </a:lnTo>
                <a:lnTo>
                  <a:pt x="7914" y="287655"/>
                </a:lnTo>
                <a:lnTo>
                  <a:pt x="15829" y="287655"/>
                </a:lnTo>
                <a:lnTo>
                  <a:pt x="22424" y="28765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6" name="Text 8"/>
          <p:cNvSpPr/>
          <p:nvPr/>
        </p:nvSpPr>
        <p:spPr>
          <a:xfrm>
            <a:off x="11449050" y="4425315"/>
            <a:ext cx="614680" cy="57531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7" name="Text 9"/>
          <p:cNvSpPr/>
          <p:nvPr/>
        </p:nvSpPr>
        <p:spPr>
          <a:xfrm>
            <a:off x="1195388" y="2172018"/>
            <a:ext cx="5216400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停顿标注</a:t>
            </a:r>
            <a:endParaRPr lang="en-US" sz="1600" dirty="0"/>
          </a:p>
        </p:txBody>
      </p:sp>
      <p:sp>
        <p:nvSpPr>
          <p:cNvPr id="18" name="Text 10"/>
          <p:cNvSpPr/>
          <p:nvPr/>
        </p:nvSpPr>
        <p:spPr>
          <a:xfrm>
            <a:off x="1195705" y="3272790"/>
            <a:ext cx="5215890" cy="106977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8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AI用斜线自动标注意群，学生可拖动斜线调整停顿位置，系统即时播放对比效果，帮助学生体会节奏与语义的关系。</a:t>
            </a:r>
            <a:endParaRPr lang="en-US" sz="1600" dirty="0"/>
          </a:p>
        </p:txBody>
      </p:sp>
      <p:sp>
        <p:nvSpPr>
          <p:cNvPr id="19" name="Text 11"/>
          <p:cNvSpPr/>
          <p:nvPr/>
        </p:nvSpPr>
        <p:spPr>
          <a:xfrm>
            <a:off x="7773670" y="1155700"/>
            <a:ext cx="342455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游戏化操作</a:t>
            </a:r>
            <a:endParaRPr lang="en-US" sz="1600" dirty="0"/>
          </a:p>
        </p:txBody>
      </p:sp>
      <p:sp>
        <p:nvSpPr>
          <p:cNvPr id="20" name="Text 12"/>
          <p:cNvSpPr/>
          <p:nvPr/>
        </p:nvSpPr>
        <p:spPr>
          <a:xfrm>
            <a:off x="7773670" y="2154555"/>
            <a:ext cx="3424555" cy="106977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通过游戏化操作，降低朗读难度，提升语感，让学生在轻松愉快的氛围中掌握朗读技巧。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15315" y="1539240"/>
            <a:ext cx="11662410" cy="3588385"/>
          </a:xfrm>
          <a:prstGeom prst="roundRect">
            <a:avLst>
              <a:gd name="adj" fmla="val 16667"/>
            </a:avLst>
          </a:prstGeom>
          <a:solidFill>
            <a:srgbClr val="F2E9DA">
              <a:alpha val="27059"/>
            </a:srgbClr>
          </a:solidFill>
          <a:ln/>
        </p:spPr>
      </p:sp>
      <p:sp>
        <p:nvSpPr>
          <p:cNvPr id="3" name="Text 1"/>
          <p:cNvSpPr/>
          <p:nvPr/>
        </p:nvSpPr>
        <p:spPr>
          <a:xfrm>
            <a:off x="-615315" y="1539240"/>
            <a:ext cx="11662410" cy="35883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2191385" y="1327785"/>
            <a:ext cx="2804160" cy="21304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3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04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034160" y="0"/>
            <a:ext cx="6710290" cy="6879102"/>
          </a:xfrm>
          <a:custGeom>
            <a:avLst/>
            <a:gdLst/>
            <a:ahLst/>
            <a:cxnLst/>
            <a:rect l="l" t="t" r="r" b="b"/>
            <a:pathLst>
              <a:path w="6710290" h="6879102">
                <a:moveTo>
                  <a:pt x="2700997" y="0"/>
                </a:moveTo>
                <a:lnTo>
                  <a:pt x="6710290" y="0"/>
                </a:lnTo>
                <a:lnTo>
                  <a:pt x="6682154" y="6879102"/>
                </a:lnTo>
                <a:lnTo>
                  <a:pt x="0" y="6865034"/>
                </a:lnTo>
                <a:lnTo>
                  <a:pt x="2700997" y="0"/>
                </a:lnTo>
                <a:close/>
              </a:path>
            </a:pathLst>
          </a:custGeom>
          <a:solidFill>
            <a:srgbClr val="FED3D9">
              <a:alpha val="78824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034160" y="0"/>
            <a:ext cx="6710290" cy="6879102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067200" y="1617049"/>
            <a:ext cx="576775" cy="576776"/>
          </a:xfrm>
          <a:prstGeom prst="plaque">
            <a:avLst>
              <a:gd name="adj" fmla="val 50000"/>
            </a:avLst>
          </a:prstGeom>
          <a:solidFill>
            <a:srgbClr val="004CC0"/>
          </a:solidFill>
          <a:ln/>
        </p:spPr>
      </p:sp>
      <p:sp>
        <p:nvSpPr>
          <p:cNvPr id="8" name="Text 6"/>
          <p:cNvSpPr/>
          <p:nvPr/>
        </p:nvSpPr>
        <p:spPr>
          <a:xfrm>
            <a:off x="2067200" y="1617049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172514" y="2562775"/>
            <a:ext cx="400093" cy="400094"/>
          </a:xfrm>
          <a:prstGeom prst="plaque">
            <a:avLst>
              <a:gd name="adj" fmla="val 50000"/>
            </a:avLst>
          </a:prstGeom>
          <a:solidFill>
            <a:srgbClr val="F7F797"/>
          </a:solidFill>
          <a:ln/>
        </p:spPr>
      </p:sp>
      <p:sp>
        <p:nvSpPr>
          <p:cNvPr id="10" name="Text 8"/>
          <p:cNvSpPr/>
          <p:nvPr/>
        </p:nvSpPr>
        <p:spPr>
          <a:xfrm>
            <a:off x="5172514" y="2562775"/>
            <a:ext cx="400093" cy="400094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6210" y="3370580"/>
            <a:ext cx="6873875" cy="169100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4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AI理解·情节拼图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995824" y="962415"/>
            <a:ext cx="576775" cy="576776"/>
          </a:xfrm>
          <a:prstGeom prst="plaque">
            <a:avLst>
              <a:gd name="adj" fmla="val 50000"/>
            </a:avLst>
          </a:prstGeom>
          <a:solidFill>
            <a:srgbClr val="5B9BD5"/>
          </a:solidFill>
          <a:ln/>
        </p:spPr>
      </p:sp>
      <p:sp>
        <p:nvSpPr>
          <p:cNvPr id="13" name="Text 11"/>
          <p:cNvSpPr/>
          <p:nvPr/>
        </p:nvSpPr>
        <p:spPr>
          <a:xfrm>
            <a:off x="4995824" y="962415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4" name="Image 0" descr="https://kimi-img.moonshot.cn/pub/slides/slides_tmpl/image/25-09-08-13:47:56-d2v6s35nfo2stf9dkag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3855" y="694690"/>
            <a:ext cx="5740400" cy="5740400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6675" y="97155"/>
            <a:ext cx="12448540" cy="774065"/>
          </a:xfrm>
          <a:prstGeom prst="rect">
            <a:avLst/>
          </a:prstGeom>
          <a:solidFill>
            <a:srgbClr val="F3F3F3"/>
          </a:solidFill>
          <a:ln/>
        </p:spPr>
      </p:sp>
      <p:sp>
        <p:nvSpPr>
          <p:cNvPr id="3" name="Text 1"/>
          <p:cNvSpPr/>
          <p:nvPr/>
        </p:nvSpPr>
        <p:spPr>
          <a:xfrm>
            <a:off x="-66675" y="97155"/>
            <a:ext cx="12448540" cy="77406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4" name="Image 0" descr="https://kimi-img.moonshot.cn/pub/slides/slides_tmpl/image/25-09-08-13:47:55-d2v6s2tnfo2stf9dkac0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9505" y="1201420"/>
            <a:ext cx="8718550" cy="5181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AI排序：故事四格</a:t>
            </a:r>
            <a:endParaRPr lang="en-US" sz="1600" dirty="0"/>
          </a:p>
        </p:txBody>
      </p:sp>
      <p:pic>
        <p:nvPicPr>
          <p:cNvPr id="6" name="Image 1" descr="https://kimi-img.moonshot.cn/pub/slides/slides_tmpl/image/25-09-08-13:47:55-d2v6s2tnfo2stf9dkac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8055" y="1210945"/>
            <a:ext cx="1698625" cy="5257800"/>
          </a:xfrm>
          <a:prstGeom prst="rect">
            <a:avLst/>
          </a:prstGeom>
        </p:spPr>
      </p:pic>
      <p:pic>
        <p:nvPicPr>
          <p:cNvPr id="7" name="Image 2" descr="https://kimi-img.moonshot.cn/pub/slides/slides_tmpl/image/25-09-08-13:48:01-d2v6s4dnfo2stf9dkb6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495" y="2843530"/>
            <a:ext cx="8064500" cy="177800"/>
          </a:xfrm>
          <a:prstGeom prst="rect">
            <a:avLst/>
          </a:prstGeom>
        </p:spPr>
      </p:pic>
      <p:pic>
        <p:nvPicPr>
          <p:cNvPr id="8" name="Image 3" descr="https://kimi-img.moonshot.cn/pub/slides/slides_tmpl/image/25-09-08-13:48:01-d2v6s4dnfo2stf9dkb6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2105" y="4559935"/>
            <a:ext cx="8064500" cy="177800"/>
          </a:xfrm>
          <a:prstGeom prst="rect">
            <a:avLst/>
          </a:prstGeom>
        </p:spPr>
      </p:pic>
      <p:pic>
        <p:nvPicPr>
          <p:cNvPr id="9" name="Image 4" descr="https://kimi-img.moonshot.cn/pub/slides/slides_tmpl/image/25-09-08-13:47:56-d2v6s35nfo2stf9dkag0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00000">
            <a:off x="142875" y="5473065"/>
            <a:ext cx="1109980" cy="1118235"/>
          </a:xfrm>
          <a:prstGeom prst="rect">
            <a:avLst/>
          </a:prstGeom>
        </p:spPr>
      </p:pic>
      <p:pic>
        <p:nvPicPr>
          <p:cNvPr id="10" name="Image 5" descr="https://kimi-img.moonshot.cn/pub/slides/slides_tmpl/image/25-09-08-13:47:59-d2v6s3tnfo2stf9dkaq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6616" y="655266"/>
            <a:ext cx="1187511" cy="1162110"/>
          </a:xfrm>
          <a:prstGeom prst="rect">
            <a:avLst/>
          </a:prstGeom>
        </p:spPr>
      </p:pic>
      <p:pic>
        <p:nvPicPr>
          <p:cNvPr id="11" name="Image 6" descr="https://kimi-img.moonshot.cn/pub/slides/slides_tmpl/image/25-09-08-13:47:53-d2v6s2dnfo2stf9dka30.png">    </p:cNvPr>
          <p:cNvPicPr>
            <a:picLocks noChangeAspect="1"/>
          </p:cNvPicPr>
          <p:nvPr/>
        </p:nvPicPr>
        <p:blipFill>
          <a:blip r:embed="rId7"/>
          <a:srcRect l="29946" r="53796" t="9555" b="77446"/>
          <a:stretch/>
        </p:blipFill>
        <p:spPr>
          <a:xfrm rot="21060000">
            <a:off x="10766215" y="4034116"/>
            <a:ext cx="1538505" cy="1230017"/>
          </a:xfrm>
          <a:prstGeom prst="rect">
            <a:avLst/>
          </a:prstGeom>
        </p:spPr>
      </p:pic>
      <p:sp>
        <p:nvSpPr>
          <p:cNvPr id="12" name="Text 3"/>
          <p:cNvSpPr/>
          <p:nvPr/>
        </p:nvSpPr>
        <p:spPr>
          <a:xfrm>
            <a:off x="1350010" y="1475740"/>
            <a:ext cx="856043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情节梳理</a:t>
            </a:r>
            <a:endParaRPr lang="en-US" sz="1600" dirty="0"/>
          </a:p>
        </p:txBody>
      </p:sp>
      <p:sp>
        <p:nvSpPr>
          <p:cNvPr id="13" name="Text 4"/>
          <p:cNvSpPr/>
          <p:nvPr/>
        </p:nvSpPr>
        <p:spPr>
          <a:xfrm>
            <a:off x="1388110" y="1817370"/>
            <a:ext cx="8192770" cy="58023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AI将“堆雪人→一起玩→屋子起火→雪孩子奔去”四幅图打乱，学生拖拽排序并口述理由，系统即时评价逻辑是否正确，帮助学生梳理第一课时情节。</a:t>
            </a:r>
            <a:endParaRPr lang="en-US" sz="1600" dirty="0"/>
          </a:p>
        </p:txBody>
      </p:sp>
      <p:sp>
        <p:nvSpPr>
          <p:cNvPr id="14" name="Text 5"/>
          <p:cNvSpPr/>
          <p:nvPr/>
        </p:nvSpPr>
        <p:spPr>
          <a:xfrm>
            <a:off x="1350010" y="3187700"/>
            <a:ext cx="856043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图文对应</a:t>
            </a:r>
            <a:endParaRPr lang="en-US" sz="1600" dirty="0"/>
          </a:p>
        </p:txBody>
      </p:sp>
      <p:sp>
        <p:nvSpPr>
          <p:cNvPr id="15" name="Text 6"/>
          <p:cNvSpPr/>
          <p:nvPr/>
        </p:nvSpPr>
        <p:spPr>
          <a:xfrm>
            <a:off x="1388110" y="3529330"/>
            <a:ext cx="8192770" cy="29011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右侧同步出现对应文本，帮助学生建立图文对应关系，加深对课文内容的理解和记忆。</a:t>
            </a:r>
            <a:endParaRPr lang="en-US" sz="1600" dirty="0"/>
          </a:p>
        </p:txBody>
      </p:sp>
      <p:sp>
        <p:nvSpPr>
          <p:cNvPr id="16" name="Text 7"/>
          <p:cNvSpPr/>
          <p:nvPr/>
        </p:nvSpPr>
        <p:spPr>
          <a:xfrm>
            <a:off x="1350010" y="4869180"/>
            <a:ext cx="8560435" cy="2762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1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铺垫后续</a:t>
            </a:r>
            <a:endParaRPr lang="en-US" sz="1600" dirty="0"/>
          </a:p>
        </p:txBody>
      </p:sp>
      <p:sp>
        <p:nvSpPr>
          <p:cNvPr id="17" name="Text 8"/>
          <p:cNvSpPr/>
          <p:nvPr/>
        </p:nvSpPr>
        <p:spPr>
          <a:xfrm>
            <a:off x="1388110" y="5210810"/>
            <a:ext cx="8192770" cy="290116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为下一课时“救人”高潮情节的学习做好铺垫，使学生对整个故事的发展脉络有更清晰的认识。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5-d2v6s2tnfo2stf9dkac0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6605" y="1039495"/>
            <a:ext cx="8613775" cy="51816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6-d2v6s35nfo2stf9dkah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0380" y="1039495"/>
            <a:ext cx="1871345" cy="514477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76605" y="297180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AI提问：因果连线</a:t>
            </a:r>
            <a:endParaRPr lang="en-US" sz="1600" dirty="0"/>
          </a:p>
        </p:txBody>
      </p:sp>
      <p:pic>
        <p:nvPicPr>
          <p:cNvPr id="5" name="Image 2" descr="https://kimi-img.moonshot.cn/pub/slides/slides_tmpl/image/25-09-08-13:47:51-d2v6s1tnfo2stf9dka00.png">    </p:cNvPr>
          <p:cNvPicPr>
            <a:picLocks noChangeAspect="1"/>
          </p:cNvPicPr>
          <p:nvPr/>
        </p:nvPicPr>
        <p:blipFill>
          <a:blip r:embed="rId3">
            <a:alphaModFix amt="40000"/>
          </a:blip>
          <a:stretch>
            <a:fillRect/>
          </a:stretch>
        </p:blipFill>
        <p:spPr>
          <a:xfrm>
            <a:off x="6191250" y="2159635"/>
            <a:ext cx="4539615" cy="4539615"/>
          </a:xfrm>
          <a:prstGeom prst="rect">
            <a:avLst/>
          </a:prstGeom>
        </p:spPr>
      </p:pic>
      <p:pic>
        <p:nvPicPr>
          <p:cNvPr id="6" name="Image 3" descr="https://kimi-img.moonshot.cn/pub/slides/slides_tmpl/image/25-09-08-13:47:55-d2v6s2tnfo2stf9dkab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9425" y="1049020"/>
            <a:ext cx="1908175" cy="5181600"/>
          </a:xfrm>
          <a:prstGeom prst="rect">
            <a:avLst/>
          </a:prstGeom>
        </p:spPr>
      </p:pic>
      <p:pic>
        <p:nvPicPr>
          <p:cNvPr id="7" name="Image 4" descr="https://kimi-img.moonshot.cn/pub/slides/slides_tmpl/image/25-09-08-13:47:55-d2v6s2tnfo2stf9dkacg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435" y="5662295"/>
            <a:ext cx="8576945" cy="530225"/>
          </a:xfrm>
          <a:prstGeom prst="rect">
            <a:avLst/>
          </a:prstGeom>
        </p:spPr>
      </p:pic>
      <p:pic>
        <p:nvPicPr>
          <p:cNvPr id="8" name="Image 5" descr="https://kimi-img.moonshot.cn/pub/slides/slides_tmpl/image/25-09-08-13:47:56-d2v6s35nfo2stf9dkae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8750" y="1914432"/>
            <a:ext cx="3073558" cy="3181514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1203960" y="1871345"/>
            <a:ext cx="5424805" cy="368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400" b="1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因果思维训练</a:t>
            </a:r>
            <a:endParaRPr lang="en-US" sz="1600" dirty="0"/>
          </a:p>
        </p:txBody>
      </p:sp>
      <p:sp>
        <p:nvSpPr>
          <p:cNvPr id="10" name="Text 2"/>
          <p:cNvSpPr/>
          <p:nvPr/>
        </p:nvSpPr>
        <p:spPr>
          <a:xfrm>
            <a:off x="1248704" y="2458720"/>
            <a:ext cx="5336089" cy="142636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8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AI呈现“下雪、堆雪人、起火、雪人跑”四张事件卡，学生用连线表示因果，系统即时反馈，通过可视化因果链，帮助学生理解童话内在逻辑，提升叙事能力。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15315" y="1539240"/>
            <a:ext cx="11662410" cy="3588385"/>
          </a:xfrm>
          <a:prstGeom prst="roundRect">
            <a:avLst>
              <a:gd name="adj" fmla="val 16667"/>
            </a:avLst>
          </a:prstGeom>
          <a:solidFill>
            <a:srgbClr val="F2E9DA">
              <a:alpha val="27059"/>
            </a:srgbClr>
          </a:solidFill>
          <a:ln/>
        </p:spPr>
      </p:sp>
      <p:sp>
        <p:nvSpPr>
          <p:cNvPr id="3" name="Text 1"/>
          <p:cNvSpPr/>
          <p:nvPr/>
        </p:nvSpPr>
        <p:spPr>
          <a:xfrm>
            <a:off x="-615315" y="1539240"/>
            <a:ext cx="11662410" cy="35883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2191385" y="1327785"/>
            <a:ext cx="2804160" cy="21304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3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05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034160" y="0"/>
            <a:ext cx="6710290" cy="6879102"/>
          </a:xfrm>
          <a:custGeom>
            <a:avLst/>
            <a:gdLst/>
            <a:ahLst/>
            <a:cxnLst/>
            <a:rect l="l" t="t" r="r" b="b"/>
            <a:pathLst>
              <a:path w="6710290" h="6879102">
                <a:moveTo>
                  <a:pt x="2700997" y="0"/>
                </a:moveTo>
                <a:lnTo>
                  <a:pt x="6710290" y="0"/>
                </a:lnTo>
                <a:lnTo>
                  <a:pt x="6682154" y="6879102"/>
                </a:lnTo>
                <a:lnTo>
                  <a:pt x="0" y="6865034"/>
                </a:lnTo>
                <a:lnTo>
                  <a:pt x="2700997" y="0"/>
                </a:lnTo>
                <a:close/>
              </a:path>
            </a:pathLst>
          </a:custGeom>
          <a:solidFill>
            <a:srgbClr val="FED3D9">
              <a:alpha val="78824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034160" y="0"/>
            <a:ext cx="6710290" cy="6879102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067200" y="1617049"/>
            <a:ext cx="576775" cy="576776"/>
          </a:xfrm>
          <a:prstGeom prst="plaque">
            <a:avLst>
              <a:gd name="adj" fmla="val 50000"/>
            </a:avLst>
          </a:prstGeom>
          <a:solidFill>
            <a:srgbClr val="004CC0"/>
          </a:solidFill>
          <a:ln/>
        </p:spPr>
      </p:sp>
      <p:sp>
        <p:nvSpPr>
          <p:cNvPr id="8" name="Text 6"/>
          <p:cNvSpPr/>
          <p:nvPr/>
        </p:nvSpPr>
        <p:spPr>
          <a:xfrm>
            <a:off x="2067200" y="1617049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172514" y="2562775"/>
            <a:ext cx="400093" cy="400094"/>
          </a:xfrm>
          <a:prstGeom prst="plaque">
            <a:avLst>
              <a:gd name="adj" fmla="val 50000"/>
            </a:avLst>
          </a:prstGeom>
          <a:solidFill>
            <a:srgbClr val="F7F797"/>
          </a:solidFill>
          <a:ln/>
        </p:spPr>
      </p:sp>
      <p:sp>
        <p:nvSpPr>
          <p:cNvPr id="10" name="Text 8"/>
          <p:cNvSpPr/>
          <p:nvPr/>
        </p:nvSpPr>
        <p:spPr>
          <a:xfrm>
            <a:off x="5172514" y="2562775"/>
            <a:ext cx="400093" cy="400094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6210" y="3370580"/>
            <a:ext cx="6873875" cy="169100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4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AI写字·雪字进阶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995824" y="962415"/>
            <a:ext cx="576775" cy="576776"/>
          </a:xfrm>
          <a:prstGeom prst="plaque">
            <a:avLst>
              <a:gd name="adj" fmla="val 50000"/>
            </a:avLst>
          </a:prstGeom>
          <a:solidFill>
            <a:srgbClr val="5B9BD5"/>
          </a:solidFill>
          <a:ln/>
        </p:spPr>
      </p:sp>
      <p:sp>
        <p:nvSpPr>
          <p:cNvPr id="13" name="Text 11"/>
          <p:cNvSpPr/>
          <p:nvPr/>
        </p:nvSpPr>
        <p:spPr>
          <a:xfrm>
            <a:off x="4995824" y="962415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4" name="Image 0" descr="https://kimi-img.moonshot.cn/pub/slides/slides_tmpl/image/25-09-08-13:47:56-d2v6s35nfo2stf9dkag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3855" y="694690"/>
            <a:ext cx="5740400" cy="5740400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9-d2v6s3tnfo2stf9dkau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16840"/>
            <a:ext cx="12192000" cy="80454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8:01-d2v6s4dnfo2stf9dkb7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590"/>
            <a:ext cx="12192000" cy="531241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6291731" y="8722360"/>
            <a:ext cx="287989" cy="6985"/>
          </a:xfrm>
          <a:custGeom>
            <a:avLst/>
            <a:gdLst/>
            <a:ahLst/>
            <a:cxnLst/>
            <a:rect l="l" t="t" r="r" b="b"/>
            <a:pathLst>
              <a:path w="287989" h="6985">
                <a:moveTo>
                  <a:pt x="287989" y="0"/>
                </a:moveTo>
                <a:lnTo>
                  <a:pt x="260078" y="2540"/>
                </a:lnTo>
                <a:lnTo>
                  <a:pt x="221384" y="5080"/>
                </a:lnTo>
                <a:lnTo>
                  <a:pt x="182689" y="6350"/>
                </a:lnTo>
                <a:lnTo>
                  <a:pt x="143995" y="6985"/>
                </a:lnTo>
                <a:lnTo>
                  <a:pt x="104666" y="6350"/>
                </a:lnTo>
                <a:lnTo>
                  <a:pt x="65971" y="5080"/>
                </a:lnTo>
                <a:lnTo>
                  <a:pt x="27911" y="2540"/>
                </a:lnTo>
                <a:lnTo>
                  <a:pt x="0" y="0"/>
                </a:lnTo>
                <a:lnTo>
                  <a:pt x="287989" y="0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" name="Text 1"/>
          <p:cNvSpPr/>
          <p:nvPr/>
        </p:nvSpPr>
        <p:spPr>
          <a:xfrm>
            <a:off x="6291731" y="8722360"/>
            <a:ext cx="287989" cy="69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6" name="Text 2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AI笔顺：雪字分解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1679598" y="2715638"/>
            <a:ext cx="1148388" cy="4754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lang="en-US" sz="27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01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966118" y="3329501"/>
            <a:ext cx="2576661" cy="375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笔顺演示</a:t>
            </a:r>
            <a:endParaRPr lang="en-US" sz="1600" dirty="0"/>
          </a:p>
        </p:txBody>
      </p:sp>
      <p:sp>
        <p:nvSpPr>
          <p:cNvPr id="9" name="Shape 5"/>
          <p:cNvSpPr/>
          <p:nvPr/>
        </p:nvSpPr>
        <p:spPr>
          <a:xfrm>
            <a:off x="966118" y="3845586"/>
            <a:ext cx="2575045" cy="2495876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Text 6"/>
          <p:cNvSpPr/>
          <p:nvPr/>
        </p:nvSpPr>
        <p:spPr>
          <a:xfrm>
            <a:off x="966118" y="3845586"/>
            <a:ext cx="2575045" cy="24958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AI一笔一划高亮演示“雪”字的笔顺，学生用手指在空中跟写，系统摄像头捕捉动作并给出“姿势分”，规范学生的书写姿势。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545973" y="2707386"/>
            <a:ext cx="1148388" cy="4754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lang="en-US" sz="27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02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4833128" y="3329501"/>
            <a:ext cx="2576661" cy="375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口诀强化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4833128" y="3837334"/>
            <a:ext cx="2575045" cy="2495876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4" name="Text 10"/>
          <p:cNvSpPr/>
          <p:nvPr/>
        </p:nvSpPr>
        <p:spPr>
          <a:xfrm>
            <a:off x="4833128" y="3837334"/>
            <a:ext cx="2575045" cy="24958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右侧出现“雨字头”三笔口诀，学生齐诵强化记忆，通过多种方式帮助学生牢记“雪”字的笔顺和结构。</a:t>
            </a:r>
            <a:endParaRPr lang="en-US" sz="1600" dirty="0"/>
          </a:p>
        </p:txBody>
      </p:sp>
      <p:sp>
        <p:nvSpPr>
          <p:cNvPr id="15" name="Text 11"/>
          <p:cNvSpPr/>
          <p:nvPr/>
        </p:nvSpPr>
        <p:spPr>
          <a:xfrm>
            <a:off x="9412983" y="2707386"/>
            <a:ext cx="1148389" cy="4754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lang="en-US" sz="27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03</a:t>
            </a:r>
            <a:endParaRPr lang="en-US" sz="1600" dirty="0"/>
          </a:p>
        </p:txBody>
      </p:sp>
      <p:sp>
        <p:nvSpPr>
          <p:cNvPr id="16" name="Text 12"/>
          <p:cNvSpPr/>
          <p:nvPr/>
        </p:nvSpPr>
        <p:spPr>
          <a:xfrm>
            <a:off x="8699503" y="3329501"/>
            <a:ext cx="2576661" cy="375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just">
              <a:lnSpc>
                <a:spcPct val="100000"/>
              </a:lnSpc>
            </a:pPr>
            <a:r>
              <a:rPr lang="en-US" sz="18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拓展练习</a:t>
            </a:r>
            <a:endParaRPr lang="en-US" sz="1600" dirty="0"/>
          </a:p>
        </p:txBody>
      </p:sp>
      <p:sp>
        <p:nvSpPr>
          <p:cNvPr id="17" name="Shape 13"/>
          <p:cNvSpPr/>
          <p:nvPr/>
        </p:nvSpPr>
        <p:spPr>
          <a:xfrm>
            <a:off x="8699503" y="3837334"/>
            <a:ext cx="2575045" cy="2495876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8" name="Text 14"/>
          <p:cNvSpPr/>
          <p:nvPr/>
        </p:nvSpPr>
        <p:spPr>
          <a:xfrm>
            <a:off x="8699503" y="3837334"/>
            <a:ext cx="2575045" cy="24958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推送同类字“雷、霜”供拓展练习，让学生在练习中巩固对“雨字头”偏旁字的书写规则。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905" y="4462780"/>
            <a:ext cx="10067925" cy="1388110"/>
          </a:xfrm>
          <a:prstGeom prst="rect">
            <a:avLst/>
          </a:prstGeom>
          <a:solidFill>
            <a:srgbClr val="F3F3F3"/>
          </a:solidFill>
          <a:ln/>
        </p:spPr>
      </p:sp>
      <p:sp>
        <p:nvSpPr>
          <p:cNvPr id="3" name="Text 1"/>
          <p:cNvSpPr/>
          <p:nvPr/>
        </p:nvSpPr>
        <p:spPr>
          <a:xfrm>
            <a:off x="-1905" y="4462780"/>
            <a:ext cx="10067925" cy="138811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0" y="2040890"/>
            <a:ext cx="10067925" cy="1388110"/>
          </a:xfrm>
          <a:prstGeom prst="rect">
            <a:avLst/>
          </a:prstGeom>
          <a:solidFill>
            <a:srgbClr val="F3F3F3"/>
          </a:solidFill>
          <a:ln/>
        </p:spPr>
      </p:sp>
      <p:sp>
        <p:nvSpPr>
          <p:cNvPr id="5" name="Text 3"/>
          <p:cNvSpPr/>
          <p:nvPr/>
        </p:nvSpPr>
        <p:spPr>
          <a:xfrm>
            <a:off x="0" y="2040890"/>
            <a:ext cx="10067925" cy="138811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6" name="Image 0" descr="https://kimi-img.moonshot.cn/pub/slides/slides_tmpl/image/25-09-08-13:47:58-d2v6s3lnfo2stf9dkao0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2480" y="3677285"/>
            <a:ext cx="4722495" cy="756285"/>
          </a:xfrm>
          <a:prstGeom prst="rect">
            <a:avLst/>
          </a:prstGeom>
        </p:spPr>
      </p:pic>
      <p:pic>
        <p:nvPicPr>
          <p:cNvPr id="7" name="Image 1" descr="https://kimi-img.moonshot.cn/pub/slides/slides_tmpl/image/25-09-08-13:47:58-d2v6s3lnfo2stf9dkao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80" y="1225550"/>
            <a:ext cx="4722495" cy="756285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 flipV="1">
            <a:off x="-1905" y="0"/>
            <a:ext cx="7306945" cy="6858000"/>
          </a:xfrm>
          <a:prstGeom prst="round1Rect">
            <a:avLst>
              <a:gd name="adj" fmla="val 16667"/>
            </a:avLst>
          </a:prstGeom>
          <a:solidFill>
            <a:srgbClr val="000000">
              <a:alpha val="0"/>
            </a:srgbClr>
          </a:solidFill>
          <a:ln/>
        </p:spPr>
      </p:sp>
      <p:sp>
        <p:nvSpPr>
          <p:cNvPr id="9" name="Text 5"/>
          <p:cNvSpPr/>
          <p:nvPr/>
        </p:nvSpPr>
        <p:spPr>
          <a:xfrm>
            <a:off x="-1905" y="0"/>
            <a:ext cx="7306945" cy="685800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0" name="Text 6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AI评价：书写打分</a:t>
            </a:r>
            <a:endParaRPr lang="en-US" sz="1600" dirty="0"/>
          </a:p>
        </p:txBody>
      </p:sp>
      <p:pic>
        <p:nvPicPr>
          <p:cNvPr id="11" name="Image 2" descr="https://kimi-img.moonshot.cn/pub/slides/slides_tmpl/image/25-09-08-13:47:59-d2v6s3tnfo2stf9dkap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405" y="0"/>
            <a:ext cx="3789680" cy="6858000"/>
          </a:xfrm>
          <a:prstGeom prst="rect">
            <a:avLst/>
          </a:prstGeom>
        </p:spPr>
      </p:pic>
      <p:pic>
        <p:nvPicPr>
          <p:cNvPr id="12" name="Image 3" descr="https://kimi-img.moonshot.cn/pub/slides/slides_tmpl/image/25-09-08-13:47:56-d2v6s35nfo2stf9dkaj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0430" y="794876"/>
            <a:ext cx="1004086" cy="735477"/>
          </a:xfrm>
          <a:prstGeom prst="rect">
            <a:avLst/>
          </a:prstGeom>
        </p:spPr>
      </p:pic>
      <p:pic>
        <p:nvPicPr>
          <p:cNvPr id="13" name="Image 4" descr="https://kimi-img.moonshot.cn/pub/slides/slides_tmpl/image/25-09-08-13:47:59-d2v6s3tnfo2stf9dkap0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20000">
            <a:off x="8054534" y="5411013"/>
            <a:ext cx="1029668" cy="1036063"/>
          </a:xfrm>
          <a:prstGeom prst="rect">
            <a:avLst/>
          </a:prstGeom>
        </p:spPr>
      </p:pic>
      <p:pic>
        <p:nvPicPr>
          <p:cNvPr id="14" name="Image 5" descr="https://kimi-img.moonshot.cn/pub/slides/slides_tmpl/image/25-09-08-13:47:59-d2v6s3tnfo2stf9dkaq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34675" y="4018915"/>
            <a:ext cx="930275" cy="910590"/>
          </a:xfrm>
          <a:prstGeom prst="rect">
            <a:avLst/>
          </a:prstGeom>
        </p:spPr>
      </p:pic>
      <p:pic>
        <p:nvPicPr>
          <p:cNvPr id="15" name="Image 6" descr="https://kimi-img.moonshot.cn/pub/slides/slides_tmpl/image/25-09-08-13:47:59-d2v6s3tnfo2stf9dkaqg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0602" y="630434"/>
            <a:ext cx="1010481" cy="729082"/>
          </a:xfrm>
          <a:prstGeom prst="rect">
            <a:avLst/>
          </a:prstGeom>
        </p:spPr>
      </p:pic>
      <p:pic>
        <p:nvPicPr>
          <p:cNvPr id="16" name="Image 7" descr="https://kimi-img.moonshot.cn/pub/slides/slides_tmpl/image/25-09-08-13:47:59-d2v6s3tnfo2stf9dkarg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1390" y="1649095"/>
            <a:ext cx="3859530" cy="3742055"/>
          </a:xfrm>
          <a:prstGeom prst="rect">
            <a:avLst/>
          </a:prstGeom>
        </p:spPr>
      </p:pic>
      <p:sp>
        <p:nvSpPr>
          <p:cNvPr id="17" name="Text 7"/>
          <p:cNvSpPr/>
          <p:nvPr/>
        </p:nvSpPr>
        <p:spPr>
          <a:xfrm>
            <a:off x="236855" y="1417320"/>
            <a:ext cx="5901055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20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即时反馈</a:t>
            </a:r>
            <a:endParaRPr lang="en-US" sz="1600" dirty="0"/>
          </a:p>
        </p:txBody>
      </p:sp>
      <p:sp>
        <p:nvSpPr>
          <p:cNvPr id="18" name="Text 8"/>
          <p:cNvSpPr/>
          <p:nvPr/>
        </p:nvSpPr>
        <p:spPr>
          <a:xfrm>
            <a:off x="684530" y="1990090"/>
            <a:ext cx="6149975" cy="950714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学生在平板写“雪”，AI从结构、笔画、间距三维评分，标红需修正部位，并推送同类字供拓展练习，教师可一键汇总全班数据，精准指导。</a:t>
            </a:r>
            <a:endParaRPr lang="en-US" sz="1600" dirty="0"/>
          </a:p>
        </p:txBody>
      </p:sp>
      <p:sp>
        <p:nvSpPr>
          <p:cNvPr id="19" name="Text 9"/>
          <p:cNvSpPr/>
          <p:nvPr/>
        </p:nvSpPr>
        <p:spPr>
          <a:xfrm>
            <a:off x="133350" y="3860800"/>
            <a:ext cx="5901055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20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提升书写质量</a:t>
            </a:r>
            <a:endParaRPr lang="en-US" sz="1600" dirty="0"/>
          </a:p>
        </p:txBody>
      </p:sp>
      <p:sp>
        <p:nvSpPr>
          <p:cNvPr id="20" name="Text 10"/>
          <p:cNvSpPr/>
          <p:nvPr/>
        </p:nvSpPr>
        <p:spPr>
          <a:xfrm>
            <a:off x="781050" y="4433570"/>
            <a:ext cx="6149975" cy="63380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6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通过AI的即时评价和反馈，学生可以及时发现并纠正书写中的错误，从而提升书写质量，养成良好的书写习惯。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15315" y="1539240"/>
            <a:ext cx="11662410" cy="3588385"/>
          </a:xfrm>
          <a:prstGeom prst="roundRect">
            <a:avLst>
              <a:gd name="adj" fmla="val 16667"/>
            </a:avLst>
          </a:prstGeom>
          <a:solidFill>
            <a:srgbClr val="F2E9DA">
              <a:alpha val="27059"/>
            </a:srgbClr>
          </a:solidFill>
          <a:ln/>
        </p:spPr>
      </p:sp>
      <p:sp>
        <p:nvSpPr>
          <p:cNvPr id="3" name="Text 1"/>
          <p:cNvSpPr/>
          <p:nvPr/>
        </p:nvSpPr>
        <p:spPr>
          <a:xfrm>
            <a:off x="-615315" y="1539240"/>
            <a:ext cx="11662410" cy="358838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2191385" y="1327785"/>
            <a:ext cx="2804160" cy="213042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13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06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6034160" y="0"/>
            <a:ext cx="6710290" cy="6879102"/>
          </a:xfrm>
          <a:custGeom>
            <a:avLst/>
            <a:gdLst/>
            <a:ahLst/>
            <a:cxnLst/>
            <a:rect l="l" t="t" r="r" b="b"/>
            <a:pathLst>
              <a:path w="6710290" h="6879102">
                <a:moveTo>
                  <a:pt x="2700997" y="0"/>
                </a:moveTo>
                <a:lnTo>
                  <a:pt x="6710290" y="0"/>
                </a:lnTo>
                <a:lnTo>
                  <a:pt x="6682154" y="6879102"/>
                </a:lnTo>
                <a:lnTo>
                  <a:pt x="0" y="6865034"/>
                </a:lnTo>
                <a:lnTo>
                  <a:pt x="2700997" y="0"/>
                </a:lnTo>
                <a:close/>
              </a:path>
            </a:pathLst>
          </a:custGeom>
          <a:solidFill>
            <a:srgbClr val="FED3D9">
              <a:alpha val="78824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034160" y="0"/>
            <a:ext cx="6710290" cy="6879102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067200" y="1617049"/>
            <a:ext cx="576775" cy="576776"/>
          </a:xfrm>
          <a:prstGeom prst="plaque">
            <a:avLst>
              <a:gd name="adj" fmla="val 50000"/>
            </a:avLst>
          </a:prstGeom>
          <a:solidFill>
            <a:srgbClr val="004CC0"/>
          </a:solidFill>
          <a:ln/>
        </p:spPr>
      </p:sp>
      <p:sp>
        <p:nvSpPr>
          <p:cNvPr id="8" name="Text 6"/>
          <p:cNvSpPr/>
          <p:nvPr/>
        </p:nvSpPr>
        <p:spPr>
          <a:xfrm>
            <a:off x="2067200" y="1617049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172514" y="2562775"/>
            <a:ext cx="400093" cy="400094"/>
          </a:xfrm>
          <a:prstGeom prst="plaque">
            <a:avLst>
              <a:gd name="adj" fmla="val 50000"/>
            </a:avLst>
          </a:prstGeom>
          <a:solidFill>
            <a:srgbClr val="F7F797"/>
          </a:solidFill>
          <a:ln/>
        </p:spPr>
      </p:sp>
      <p:sp>
        <p:nvSpPr>
          <p:cNvPr id="10" name="Text 8"/>
          <p:cNvSpPr/>
          <p:nvPr/>
        </p:nvSpPr>
        <p:spPr>
          <a:xfrm>
            <a:off x="5172514" y="2562775"/>
            <a:ext cx="400093" cy="400094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6210" y="3370580"/>
            <a:ext cx="6873875" cy="169100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ctr">
              <a:lnSpc>
                <a:spcPct val="100000"/>
              </a:lnSpc>
            </a:pPr>
            <a:r>
              <a:rPr lang="en-US" sz="48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AI拓展·雪孩子再创作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995824" y="962415"/>
            <a:ext cx="576775" cy="576776"/>
          </a:xfrm>
          <a:prstGeom prst="plaque">
            <a:avLst>
              <a:gd name="adj" fmla="val 50000"/>
            </a:avLst>
          </a:prstGeom>
          <a:solidFill>
            <a:srgbClr val="5B9BD5"/>
          </a:solidFill>
          <a:ln/>
        </p:spPr>
      </p:sp>
      <p:sp>
        <p:nvSpPr>
          <p:cNvPr id="13" name="Text 11"/>
          <p:cNvSpPr/>
          <p:nvPr/>
        </p:nvSpPr>
        <p:spPr>
          <a:xfrm>
            <a:off x="4995824" y="962415"/>
            <a:ext cx="576775" cy="576776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4" name="Image 0" descr="https://kimi-img.moonshot.cn/pub/slides/slides_tmpl/image/25-09-08-13:47:56-d2v6s35nfo2stf9dkag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3855" y="694690"/>
            <a:ext cx="5740400" cy="5740400"/>
          </a:xfrm>
          <a:prstGeom prst="rect">
            <a:avLst/>
          </a:prstGeom>
        </p:spPr>
      </p:pic>
    </p:spTree>
  </p:cSld>
  <p:clrMapOvr>
    <a:masterClrMapping/>
  </p:clrMapOvr>
  <p:transition>
    <p:fade/>
    <p:spd val="me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1164590"/>
            <a:ext cx="12191365" cy="5283835"/>
          </a:xfrm>
          <a:prstGeom prst="rect">
            <a:avLst/>
          </a:prstGeom>
          <a:solidFill>
            <a:srgbClr val="F3F3F3"/>
          </a:solidFill>
          <a:ln/>
        </p:spPr>
      </p:sp>
      <p:sp>
        <p:nvSpPr>
          <p:cNvPr id="3" name="Text 1"/>
          <p:cNvSpPr/>
          <p:nvPr/>
        </p:nvSpPr>
        <p:spPr>
          <a:xfrm>
            <a:off x="0" y="1164590"/>
            <a:ext cx="12191365" cy="528383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4" name="Image 0" descr="https://kimi-img.moonshot.cn/pub/slides/slides_tmpl/image/25-09-08-13:47:59-d2v6s3tnfo2stf9dkao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40145" y="1491615"/>
            <a:ext cx="5713095" cy="4728845"/>
          </a:xfrm>
          <a:prstGeom prst="rect">
            <a:avLst/>
          </a:prstGeom>
        </p:spPr>
      </p:pic>
      <p:pic>
        <p:nvPicPr>
          <p:cNvPr id="5" name="Image 1" descr="https://kimi-img.moonshot.cn/pub/slides/slides_tmpl/image/25-09-08-13:47:58-d2v6s3lnfo2stf9dkan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575" y="1491615"/>
            <a:ext cx="5686425" cy="472884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82930" y="211455"/>
            <a:ext cx="101517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AI续写：如果雪孩子回来</a:t>
            </a:r>
            <a:endParaRPr lang="en-US" sz="1600" dirty="0"/>
          </a:p>
        </p:txBody>
      </p:sp>
      <p:pic>
        <p:nvPicPr>
          <p:cNvPr id="7" name="Image 2" descr="https://kimi-img.moonshot.cn/pub/slides/slides_tmpl/image/25-09-08-13:47:54-d2v6s2lnfo2stf9dka6g.png">    </p:cNvPr>
          <p:cNvPicPr>
            <a:picLocks noChangeAspect="1"/>
          </p:cNvPicPr>
          <p:nvPr/>
        </p:nvPicPr>
        <p:blipFill>
          <a:blip r:embed="rId3"/>
          <a:srcRect l="25710" r="60949" t="52346" b="29207"/>
          <a:stretch/>
        </p:blipFill>
        <p:spPr>
          <a:xfrm rot="17940000">
            <a:off x="-310516" y="565012"/>
            <a:ext cx="1264725" cy="1748832"/>
          </a:xfrm>
          <a:prstGeom prst="rect">
            <a:avLst/>
          </a:prstGeom>
        </p:spPr>
      </p:pic>
      <p:pic>
        <p:nvPicPr>
          <p:cNvPr id="8" name="Image 3" descr="https://kimi-img.moonshot.cn/pub/slides/slides_tmpl/image/25-09-08-13:47:56-d2v6s35nfo2stf9dkag0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800000">
            <a:off x="11180555" y="4915566"/>
            <a:ext cx="1549090" cy="1560098"/>
          </a:xfrm>
          <a:prstGeom prst="rect">
            <a:avLst/>
          </a:prstGeom>
        </p:spPr>
      </p:pic>
      <p:pic>
        <p:nvPicPr>
          <p:cNvPr id="9" name="Image 4" descr="https://kimi-img.moonshot.cn/pub/slides/slides_tmpl/image/25-09-08-13:47:54-d2v6s2lnfo2stf9dka60.png">    </p:cNvPr>
          <p:cNvPicPr>
            <a:picLocks noChangeAspect="1"/>
          </p:cNvPicPr>
          <p:nvPr/>
        </p:nvPicPr>
        <p:blipFill>
          <a:blip r:embed="rId5"/>
          <a:srcRect l="49491" r="34610" t="12157" b="78928"/>
          <a:stretch/>
        </p:blipFill>
        <p:spPr>
          <a:xfrm>
            <a:off x="9266654" y="742244"/>
            <a:ext cx="1507291" cy="845187"/>
          </a:xfrm>
          <a:prstGeom prst="rect">
            <a:avLst/>
          </a:prstGeom>
        </p:spPr>
      </p:pic>
      <p:pic>
        <p:nvPicPr>
          <p:cNvPr id="10" name="Image 5" descr="https://kimi-img.moonshot.cn/pub/slides/slides_tmpl/image/25-09-08-13:47:56-d2v6s35nfo2stf9dkajg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197" y="5243569"/>
            <a:ext cx="1004086" cy="735477"/>
          </a:xfrm>
          <a:prstGeom prst="rect">
            <a:avLst/>
          </a:prstGeom>
        </p:spPr>
      </p:pic>
      <p:sp>
        <p:nvSpPr>
          <p:cNvPr id="11" name="Text 3"/>
          <p:cNvSpPr/>
          <p:nvPr/>
        </p:nvSpPr>
        <p:spPr>
          <a:xfrm>
            <a:off x="1044961" y="1958629"/>
            <a:ext cx="4285712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8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激发想象</a:t>
            </a:r>
            <a:endParaRPr lang="en-US" sz="1600" dirty="0"/>
          </a:p>
        </p:txBody>
      </p:sp>
      <p:sp>
        <p:nvSpPr>
          <p:cNvPr id="12" name="Text 4"/>
          <p:cNvSpPr/>
          <p:nvPr/>
        </p:nvSpPr>
        <p:spPr>
          <a:xfrm>
            <a:off x="1080310" y="2894306"/>
            <a:ext cx="4215624" cy="146288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AI提问：“第二天太阳升起，雪孩子还会回来吗？”学生语音回答，系统实时生成短文并朗读，激发学生的想象力和创造力。</a:t>
            </a:r>
            <a:endParaRPr lang="en-US" sz="1600" dirty="0"/>
          </a:p>
        </p:txBody>
      </p:sp>
      <p:sp>
        <p:nvSpPr>
          <p:cNvPr id="13" name="Text 5"/>
          <p:cNvSpPr/>
          <p:nvPr/>
        </p:nvSpPr>
        <p:spPr>
          <a:xfrm>
            <a:off x="6729384" y="1958629"/>
            <a:ext cx="4285712" cy="438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US" sz="28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体验创作</a:t>
            </a:r>
            <a:endParaRPr lang="en-US" sz="1600" dirty="0"/>
          </a:p>
        </p:txBody>
      </p:sp>
      <p:sp>
        <p:nvSpPr>
          <p:cNvPr id="14" name="Text 6"/>
          <p:cNvSpPr/>
          <p:nvPr/>
        </p:nvSpPr>
        <p:spPr>
          <a:xfrm>
            <a:off x="6799472" y="2894306"/>
            <a:ext cx="4215624" cy="1462881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教师选取三篇推送大屏，学生集体评星，让学生体验“我口说我心，AI手写我意”的创造乐趣，为单元写话奠基。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7:56-d2v6s35nfo2stf9dkaf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2294890"/>
            <a:ext cx="11155680" cy="3712845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7:57-d2v6s3dnfo2stf9dkal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85" y="2447925"/>
            <a:ext cx="10478770" cy="3461385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7:59-d2v6s3tnfo2stf9dkb00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-941070"/>
            <a:ext cx="12199620" cy="2680335"/>
          </a:xfrm>
          <a:prstGeom prst="rect">
            <a:avLst/>
          </a:prstGeom>
        </p:spPr>
      </p:pic>
      <p:pic>
        <p:nvPicPr>
          <p:cNvPr id="5" name="Image 3" descr="https://kimi-img.moonshot.cn/pub/slides/slides_tmpl/image/25-09-08-13:47:59-d2v6s3tnfo2stf9dkb0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8260" y="181610"/>
            <a:ext cx="12402820" cy="1320165"/>
          </a:xfrm>
          <a:prstGeom prst="rect">
            <a:avLst/>
          </a:prstGeom>
        </p:spPr>
      </p:pic>
      <p:pic>
        <p:nvPicPr>
          <p:cNvPr id="6" name="Image 4" descr="https://kimi-img.moonshot.cn/pub/slides/slides_tmpl/image/25-09-08-13:47:59-d2v6s3tnfo2stf9dkavg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425" y="293370"/>
            <a:ext cx="1395730" cy="450850"/>
          </a:xfrm>
          <a:prstGeom prst="rect">
            <a:avLst/>
          </a:prstGeom>
        </p:spPr>
      </p:pic>
      <p:sp>
        <p:nvSpPr>
          <p:cNvPr id="7" name="Text 0"/>
          <p:cNvSpPr/>
          <p:nvPr/>
        </p:nvSpPr>
        <p:spPr>
          <a:xfrm>
            <a:off x="443865" y="756920"/>
            <a:ext cx="9567545" cy="4953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sz="3200" b="1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AI合影：雪孩子再见</a:t>
            </a:r>
            <a:endParaRPr lang="en-US" sz="1600" dirty="0"/>
          </a:p>
        </p:txBody>
      </p:sp>
      <p:sp>
        <p:nvSpPr>
          <p:cNvPr id="8" name="Shape 1"/>
          <p:cNvSpPr/>
          <p:nvPr/>
        </p:nvSpPr>
        <p:spPr>
          <a:xfrm>
            <a:off x="351790" y="191770"/>
            <a:ext cx="76200" cy="1282065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9" name="Text 2"/>
          <p:cNvSpPr/>
          <p:nvPr/>
        </p:nvSpPr>
        <p:spPr>
          <a:xfrm>
            <a:off x="351790" y="191770"/>
            <a:ext cx="76200" cy="1282065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pic>
        <p:nvPicPr>
          <p:cNvPr id="10" name="Image 5" descr="https://kimi-img.moonshot.cn/pub/slides/slides_tmpl/image/25-09-08-13:48:00-d2v6s45nfo2stf9dkb4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7680" y="1982470"/>
            <a:ext cx="3569970" cy="4373880"/>
          </a:xfrm>
          <a:prstGeom prst="rect">
            <a:avLst/>
          </a:prstGeom>
        </p:spPr>
      </p:pic>
      <p:sp>
        <p:nvSpPr>
          <p:cNvPr id="11" name="Text 3"/>
          <p:cNvSpPr/>
          <p:nvPr/>
        </p:nvSpPr>
        <p:spPr>
          <a:xfrm>
            <a:off x="1224280" y="2650490"/>
            <a:ext cx="278257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合影留念</a:t>
            </a:r>
            <a:endParaRPr lang="en-US" sz="1600" dirty="0"/>
          </a:p>
        </p:txBody>
      </p:sp>
      <p:sp>
        <p:nvSpPr>
          <p:cNvPr id="12" name="Text 4"/>
          <p:cNvSpPr/>
          <p:nvPr/>
        </p:nvSpPr>
        <p:spPr>
          <a:xfrm>
            <a:off x="1224280" y="3368675"/>
            <a:ext cx="2781300" cy="116046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AI将学生现场照片与雪孩子形象合成“雪地合影”，自动生成一句离别寄语，如“谢谢你，勇敢的雪孩子”，给学生留下温暖记忆。</a:t>
            </a:r>
            <a:endParaRPr lang="en-US" sz="1600" dirty="0"/>
          </a:p>
        </p:txBody>
      </p:sp>
      <p:sp>
        <p:nvSpPr>
          <p:cNvPr id="13" name="Text 5"/>
          <p:cNvSpPr/>
          <p:nvPr/>
        </p:nvSpPr>
        <p:spPr>
          <a:xfrm>
            <a:off x="4659630" y="2294890"/>
            <a:ext cx="278257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dirty="0">
                <a:solidFill>
                  <a:srgbClr val="000000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情感收束</a:t>
            </a:r>
            <a:endParaRPr lang="en-US" sz="1600" dirty="0"/>
          </a:p>
        </p:txBody>
      </p:sp>
      <p:sp>
        <p:nvSpPr>
          <p:cNvPr id="14" name="Text 6"/>
          <p:cNvSpPr/>
          <p:nvPr/>
        </p:nvSpPr>
        <p:spPr>
          <a:xfrm>
            <a:off x="4650105" y="3032125"/>
            <a:ext cx="2781300" cy="116046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学生齐读寄语，结束第一课时，留下对雪孩子的美好回忆，并期待下一课时“化云”科学探究的学习。</a:t>
            </a:r>
            <a:endParaRPr lang="en-US" sz="1600" dirty="0"/>
          </a:p>
        </p:txBody>
      </p:sp>
      <p:sp>
        <p:nvSpPr>
          <p:cNvPr id="15" name="Text 7"/>
          <p:cNvSpPr/>
          <p:nvPr/>
        </p:nvSpPr>
        <p:spPr>
          <a:xfrm>
            <a:off x="8158480" y="2650490"/>
            <a:ext cx="278257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n-US" sz="20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总结回顾</a:t>
            </a:r>
            <a:endParaRPr lang="en-US" sz="1600" dirty="0"/>
          </a:p>
        </p:txBody>
      </p:sp>
      <p:sp>
        <p:nvSpPr>
          <p:cNvPr id="16" name="Text 8"/>
          <p:cNvSpPr/>
          <p:nvPr/>
        </p:nvSpPr>
        <p:spPr>
          <a:xfrm>
            <a:off x="8158480" y="3368675"/>
            <a:ext cx="2781300" cy="116046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400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回顾本课时的学习内容和重点，让学生对本课时的学习有一个清晰的认识和总结，为后续学习做好准备。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slides_tmpl/image/25-09-08-13:48:01-d2v6s4dnfo2stf9dkbe0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8655" y="0"/>
            <a:ext cx="6858000" cy="6858000"/>
          </a:xfrm>
          <a:prstGeom prst="rect">
            <a:avLst/>
          </a:prstGeom>
        </p:spPr>
      </p:pic>
      <p:pic>
        <p:nvPicPr>
          <p:cNvPr id="3" name="Image 1" descr="https://kimi-img.moonshot.cn/pub/slides/slides_tmpl/image/25-09-08-13:48:01-d2v6s4dnfo2stf9dkbd0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465" y="1700530"/>
            <a:ext cx="6035040" cy="5157470"/>
          </a:xfrm>
          <a:prstGeom prst="rect">
            <a:avLst/>
          </a:prstGeom>
        </p:spPr>
      </p:pic>
      <p:pic>
        <p:nvPicPr>
          <p:cNvPr id="4" name="Image 2" descr="https://kimi-img.moonshot.cn/pub/slides/slides_tmpl/image/25-09-08-13:48:01-d2v6s4dnfo2stf9dkbdg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465" y="3364865"/>
            <a:ext cx="5723890" cy="3493135"/>
          </a:xfrm>
          <a:prstGeom prst="rect">
            <a:avLst/>
          </a:prstGeom>
        </p:spPr>
      </p:pic>
      <p:sp>
        <p:nvSpPr>
          <p:cNvPr id="5" name="Text 0"/>
          <p:cNvSpPr/>
          <p:nvPr/>
        </p:nvSpPr>
        <p:spPr>
          <a:xfrm>
            <a:off x="346710" y="1630680"/>
            <a:ext cx="5749925" cy="210121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just">
              <a:lnSpc>
                <a:spcPct val="120000"/>
              </a:lnSpc>
            </a:pPr>
            <a:r>
              <a:rPr lang="en-US" sz="9600" b="1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THANKS</a:t>
            </a:r>
            <a:endParaRPr lang="en-US" sz="1600" dirty="0"/>
          </a:p>
        </p:txBody>
      </p:sp>
      <p:pic>
        <p:nvPicPr>
          <p:cNvPr id="6" name="Image 3" descr="https://kimi-img.moonshot.cn/pub/slides/slides_tmpl/image/25-09-08-13:48:01-d2v6s4dnfo2stf9dkbeg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0060" y="661035"/>
            <a:ext cx="4047490" cy="5759450"/>
          </a:xfrm>
          <a:prstGeom prst="rect">
            <a:avLst/>
          </a:prstGeom>
        </p:spPr>
      </p:pic>
      <p:pic>
        <p:nvPicPr>
          <p:cNvPr id="7" name="Image 4" descr="https://kimi-img.moonshot.cn/pub/slides/slides_tmpl/image/25-09-08-13:47:56-d2v6s35nfo2stf9dkag0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320000">
            <a:off x="10594340" y="5772785"/>
            <a:ext cx="718820" cy="724535"/>
          </a:xfrm>
          <a:prstGeom prst="rect">
            <a:avLst/>
          </a:prstGeom>
        </p:spPr>
      </p:pic>
      <p:pic>
        <p:nvPicPr>
          <p:cNvPr id="8" name="Image 5" descr="https://kimi-img.moonshot.cn/pub/slides/slides_tmpl/image/25-09-08-13:47:50-d2v6s1lnfo2stf9dk9t0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3240000">
            <a:off x="6413147" y="2907671"/>
            <a:ext cx="851005" cy="851005"/>
          </a:xfrm>
          <a:prstGeom prst="rect">
            <a:avLst/>
          </a:prstGeom>
        </p:spPr>
      </p:pic>
      <p:pic>
        <p:nvPicPr>
          <p:cNvPr id="9" name="Image 6" descr="https://kimi-img.moonshot.cn/pub/slides/slides_tmpl/image/25-09-08-13:47:50-d2v6s1lnfo2stf9dk9s0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48695" y="1163955"/>
            <a:ext cx="1216660" cy="1216660"/>
          </a:xfrm>
          <a:prstGeom prst="rect">
            <a:avLst/>
          </a:prstGeom>
        </p:spPr>
      </p:pic>
      <p:pic>
        <p:nvPicPr>
          <p:cNvPr id="10" name="Image 7" descr="https://kimi-img.moonshot.cn/pub/slides/slides_tmpl/image/25-09-08-13:47:50-d2v6s1lnfo2stf9dk9sg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7880000">
            <a:off x="5646425" y="440845"/>
            <a:ext cx="1132817" cy="1132817"/>
          </a:xfrm>
          <a:prstGeom prst="rect">
            <a:avLst/>
          </a:prstGeom>
        </p:spPr>
      </p:pic>
      <p:pic>
        <p:nvPicPr>
          <p:cNvPr id="11" name="Image 8" descr="https://kimi-img.moonshot.cn/pub/slides/slides_tmpl/image/25-09-08-13:47:59-d2v6s3tnfo2stf9dkau0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25540" y="5137150"/>
            <a:ext cx="751205" cy="751205"/>
          </a:xfrm>
          <a:prstGeom prst="rect">
            <a:avLst/>
          </a:prstGeom>
        </p:spPr>
      </p:pic>
      <p:sp>
        <p:nvSpPr>
          <p:cNvPr id="12" name="Text 1"/>
          <p:cNvSpPr/>
          <p:nvPr/>
        </p:nvSpPr>
        <p:spPr>
          <a:xfrm>
            <a:off x="416560" y="2967355"/>
            <a:ext cx="8131175" cy="2101215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/>
          <a:lstStyle/>
          <a:p>
            <a:pPr algn="just">
              <a:lnSpc>
                <a:spcPct val="120000"/>
              </a:lnSpc>
            </a:pPr>
            <a:r>
              <a:rPr lang="en-US" sz="7200" b="1" dirty="0">
                <a:solidFill>
                  <a:srgbClr val="1A2E35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感谢您的观看</a:t>
            </a:r>
            <a:endParaRPr lang="en-US" sz="1600" dirty="0"/>
          </a:p>
        </p:txBody>
      </p:sp>
      <p:pic>
        <p:nvPicPr>
          <p:cNvPr id="13" name="Image 9" descr="https://kimi-img.moonshot.cn/pub/slides/slides_tmpl/image/25-09-08-13:47:50-d2v6s1lnfo2stf9dk9u0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7750" y="862330"/>
            <a:ext cx="579120" cy="579120"/>
          </a:xfrm>
          <a:prstGeom prst="rect">
            <a:avLst/>
          </a:prstGeom>
        </p:spPr>
      </p:pic>
      <p:pic>
        <p:nvPicPr>
          <p:cNvPr id="14" name="Image 10" descr="https://kimi-img.moonshot.cn/pub/slides/slides_tmpl/image/25-09-08-13:47:50-d2v6s1lnfo2stf9dk9ug.png">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62450" y="5691505"/>
            <a:ext cx="375920" cy="375920"/>
          </a:xfrm>
          <a:prstGeom prst="rect">
            <a:avLst/>
          </a:prstGeom>
        </p:spPr>
      </p:pic>
      <p:pic>
        <p:nvPicPr>
          <p:cNvPr id="15" name="Image 11" descr="https://kimi-img.moonshot.cn/pub/slides/slides_tmpl/image/25-09-08-13:47:50-d2v6s1lnfo2stf9dk9v0.png">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76745" y="2008505"/>
            <a:ext cx="493395" cy="493395"/>
          </a:xfrm>
          <a:prstGeom prst="rect">
            <a:avLst/>
          </a:prstGeom>
        </p:spPr>
      </p:pic>
      <p:pic>
        <p:nvPicPr>
          <p:cNvPr id="16" name="Image 12" descr="https://kimi-img.moonshot.cn/pub/slides/slides_tmpl/image/25-09-08-13:47:50-d2v6s1lnfo2stf9dk9v0.png">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97185" y="3364865"/>
            <a:ext cx="493395" cy="493395"/>
          </a:xfrm>
          <a:prstGeom prst="rect">
            <a:avLst/>
          </a:prstGeom>
        </p:spPr>
      </p:pic>
      <p:pic>
        <p:nvPicPr>
          <p:cNvPr id="17" name="Image 13" descr="https://kimi-img.moonshot.cn/pub/slides/slides_tmpl/image/25-09-08-13:47:50-d2v6s1lnfo2stf9dk9u0.png">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47300" y="243205"/>
            <a:ext cx="579120" cy="579120"/>
          </a:xfrm>
          <a:prstGeom prst="rect">
            <a:avLst/>
          </a:prstGeom>
        </p:spPr>
      </p:pic>
      <p:pic>
        <p:nvPicPr>
          <p:cNvPr id="18" name="Image 14" descr="https://kimi-img.moonshot.cn/pub/slides/slides_tmpl/image/25-09-08-13:47:50-d2v6s1lnfo2stf9dk9u0.png">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70140" y="5888355"/>
            <a:ext cx="579120" cy="579120"/>
          </a:xfrm>
          <a:prstGeom prst="rect">
            <a:avLst/>
          </a:prstGeom>
        </p:spPr>
      </p:pic>
      <p:pic>
        <p:nvPicPr>
          <p:cNvPr id="19" name="Image 15" descr="https://kimi-img.moonshot.cn/pub/slides/slides_tmpl/image/25-09-08-13:47:50-d2v6s1lnfo2stf9dk9ug.png">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89450" y="243205"/>
            <a:ext cx="375920" cy="375920"/>
          </a:xfrm>
          <a:prstGeom prst="rect">
            <a:avLst/>
          </a:prstGeom>
        </p:spPr>
      </p:pic>
      <p:pic>
        <p:nvPicPr>
          <p:cNvPr id="20" name="Image 16" descr="https://kimi-img.moonshot.cn/pub/slides/slides_tmpl/image/25-09-08-13:47:50-d2v6s1lnfo2stf9dk9v0.png">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36345" y="5186680"/>
            <a:ext cx="493395" cy="493395"/>
          </a:xfrm>
          <a:prstGeom prst="rect">
            <a:avLst/>
          </a:prstGeom>
        </p:spPr>
      </p:pic>
      <p:pic>
        <p:nvPicPr>
          <p:cNvPr id="21" name="Image 17" descr="https://kimi-img.moonshot.cn/pub/slides/slides_tmpl/image/25-09-08-13:47:50-d2v6s1lnfo2stf9dk9v0.png">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173095" y="1351280"/>
            <a:ext cx="493395" cy="493395"/>
          </a:xfrm>
          <a:prstGeom prst="rect">
            <a:avLst/>
          </a:prstGeom>
        </p:spPr>
      </p:pic>
      <p:pic>
        <p:nvPicPr>
          <p:cNvPr id="22" name="Image 18" descr="https://kimi-img.moonshot.cn/pub/slides/slides_tmpl/image/25-09-08-13:47:50-d2v6s1lnfo2stf9dk9u0.png">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184400" y="6040120"/>
            <a:ext cx="427355" cy="427355"/>
          </a:xfrm>
          <a:prstGeom prst="rect">
            <a:avLst/>
          </a:prstGeom>
        </p:spPr>
      </p:pic>
      <p:pic>
        <p:nvPicPr>
          <p:cNvPr id="23" name="Image 19" descr="https://kimi-img.moonshot.cn/pub/slides/slides_tmpl/image/25-09-08-13:47:50-d2v6s1lnfo2stf9dk9r0.png">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028950" y="4378960"/>
            <a:ext cx="2636520" cy="475615"/>
          </a:xfrm>
          <a:prstGeom prst="rect">
            <a:avLst/>
          </a:prstGeom>
        </p:spPr>
      </p:pic>
      <p:sp>
        <p:nvSpPr>
          <p:cNvPr id="24" name="Shape 2"/>
          <p:cNvSpPr/>
          <p:nvPr/>
        </p:nvSpPr>
        <p:spPr>
          <a:xfrm>
            <a:off x="3108019" y="5224145"/>
            <a:ext cx="1941842" cy="467360"/>
          </a:xfrm>
          <a:prstGeom prst="roundRect">
            <a:avLst>
              <a:gd name="adj" fmla="val 50000"/>
            </a:avLst>
          </a:prstGeom>
          <a:solidFill>
            <a:srgbClr val="000000">
              <a:alpha val="0"/>
            </a:srgbClr>
          </a:solidFill>
          <a:ln/>
        </p:spPr>
      </p:sp>
      <p:sp>
        <p:nvSpPr>
          <p:cNvPr id="25" name="Text 3"/>
          <p:cNvSpPr/>
          <p:nvPr/>
        </p:nvSpPr>
        <p:spPr>
          <a:xfrm>
            <a:off x="3108019" y="5224145"/>
            <a:ext cx="1941842" cy="467360"/>
          </a:xfrm>
          <a:prstGeom prst="rect">
            <a:avLst/>
          </a:prstGeom>
          <a:noFill/>
          <a:ln/>
        </p:spPr>
        <p:txBody>
          <a:bodyPr wrap="square" lIns="45720" tIns="91440" rIns="91440" bIns="45720" rtlCol="0" anchor="ctr"/>
          <a:lstStyle/>
          <a:p>
            <a:pPr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26" name="Text 4"/>
          <p:cNvSpPr/>
          <p:nvPr/>
        </p:nvSpPr>
        <p:spPr>
          <a:xfrm>
            <a:off x="3204512" y="4425166"/>
            <a:ext cx="212344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2000" dirty="0">
                <a:solidFill>
                  <a:srgbClr val="A589C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时间:2025/01/01</a:t>
            </a:r>
            <a:endParaRPr lang="en-US" sz="1600" dirty="0"/>
          </a:p>
        </p:txBody>
      </p:sp>
      <p:pic>
        <p:nvPicPr>
          <p:cNvPr id="27" name="Image 20" descr="https://kimi-img.moonshot.cn/pub/slides/slides_tmpl/image/25-09-08-13:47:50-d2v6s1lnfo2stf9dk9tg.png">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71805" y="4378960"/>
            <a:ext cx="2202180" cy="475615"/>
          </a:xfrm>
          <a:prstGeom prst="rect">
            <a:avLst/>
          </a:prstGeom>
        </p:spPr>
      </p:pic>
      <p:sp>
        <p:nvSpPr>
          <p:cNvPr id="28" name="Text 5"/>
          <p:cNvSpPr/>
          <p:nvPr/>
        </p:nvSpPr>
        <p:spPr>
          <a:xfrm>
            <a:off x="462280" y="4415790"/>
            <a:ext cx="2264410" cy="31115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2000" dirty="0">
                <a:solidFill>
                  <a:srgbClr val="FFFFFF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汇报人:Kimi AI </a:t>
            </a:r>
            <a:endParaRPr lang="en-US" sz="1600" dirty="0"/>
          </a:p>
        </p:txBody>
      </p:sp>
    </p:spTree>
  </p:cSld>
  <p:clrMapOvr>
    <a:masterClrMapping/>
  </p:clrMapOvr>
  <p:transition>
    <p:fade/>
    <p:spd val="med"/>
  </p:transition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4CC0"/>
      </a:accent1>
      <a:accent2>
        <a:srgbClr val="00B0F0"/>
      </a:accent2>
      <a:accent3>
        <a:srgbClr val="1D3EB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AI雪孩子·童话第一课时</dc:title>
  <dc:subject>AI雪孩子·童话第一课时</dc:subject>
  <dc:creator>Kimi</dc:creator>
  <cp:lastModifiedBy>Kimi</cp:lastModifiedBy>
  <cp:revision>1</cp:revision>
  <dcterms:created xsi:type="dcterms:W3CDTF">2025-12-15T07:37:37Z</dcterms:created>
  <dcterms:modified xsi:type="dcterms:W3CDTF">2025-12-15T07:37:37Z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4" name="AIGC">
    <vt:lpwstr>{"Label":"AI雪孩子·童话第一课时","ContentProducer":"001191110108MACG2KBH8F10000","ProduceID":"d4vrk88l3dc46qp7qit0","ReservedCode1":"","ContentPropagator":"001191110108MACG2KBH8F20000","PropagateID":"d4vrk88l3dc46qp7qit0","ReservedCode2":""}</vt:lpwstr>
  </property>
</Properties>
</file>