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jpg" ContentType="image/jpeg"/>
  <Default Extension="png" ContentType="image/pn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451f91400d89424d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bea2218f7b2144e1" /><Relationship Type="http://schemas.openxmlformats.org/officeDocument/2006/relationships/custom-properties" Target="/docProps/custom.xml" Id="R46b681f3391a4a70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jpg" Id="rId2" /><Relationship Type="http://schemas.openxmlformats.org/officeDocument/2006/relationships/image" Target="/ppt/media/image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2.png" Id="rId2" /><Relationship Type="http://schemas.openxmlformats.org/officeDocument/2006/relationships/image" Target="/ppt/media/image3.png" Id="rId3" /><Relationship Type="http://schemas.openxmlformats.org/officeDocument/2006/relationships/image" Target="/ppt/media/image4.png" Id="rId4" /><Relationship Type="http://schemas.openxmlformats.org/officeDocument/2006/relationships/image" Target="/ppt/media/image5.png" Id="rId5" /><Relationship Type="http://schemas.openxmlformats.org/officeDocument/2006/relationships/image" Target="/ppt/media/image6.png" Id="rId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7.png" Id="rId2" /><Relationship Type="http://schemas.openxmlformats.org/officeDocument/2006/relationships/image" Target="/ppt/media/image8.png" Id="rId3" /><Relationship Type="http://schemas.openxmlformats.org/officeDocument/2006/relationships/image" Target="/ppt/media/image9.png" Id="rId4" /><Relationship Type="http://schemas.openxmlformats.org/officeDocument/2006/relationships/image" Target="/ppt/media/image10.png" Id="rI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11.png" Id="rId2" /><Relationship Type="http://schemas.openxmlformats.org/officeDocument/2006/relationships/image" Target="/ppt/media/image12.png" Id="rId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13.png" Id="rId2" /><Relationship Type="http://schemas.openxmlformats.org/officeDocument/2006/relationships/image" Target="/ppt/media/image14.png" Id="rId3" /><Relationship Type="http://schemas.openxmlformats.org/officeDocument/2006/relationships/image" Target="/ppt/media/image15.pn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16.png" Id="rId2" /><Relationship Type="http://schemas.openxmlformats.org/officeDocument/2006/relationships/image" Target="/ppt/media/image17.png" Id="rId3" /><Relationship Type="http://schemas.openxmlformats.org/officeDocument/2006/relationships/image" Target="/ppt/media/image2.jpg" Id="rId4" /><Relationship Type="http://schemas.openxmlformats.org/officeDocument/2006/relationships/image" Target="/ppt/media/image18.pn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9.png" Id="rId2" /><Relationship Type="http://schemas.openxmlformats.org/officeDocument/2006/relationships/image" Target="/ppt/media/image20.png" Id="rId3" /><Relationship Type="http://schemas.openxmlformats.org/officeDocument/2006/relationships/image" Target="/ppt/media/image21.png" Id="rId4" /><Relationship Type="http://schemas.openxmlformats.org/officeDocument/2006/relationships/image" Target="/ppt/media/image22.png" Id="rId5" /><Relationship Type="http://schemas.openxmlformats.org/officeDocument/2006/relationships/image" Target="/ppt/media/image23.png" Id="rId6" /><Relationship Type="http://schemas.openxmlformats.org/officeDocument/2006/relationships/image" Target="/ppt/media/image24.png" Id="rId7" /><Relationship Type="http://schemas.openxmlformats.org/officeDocument/2006/relationships/image" Target="/ppt/media/image25.png" Id="rId8" /><Relationship Type="http://schemas.openxmlformats.org/officeDocument/2006/relationships/image" Target="/ppt/media/image26.png" Id="rId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7.png" Id="rId2" /><Relationship Type="http://schemas.openxmlformats.org/officeDocument/2006/relationships/image" Target="/ppt/media/image28.png" Id="rId3" /><Relationship Type="http://schemas.openxmlformats.org/officeDocument/2006/relationships/image" Target="/ppt/media/image29.png" Id="rI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30.png" Id="rId2" /><Relationship Type="http://schemas.openxmlformats.org/officeDocument/2006/relationships/image" Target="/ppt/media/image31.png" Id="rId3" /><Relationship Type="http://schemas.openxmlformats.org/officeDocument/2006/relationships/image" Target="/ppt/media/image32.png" Id="rI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33.png" Id="rId2" /><Relationship Type="http://schemas.openxmlformats.org/officeDocument/2006/relationships/image" Target="/ppt/media/image34.png" Id="rId3" /><Relationship Type="http://schemas.openxmlformats.org/officeDocument/2006/relationships/image" Target="/ppt/media/image35.png" Id="rI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36.png" Id="rId2" /><Relationship Type="http://schemas.openxmlformats.org/officeDocument/2006/relationships/image" Target="/ppt/media/image37.png" Id="rId3" /><Relationship Type="http://schemas.openxmlformats.org/officeDocument/2006/relationships/image" Target="/ppt/media/image38.png" Id="rId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9.png" Id="rId2" /><Relationship Type="http://schemas.openxmlformats.org/officeDocument/2006/relationships/image" Target="/ppt/media/image40.png" Id="rId3" /><Relationship Type="http://schemas.openxmlformats.org/officeDocument/2006/relationships/image" Target="/ppt/media/image41.png" Id="rId4" /><Relationship Type="http://schemas.openxmlformats.org/officeDocument/2006/relationships/image" Target="/ppt/media/image42.png" Id="rId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43.png" Id="rId2" /><Relationship Type="http://schemas.openxmlformats.org/officeDocument/2006/relationships/image" Target="/ppt/media/image44.png" Id="rId3" /><Relationship Type="http://schemas.openxmlformats.org/officeDocument/2006/relationships/image" Target="/ppt/media/image45.png" Id="rId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46.png" Id="rId2" /><Relationship Type="http://schemas.openxmlformats.org/officeDocument/2006/relationships/image" Target="/ppt/media/image47.png" Id="rId3" /><Relationship Type="http://schemas.openxmlformats.org/officeDocument/2006/relationships/image" Target="/ppt/media/image48.png" Id="rId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3.jpg" Id="rId2" /><Relationship Type="http://schemas.openxmlformats.org/officeDocument/2006/relationships/image" Target="/ppt/media/image49.png" Id="rId3" /><Relationship Type="http://schemas.openxmlformats.org/officeDocument/2006/relationships/image" Target="/ppt/media/image50.png" Id="rI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4.jpg" Id="rId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5.jp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sp>
        <p:nvSpPr>
          <p:cNvPr id="4" name="文本1"/>
          <p:cNvSpPr txBox="1"/>
          <p:nvPr/>
        </p:nvSpPr>
        <p:spPr>
          <a:xfrm>
            <a:off x="1707136" y="2859318"/>
            <a:ext cx="8777729" cy="1544717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10600"/>
              </a:lnSpc>
            </a:pPr>
            <a:r>
              <a:rPr lang="zh-CN" altLang="en-US" sz="8799" b="1" i="0" dirty="0">
                <a:solidFill>
                  <a:srgbClr val="FFFFFF">
                    <a:alpha val="100000"/>
                  </a:srgbClr>
                </a:solidFill>
                <a:effectLst>
                  <a:outerShdw blurRad="0" dist="63500" dir="2700000" rotWithShape="0">
                    <a:srgbClr val="000000">
                      <a:alpha val="42745"/>
                    </a:srgbClr>
                  </a:outerShdw>
                </a:effectLst>
                <a:latin typeface="微软雅黑"/>
                <a:ea typeface="微软雅黑"/>
              </a:rPr>
              <a:t>7的乘法口诀</a:t>
            </a:r>
          </a:p>
        </p:txBody>
      </p:sp>
      <p:grpSp>
        <p:nvGrpSpPr>
          <p:cNvPr id="5" name="组合1"/>
          <p:cNvGrpSpPr/>
          <p:nvPr/>
        </p:nvGrpSpPr>
        <p:grpSpPr>
          <a:xfrm>
            <a:off x="1996975" y="1247454"/>
            <a:ext cx="8384741" cy="1325797"/>
            <a:chOff x="0" y="0"/>
            <a:chExt cx="8384741" cy="1325797"/>
          </a:xfrm>
        </p:grpSpPr>
        <p:sp>
          <p:nvSpPr>
            <p:cNvPr id="6" name="文本3"/>
            <p:cNvSpPr txBox="1"/>
            <p:nvPr/>
          </p:nvSpPr>
          <p:spPr>
            <a:xfrm>
              <a:off x="1256190" y="184602"/>
              <a:ext cx="7128551" cy="111383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6500"/>
                </a:lnSpc>
              </a:pPr>
              <a:r>
                <a:rPr lang="zh-CN" altLang="en-US" sz="5400" b="1" i="0" dirty="0">
                  <a:solidFill>
                    <a:srgbClr val="FFFFFF">
                      <a:alpha val="100000"/>
                    </a:srgbClr>
                  </a:solidFill>
                  <a:effectLst>
                    <a:outerShdw blurRad="0" dist="63500" dir="2700000" rotWithShape="0">
                      <a:srgbClr val="000000">
                        <a:alpha val="42745"/>
                      </a:srgbClr>
                    </a:outerShdw>
                  </a:effectLst>
                  <a:latin typeface="宋体"/>
                  <a:ea typeface="宋体"/>
                </a:rPr>
                <a:t>7</a:t>
              </a:r>
              <a:r>
                <a:rPr lang="zh-CN" altLang="en-US" sz="5400" b="1" i="0" dirty="0">
                  <a:solidFill>
                    <a:srgbClr val="FFFFFF">
                      <a:alpha val="100000"/>
                    </a:srgbClr>
                  </a:solidFill>
                  <a:effectLst>
                    <a:outerShdw blurRad="0" dist="63500" dir="2700000" rotWithShape="0">
                      <a:srgbClr val="000000">
                        <a:alpha val="42745"/>
                      </a:srgbClr>
                    </a:outerShdw>
                  </a:effectLst>
                  <a:latin typeface="Times New Roman"/>
                  <a:ea typeface="Times New Roman"/>
                </a:rPr>
                <a:t>~</a:t>
              </a:r>
              <a:r>
                <a:rPr lang="zh-CN" altLang="en-US" sz="5400" b="1" i="0" dirty="0">
                  <a:solidFill>
                    <a:srgbClr val="FFFFFF">
                      <a:alpha val="100000"/>
                    </a:srgbClr>
                  </a:solidFill>
                  <a:effectLst>
                    <a:outerShdw blurRad="0" dist="63500" dir="2700000" rotWithShape="0">
                      <a:srgbClr val="000000">
                        <a:alpha val="42745"/>
                      </a:srgbClr>
                    </a:outerShdw>
                  </a:effectLst>
                  <a:latin typeface="宋体"/>
                  <a:ea typeface="宋体"/>
                </a:rPr>
                <a:t>9的表内乘、除法</a:t>
              </a:r>
            </a:p>
          </p:txBody>
        </p:sp>
        <p:sp>
          <p:nvSpPr>
            <p:cNvPr id="7" name="形状1"/>
            <p:cNvSpPr txBox="1"/>
            <p:nvPr/>
          </p:nvSpPr>
          <p:spPr>
            <a:xfrm>
              <a:off x="0" y="65797"/>
              <a:ext cx="1260000" cy="1260000"/>
            </a:xfrm>
            <a:prstGeom prst="ellipse"/>
            <a:solidFill>
              <a:srgbClr val="0079AD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0" dist="63500" dir="13500000" rotWithShape="0">
                <a:srgbClr val="000000">
                  <a:alpha val="40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4"/>
            <p:cNvSpPr txBox="1"/>
            <p:nvPr/>
          </p:nvSpPr>
          <p:spPr>
            <a:xfrm>
              <a:off x="59657" y="0"/>
              <a:ext cx="1122744" cy="129253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8600"/>
                </a:lnSpc>
              </a:pPr>
              <a:r>
                <a:rPr lang="zh-CN" altLang="en-US" sz="7200" b="1" i="0" dirty="0">
                  <a:solidFill>
                    <a:srgbClr val="FFFFFF">
                      <a:alpha val="100000"/>
                    </a:srgbClr>
                  </a:solidFill>
                  <a:effectLst>
                    <a:outerShdw blurRad="38100" dist="38100" dir="2700000" rotWithShape="0">
                      <a:srgbClr val="000000">
                        <a:alpha val="42745"/>
                      </a:srgbClr>
                    </a:outerShdw>
                  </a:effectLst>
                  <a:latin typeface="宋体"/>
                  <a:ea typeface="宋体"/>
                </a:rPr>
                <a:t>五</a:t>
              </a:r>
            </a:p>
          </p:txBody>
        </p:sp>
      </p:grpSp>
      <p:sp>
        <p:nvSpPr>
          <p:cNvPr id="9" name="文本2"/>
          <p:cNvSpPr txBox="1"/>
          <p:nvPr/>
        </p:nvSpPr>
        <p:spPr>
          <a:xfrm>
            <a:off x="208461" y="136971"/>
            <a:ext cx="2898710" cy="59061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400"/>
              </a:lnSpc>
            </a:pPr>
            <a:r>
              <a:rPr lang="zh-CN" altLang="en-US" sz="2000" b="0" i="0" dirty="0">
                <a:solidFill>
                  <a:srgbClr val="FFFFFF">
                    <a:alpha val="100000"/>
                  </a:srgbClr>
                </a:solidFill>
                <a:effectLst>
                  <a:outerShdw blurRad="0" dist="63500" dir="2700000" rotWithShape="0">
                    <a:srgbClr val="000000">
                      <a:alpha val="42745"/>
                    </a:srgbClr>
                  </a:outerShdw>
                </a:effectLst>
                <a:latin typeface="黑体"/>
                <a:ea typeface="黑体"/>
              </a:rPr>
              <a:t>R·二年级数学上册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217389" y="221939"/>
            <a:ext cx="2591125" cy="818054"/>
            <a:chOff x="0" y="0"/>
            <a:chExt cx="2591125" cy="818054"/>
          </a:xfrm>
        </p:grpSpPr>
        <p:sp>
          <p:nvSpPr>
            <p:cNvPr id="5" name="形状1"/>
            <p:cNvSpPr txBox="1"/>
            <p:nvPr/>
          </p:nvSpPr>
          <p:spPr>
            <a:xfrm>
              <a:off x="0" y="14574"/>
              <a:ext cx="2591125" cy="803480"/>
            </a:xfrm>
            <a:prstGeom prst="flowChartTerminator"/>
            <a:solidFill>
              <a:srgbClr val="48725E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0" dist="76200" dir="13500000" rotWithShape="0">
                <a:srgbClr val="D4D794">
                  <a:alpha val="40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4"/>
            <p:cNvSpPr txBox="1"/>
            <p:nvPr/>
          </p:nvSpPr>
          <p:spPr>
            <a:xfrm>
              <a:off x="170190" y="0"/>
              <a:ext cx="2346887" cy="8027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800"/>
                </a:lnSpc>
              </a:pPr>
              <a:r>
                <a:rPr lang="zh-CN" altLang="en-US" sz="4000" b="0" i="0" dirty="0">
                  <a:solidFill>
                    <a:srgbClr val="FFFFFF">
                      <a:alpha val="100000"/>
                    </a:srgbClr>
                  </a:solidFill>
                  <a:latin typeface="华文琥珀"/>
                  <a:ea typeface="华文琥珀"/>
                </a:rPr>
                <a:t>情境导入</a:t>
              </a:r>
            </a:p>
          </p:txBody>
        </p:sp>
      </p:grpSp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108" y="2275291"/>
            <a:ext cx="2085312" cy="2097401"/>
          </a:xfrm>
          <a:prstGeom prst="rect">
            <a:avLst/>
          </a:prstGeom>
        </p:spPr>
      </p:pic>
      <p:grpSp>
        <p:nvGrpSpPr>
          <p:cNvPr id="8" name="组合2"/>
          <p:cNvGrpSpPr/>
          <p:nvPr/>
        </p:nvGrpSpPr>
        <p:grpSpPr>
          <a:xfrm>
            <a:off x="1209769" y="1224831"/>
            <a:ext cx="2585842" cy="818442"/>
            <a:chOff x="0" y="0"/>
            <a:chExt cx="2585842" cy="818442"/>
          </a:xfrm>
        </p:grpSpPr>
        <p:sp>
          <p:nvSpPr>
            <p:cNvPr id="9" name="形状2"/>
            <p:cNvSpPr txBox="1"/>
            <p:nvPr/>
          </p:nvSpPr>
          <p:spPr>
            <a:xfrm>
              <a:off x="0" y="61651"/>
              <a:ext cx="2585842" cy="742319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5"/>
            <p:cNvSpPr txBox="1"/>
            <p:nvPr/>
          </p:nvSpPr>
          <p:spPr>
            <a:xfrm>
              <a:off x="49721" y="0"/>
              <a:ext cx="2513368" cy="8184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9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猜谜语！</a:t>
              </a:r>
            </a:p>
          </p:txBody>
        </p:sp>
      </p:grpSp>
      <p:pic>
        <p:nvPicPr>
          <p:cNvPr id="11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461" y="1174003"/>
            <a:ext cx="4401445" cy="4870489"/>
          </a:xfrm>
          <a:prstGeom prst="rect">
            <a:avLst/>
          </a:prstGeom>
        </p:spPr>
      </p:pic>
      <p:sp>
        <p:nvSpPr>
          <p:cNvPr id="12" name="文本1"/>
          <p:cNvSpPr txBox="1"/>
          <p:nvPr/>
        </p:nvSpPr>
        <p:spPr>
          <a:xfrm>
            <a:off x="6259946" y="1546404"/>
            <a:ext cx="4949353" cy="386049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7200"/>
              </a:lnSpc>
            </a:pP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身体半球形，</a:t>
            </a:r>
          </a:p>
          <a:p>
            <a:pPr marL="0" algn="ctr">
              <a:lnSpc>
                <a:spcPts val="7200"/>
              </a:lnSpc>
            </a:pP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背上七颗星。</a:t>
            </a:r>
          </a:p>
          <a:p>
            <a:pPr marL="0" algn="ctr">
              <a:lnSpc>
                <a:spcPts val="7200"/>
              </a:lnSpc>
            </a:pP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蚜虫怕见它，</a:t>
            </a:r>
          </a:p>
          <a:p>
            <a:pPr marL="0" algn="ctr">
              <a:lnSpc>
                <a:spcPts val="7200"/>
              </a:lnSpc>
            </a:pP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棉花最欢迎。</a:t>
            </a:r>
          </a:p>
        </p:txBody>
      </p:sp>
      <p:pic>
        <p:nvPicPr>
          <p:cNvPr id="13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2139" y="1730281"/>
            <a:ext cx="3693861" cy="4016388"/>
          </a:xfrm>
          <a:prstGeom prst="rect">
            <a:avLst/>
          </a:prstGeom>
        </p:spPr>
      </p:pic>
      <p:sp>
        <p:nvSpPr>
          <p:cNvPr id="14" name="文本2"/>
          <p:cNvSpPr txBox="1"/>
          <p:nvPr/>
        </p:nvSpPr>
        <p:spPr>
          <a:xfrm>
            <a:off x="3040721" y="5315942"/>
            <a:ext cx="2071827" cy="59061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400"/>
              </a:lnSpc>
            </a:pPr>
            <a:r>
              <a:rPr lang="zh-CN" altLang="en-US" sz="20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七星瓢虫</a:t>
            </a:r>
          </a:p>
        </p:txBody>
      </p:sp>
      <p:grpSp>
        <p:nvGrpSpPr>
          <p:cNvPr id="15" name="组合3"/>
          <p:cNvGrpSpPr/>
          <p:nvPr/>
        </p:nvGrpSpPr>
        <p:grpSpPr>
          <a:xfrm>
            <a:off x="4798173" y="703413"/>
            <a:ext cx="4933513" cy="1309395"/>
            <a:chOff x="0" y="0"/>
            <a:chExt cx="4933513" cy="1309395"/>
          </a:xfrm>
        </p:grpSpPr>
        <p:sp>
          <p:nvSpPr>
            <p:cNvPr id="16" name="形状3"/>
            <p:cNvSpPr txBox="1"/>
            <p:nvPr/>
          </p:nvSpPr>
          <p:spPr>
            <a:xfrm>
              <a:off x="0" y="110095"/>
              <a:ext cx="4933513" cy="1153678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6"/>
            <p:cNvSpPr txBox="1"/>
            <p:nvPr/>
          </p:nvSpPr>
          <p:spPr>
            <a:xfrm>
              <a:off x="52508" y="0"/>
              <a:ext cx="4820877" cy="130939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数一数，一只七星瓢虫身上有几个点呢？</a:t>
              </a:r>
            </a:p>
          </p:txBody>
        </p:sp>
      </p:grpSp>
      <p:sp>
        <p:nvSpPr>
          <p:cNvPr id="18" name="文本3"/>
          <p:cNvSpPr txBox="1"/>
          <p:nvPr/>
        </p:nvSpPr>
        <p:spPr>
          <a:xfrm>
            <a:off x="1911396" y="4395314"/>
            <a:ext cx="1604928" cy="95994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43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7个</a:t>
            </a:r>
          </a:p>
        </p:txBody>
      </p:sp>
      <p:grpSp>
        <p:nvGrpSpPr>
          <p:cNvPr id="19" name="组合4"/>
          <p:cNvGrpSpPr/>
          <p:nvPr/>
        </p:nvGrpSpPr>
        <p:grpSpPr>
          <a:xfrm>
            <a:off x="5452730" y="5031829"/>
            <a:ext cx="4121631" cy="765193"/>
            <a:chOff x="0" y="0"/>
            <a:chExt cx="4121631" cy="765193"/>
          </a:xfrm>
        </p:grpSpPr>
        <p:sp>
          <p:nvSpPr>
            <p:cNvPr id="20" name="形状4"/>
            <p:cNvSpPr txBox="1"/>
            <p:nvPr/>
          </p:nvSpPr>
          <p:spPr>
            <a:xfrm>
              <a:off x="0" y="0"/>
              <a:ext cx="4101655" cy="752665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7"/>
            <p:cNvSpPr txBox="1"/>
            <p:nvPr/>
          </p:nvSpPr>
          <p:spPr>
            <a:xfrm>
              <a:off x="93460" y="9466"/>
              <a:ext cx="4028171" cy="75572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2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只、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只、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只呢？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" dur="1000" decel="5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" dur="1000" decel="5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" dur="10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5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accel="5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decel="5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  <p:bldP spid="19" grpId="0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aphicFrame>
        <p:nvGraphicFramePr>
          <p:cNvPr id="4" name="表格1">
            <a:extLst>
              <a:ext uri="{FF2B5EF4-FFF2-40B4-BE49-F238E27FC236}">
                <a16:creationId xmlns:a16="http://schemas.microsoft.com/office/drawing/2014/main" id="{62B2FBE6-5C8C-E811-489E-1440CA960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567701"/>
              </p:ext>
            </p:extLst>
          </p:nvPr>
        </p:nvGraphicFramePr>
        <p:xfrm>
          <a:off x="6964344" y="4187557"/>
          <a:ext cx="4695313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701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</a:tblGrid>
              <a:tr h="1066800"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楷体"/>
                          <a:ea typeface="楷体"/>
                        </a:rPr>
                        <a:t>拼图个数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DF7E3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1066800"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楷体"/>
                          <a:ea typeface="楷体"/>
                        </a:rPr>
                        <a:t>拼板块数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DF7E3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</a:tbl>
          </a:graphicData>
        </a:graphic>
      </p:graphicFrame>
      <p:grpSp>
        <p:nvGrpSpPr>
          <p:cNvPr id="5" name="组合1"/>
          <p:cNvGrpSpPr/>
          <p:nvPr/>
        </p:nvGrpSpPr>
        <p:grpSpPr>
          <a:xfrm>
            <a:off x="128613" y="201847"/>
            <a:ext cx="2591125" cy="809407"/>
            <a:chOff x="0" y="0"/>
            <a:chExt cx="2591125" cy="809407"/>
          </a:xfrm>
        </p:grpSpPr>
        <p:sp>
          <p:nvSpPr>
            <p:cNvPr id="6" name="形状1"/>
            <p:cNvSpPr txBox="1"/>
            <p:nvPr/>
          </p:nvSpPr>
          <p:spPr>
            <a:xfrm>
              <a:off x="0" y="5927"/>
              <a:ext cx="2591125" cy="803480"/>
            </a:xfrm>
            <a:prstGeom prst="flowChartTerminator"/>
            <a:solidFill>
              <a:srgbClr val="48725E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0" dist="76200" dir="13500000" rotWithShape="0">
                <a:srgbClr val="D4D794">
                  <a:alpha val="40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8"/>
            <p:cNvSpPr txBox="1"/>
            <p:nvPr/>
          </p:nvSpPr>
          <p:spPr>
            <a:xfrm>
              <a:off x="152896" y="0"/>
              <a:ext cx="2346887" cy="8027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800"/>
                </a:lnSpc>
              </a:pPr>
              <a:r>
                <a:rPr lang="zh-CN" altLang="en-US" sz="4000" b="0" i="0" dirty="0">
                  <a:solidFill>
                    <a:srgbClr val="FFFFFF">
                      <a:alpha val="100000"/>
                    </a:srgbClr>
                  </a:solidFill>
                  <a:latin typeface="华文琥珀"/>
                  <a:ea typeface="华文琥珀"/>
                </a:rPr>
                <a:t>探索新知</a:t>
              </a:r>
            </a:p>
          </p:txBody>
        </p:sp>
      </p:grpSp>
      <p:pic>
        <p:nvPicPr>
          <p:cNvPr id="8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978" y="1404434"/>
            <a:ext cx="904663" cy="904663"/>
          </a:xfrm>
          <a:prstGeom prst="rect">
            <a:avLst/>
          </a:prstGeom>
        </p:spPr>
      </p:pic>
      <p:pic>
        <p:nvPicPr>
          <p:cNvPr id="9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313" y="2208775"/>
            <a:ext cx="7582714" cy="3711516"/>
          </a:xfrm>
          <a:prstGeom prst="rect">
            <a:avLst/>
          </a:prstGeom>
        </p:spPr>
      </p:pic>
      <p:sp>
        <p:nvSpPr>
          <p:cNvPr id="10" name="文本1"/>
          <p:cNvSpPr txBox="1"/>
          <p:nvPr/>
        </p:nvSpPr>
        <p:spPr>
          <a:xfrm>
            <a:off x="8014641" y="5444857"/>
            <a:ext cx="580350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</a:p>
        </p:txBody>
      </p:sp>
      <p:sp>
        <p:nvSpPr>
          <p:cNvPr id="11" name="文本2"/>
          <p:cNvSpPr txBox="1"/>
          <p:nvPr/>
        </p:nvSpPr>
        <p:spPr>
          <a:xfrm>
            <a:off x="8429891" y="5432156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14</a:t>
            </a:r>
          </a:p>
        </p:txBody>
      </p:sp>
      <p:sp>
        <p:nvSpPr>
          <p:cNvPr id="12" name="文本3"/>
          <p:cNvSpPr txBox="1"/>
          <p:nvPr/>
        </p:nvSpPr>
        <p:spPr>
          <a:xfrm>
            <a:off x="9008859" y="5432155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21</a:t>
            </a:r>
          </a:p>
        </p:txBody>
      </p:sp>
      <p:sp>
        <p:nvSpPr>
          <p:cNvPr id="13" name="文本4"/>
          <p:cNvSpPr txBox="1"/>
          <p:nvPr/>
        </p:nvSpPr>
        <p:spPr>
          <a:xfrm>
            <a:off x="9487332" y="5444856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14" name="文本5"/>
          <p:cNvSpPr txBox="1"/>
          <p:nvPr/>
        </p:nvSpPr>
        <p:spPr>
          <a:xfrm>
            <a:off x="10030645" y="5432154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15" name="文本6"/>
          <p:cNvSpPr txBox="1"/>
          <p:nvPr/>
        </p:nvSpPr>
        <p:spPr>
          <a:xfrm>
            <a:off x="10545728" y="5444855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  <p:sp>
        <p:nvSpPr>
          <p:cNvPr id="16" name="文本7"/>
          <p:cNvSpPr txBox="1"/>
          <p:nvPr/>
        </p:nvSpPr>
        <p:spPr>
          <a:xfrm>
            <a:off x="11073512" y="5468776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49</a:t>
            </a:r>
          </a:p>
        </p:txBody>
      </p:sp>
      <p:grpSp>
        <p:nvGrpSpPr>
          <p:cNvPr id="17" name="组合2"/>
          <p:cNvGrpSpPr/>
          <p:nvPr/>
        </p:nvGrpSpPr>
        <p:grpSpPr>
          <a:xfrm>
            <a:off x="2874896" y="306223"/>
            <a:ext cx="7966710" cy="2033851"/>
            <a:chOff x="0" y="0"/>
            <a:chExt cx="7966710" cy="2033851"/>
          </a:xfrm>
        </p:grpSpPr>
        <p:sp>
          <p:nvSpPr>
            <p:cNvPr id="18" name="形状2"/>
            <p:cNvSpPr txBox="1"/>
            <p:nvPr/>
          </p:nvSpPr>
          <p:spPr>
            <a:xfrm>
              <a:off x="3810" y="49530"/>
              <a:ext cx="7962900" cy="189494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00B0F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9"/>
            <p:cNvSpPr txBox="1"/>
            <p:nvPr/>
          </p:nvSpPr>
          <p:spPr>
            <a:xfrm>
              <a:off x="0" y="0"/>
              <a:ext cx="7962900" cy="203385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000"/>
                </a:lnSpc>
              </a:pPr>
              <a:r>
                <a:rPr lang="zh-CN" altLang="en-US" sz="2800" b="1" i="0" dirty="0">
                  <a:solidFill>
                    <a:srgbClr val="00B0F0">
                      <a:alpha val="100000"/>
                    </a:srgbClr>
                  </a:solidFill>
                  <a:latin typeface="宋体"/>
                  <a:ea typeface="宋体"/>
                </a:rPr>
                <a:t>任务</a:t>
              </a:r>
              <a:r>
                <a:rPr lang="zh-CN" altLang="en-US" sz="2800" b="1" i="0" dirty="0">
                  <a:solidFill>
                    <a:srgbClr val="00B0F0">
                      <a:alpha val="100000"/>
                    </a:srgbClr>
                  </a:solidFill>
                  <a:latin typeface="Arial"/>
                  <a:ea typeface="Arial"/>
                </a:rPr>
                <a:t>1</a:t>
              </a:r>
            </a:p>
            <a:p>
              <a:pPr marL="0" algn="l">
                <a:lnSpc>
                  <a:spcPts val="3400"/>
                </a:lnSpc>
              </a:pP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/>
                  <a:ea typeface="Arial"/>
                </a:rPr>
                <a:t>1.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数一数，填一填，这里一共有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/>
                  <a:ea typeface="Arial"/>
                </a:rPr>
                <a:t>7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个拼图，每个拼图由几块不同颜色的拼板组成的？</a:t>
              </a:r>
            </a:p>
            <a:p>
              <a:pPr marL="0" algn="l">
                <a:lnSpc>
                  <a:spcPts val="3400"/>
                </a:lnSpc>
              </a:pP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/>
                  <a:ea typeface="Arial"/>
                </a:rPr>
                <a:t>2.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多个拼图一共有多少块拼板呢？那你是怎么得出来的？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aphicFrame>
        <p:nvGraphicFramePr>
          <p:cNvPr id="4" name="表格1">
            <a:extLst>
              <a:ext uri="{FF2B5EF4-FFF2-40B4-BE49-F238E27FC236}">
                <a16:creationId xmlns:a16="http://schemas.microsoft.com/office/drawing/2014/main" id="{62B2FBE6-5C8C-E811-489E-1440CA960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567701"/>
              </p:ext>
            </p:extLst>
          </p:nvPr>
        </p:nvGraphicFramePr>
        <p:xfrm>
          <a:off x="2395519" y="1180832"/>
          <a:ext cx="4695313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701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</a:tblGrid>
              <a:tr h="1066800"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楷体"/>
                          <a:ea typeface="楷体"/>
                        </a:rPr>
                        <a:t>拼图个数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DF7E3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1066800"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楷体"/>
                          <a:ea typeface="楷体"/>
                        </a:rPr>
                        <a:t>拼板块数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DF7E3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</a:tbl>
          </a:graphicData>
        </a:graphic>
      </p:graphicFrame>
      <p:sp>
        <p:nvSpPr>
          <p:cNvPr id="5" name="文本1"/>
          <p:cNvSpPr txBox="1"/>
          <p:nvPr/>
        </p:nvSpPr>
        <p:spPr>
          <a:xfrm>
            <a:off x="3445816" y="2438132"/>
            <a:ext cx="580350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</a:p>
        </p:txBody>
      </p:sp>
      <p:sp>
        <p:nvSpPr>
          <p:cNvPr id="6" name="文本2"/>
          <p:cNvSpPr txBox="1"/>
          <p:nvPr/>
        </p:nvSpPr>
        <p:spPr>
          <a:xfrm>
            <a:off x="3861066" y="2425431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14</a:t>
            </a:r>
          </a:p>
        </p:txBody>
      </p:sp>
      <p:sp>
        <p:nvSpPr>
          <p:cNvPr id="7" name="文本3"/>
          <p:cNvSpPr txBox="1"/>
          <p:nvPr/>
        </p:nvSpPr>
        <p:spPr>
          <a:xfrm>
            <a:off x="4440034" y="2425430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21</a:t>
            </a:r>
          </a:p>
        </p:txBody>
      </p:sp>
      <p:sp>
        <p:nvSpPr>
          <p:cNvPr id="8" name="文本4"/>
          <p:cNvSpPr txBox="1"/>
          <p:nvPr/>
        </p:nvSpPr>
        <p:spPr>
          <a:xfrm>
            <a:off x="4918507" y="2438131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5461820" y="2425429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10" name="文本6"/>
          <p:cNvSpPr txBox="1"/>
          <p:nvPr/>
        </p:nvSpPr>
        <p:spPr>
          <a:xfrm>
            <a:off x="5976903" y="2438130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  <p:sp>
        <p:nvSpPr>
          <p:cNvPr id="11" name="文本7"/>
          <p:cNvSpPr txBox="1"/>
          <p:nvPr/>
        </p:nvSpPr>
        <p:spPr>
          <a:xfrm>
            <a:off x="6504687" y="2462051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49</a:t>
            </a:r>
          </a:p>
        </p:txBody>
      </p:sp>
      <p:grpSp>
        <p:nvGrpSpPr>
          <p:cNvPr id="12" name="组合1"/>
          <p:cNvGrpSpPr/>
          <p:nvPr/>
        </p:nvGrpSpPr>
        <p:grpSpPr>
          <a:xfrm>
            <a:off x="1348708" y="3947363"/>
            <a:ext cx="7966710" cy="1596800"/>
            <a:chOff x="0" y="0"/>
            <a:chExt cx="7966710" cy="1596800"/>
          </a:xfrm>
        </p:grpSpPr>
        <p:sp>
          <p:nvSpPr>
            <p:cNvPr id="13" name="形状1"/>
            <p:cNvSpPr txBox="1"/>
            <p:nvPr/>
          </p:nvSpPr>
          <p:spPr>
            <a:xfrm>
              <a:off x="3810" y="49530"/>
              <a:ext cx="7962900" cy="145501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00B0F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8"/>
            <p:cNvSpPr txBox="1"/>
            <p:nvPr/>
          </p:nvSpPr>
          <p:spPr>
            <a:xfrm>
              <a:off x="0" y="0"/>
              <a:ext cx="7962900" cy="159680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000"/>
                </a:lnSpc>
              </a:pPr>
              <a:r>
                <a:rPr lang="zh-CN" altLang="en-US" sz="2800" b="1" i="0" dirty="0">
                  <a:solidFill>
                    <a:srgbClr val="00B0F0">
                      <a:alpha val="100000"/>
                    </a:srgbClr>
                  </a:solidFill>
                  <a:latin typeface="宋体"/>
                  <a:ea typeface="宋体"/>
                </a:rPr>
                <a:t>任务</a:t>
              </a:r>
              <a:r>
                <a:rPr lang="zh-CN" altLang="en-US" sz="2800" b="1" i="0" dirty="0">
                  <a:solidFill>
                    <a:srgbClr val="00B0F0">
                      <a:alpha val="100000"/>
                    </a:srgbClr>
                  </a:solidFill>
                  <a:latin typeface="Arial"/>
                  <a:ea typeface="Arial"/>
                </a:rPr>
                <a:t>2</a:t>
              </a:r>
            </a:p>
            <a:p>
              <a:pPr marL="0" algn="l">
                <a:lnSpc>
                  <a:spcPts val="3400"/>
                </a:lnSpc>
              </a:pP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/>
                  <a:ea typeface="Arial"/>
                </a:rPr>
                <a:t>1.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写出所有的乘法算式（成对写不容易遗漏哟）；</a:t>
              </a:r>
            </a:p>
            <a:p>
              <a:pPr marL="0" algn="l">
                <a:lnSpc>
                  <a:spcPts val="3400"/>
                </a:lnSpc>
              </a:pP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/>
                  <a:ea typeface="Arial"/>
                </a:rPr>
                <a:t>2.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尝试编一下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/>
                  <a:ea typeface="Arial"/>
                </a:rPr>
                <a:t>7</a:t>
              </a: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的乘法口诀。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sp>
        <p:nvSpPr>
          <p:cNvPr id="4" name="文本1"/>
          <p:cNvSpPr txBox="1"/>
          <p:nvPr/>
        </p:nvSpPr>
        <p:spPr>
          <a:xfrm>
            <a:off x="1049737" y="1891148"/>
            <a:ext cx="2362201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1=7</a:t>
            </a:r>
          </a:p>
        </p:txBody>
      </p:sp>
      <p:grpSp>
        <p:nvGrpSpPr>
          <p:cNvPr id="5" name="组合1"/>
          <p:cNvGrpSpPr/>
          <p:nvPr/>
        </p:nvGrpSpPr>
        <p:grpSpPr>
          <a:xfrm>
            <a:off x="1049737" y="2495605"/>
            <a:ext cx="2362201" cy="836831"/>
            <a:chOff x="0" y="0"/>
            <a:chExt cx="2362201" cy="836831"/>
          </a:xfrm>
        </p:grpSpPr>
        <p:sp>
          <p:nvSpPr>
            <p:cNvPr id="6" name="文本31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2=</a:t>
              </a:r>
            </a:p>
          </p:txBody>
        </p:sp>
        <p:sp>
          <p:nvSpPr>
            <p:cNvPr id="7" name="形状1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8" name="组合2"/>
          <p:cNvGrpSpPr/>
          <p:nvPr/>
        </p:nvGrpSpPr>
        <p:grpSpPr>
          <a:xfrm>
            <a:off x="1049737" y="3138162"/>
            <a:ext cx="2362201" cy="836831"/>
            <a:chOff x="0" y="0"/>
            <a:chExt cx="2362201" cy="836831"/>
          </a:xfrm>
        </p:grpSpPr>
        <p:sp>
          <p:nvSpPr>
            <p:cNvPr id="9" name="文本32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3=</a:t>
              </a:r>
            </a:p>
          </p:txBody>
        </p:sp>
        <p:sp>
          <p:nvSpPr>
            <p:cNvPr id="10" name="形状2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1" name="组合3"/>
          <p:cNvGrpSpPr/>
          <p:nvPr/>
        </p:nvGrpSpPr>
        <p:grpSpPr>
          <a:xfrm>
            <a:off x="1049737" y="3806119"/>
            <a:ext cx="2362201" cy="836831"/>
            <a:chOff x="0" y="0"/>
            <a:chExt cx="2362201" cy="836831"/>
          </a:xfrm>
        </p:grpSpPr>
        <p:sp>
          <p:nvSpPr>
            <p:cNvPr id="12" name="文本33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4=</a:t>
              </a:r>
            </a:p>
          </p:txBody>
        </p:sp>
        <p:sp>
          <p:nvSpPr>
            <p:cNvPr id="13" name="形状3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4" name="组合4"/>
          <p:cNvGrpSpPr/>
          <p:nvPr/>
        </p:nvGrpSpPr>
        <p:grpSpPr>
          <a:xfrm>
            <a:off x="1049737" y="4461376"/>
            <a:ext cx="2362201" cy="836831"/>
            <a:chOff x="0" y="0"/>
            <a:chExt cx="2362201" cy="836831"/>
          </a:xfrm>
        </p:grpSpPr>
        <p:sp>
          <p:nvSpPr>
            <p:cNvPr id="15" name="文本34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5=</a:t>
              </a:r>
            </a:p>
          </p:txBody>
        </p:sp>
        <p:sp>
          <p:nvSpPr>
            <p:cNvPr id="16" name="形状4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7" name="组合5"/>
          <p:cNvGrpSpPr/>
          <p:nvPr/>
        </p:nvGrpSpPr>
        <p:grpSpPr>
          <a:xfrm>
            <a:off x="1049737" y="5142033"/>
            <a:ext cx="2362201" cy="836831"/>
            <a:chOff x="0" y="0"/>
            <a:chExt cx="2362201" cy="836831"/>
          </a:xfrm>
        </p:grpSpPr>
        <p:sp>
          <p:nvSpPr>
            <p:cNvPr id="18" name="文本35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6=</a:t>
              </a:r>
            </a:p>
          </p:txBody>
        </p:sp>
        <p:sp>
          <p:nvSpPr>
            <p:cNvPr id="19" name="形状5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20" name="组合6"/>
          <p:cNvGrpSpPr/>
          <p:nvPr/>
        </p:nvGrpSpPr>
        <p:grpSpPr>
          <a:xfrm>
            <a:off x="1049737" y="5797287"/>
            <a:ext cx="2362201" cy="836831"/>
            <a:chOff x="0" y="0"/>
            <a:chExt cx="2362201" cy="836831"/>
          </a:xfrm>
        </p:grpSpPr>
        <p:sp>
          <p:nvSpPr>
            <p:cNvPr id="21" name="文本36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7=</a:t>
              </a:r>
            </a:p>
          </p:txBody>
        </p:sp>
        <p:sp>
          <p:nvSpPr>
            <p:cNvPr id="22" name="形状6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23" name="文本2"/>
          <p:cNvSpPr txBox="1"/>
          <p:nvPr/>
        </p:nvSpPr>
        <p:spPr>
          <a:xfrm>
            <a:off x="4295727" y="1891148"/>
            <a:ext cx="2362201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7=7</a:t>
            </a:r>
          </a:p>
        </p:txBody>
      </p:sp>
      <p:grpSp>
        <p:nvGrpSpPr>
          <p:cNvPr id="24" name="组合7"/>
          <p:cNvGrpSpPr/>
          <p:nvPr/>
        </p:nvGrpSpPr>
        <p:grpSpPr>
          <a:xfrm>
            <a:off x="4295727" y="2495605"/>
            <a:ext cx="2362201" cy="836831"/>
            <a:chOff x="0" y="0"/>
            <a:chExt cx="2362201" cy="836831"/>
          </a:xfrm>
        </p:grpSpPr>
        <p:sp>
          <p:nvSpPr>
            <p:cNvPr id="25" name="文本37"/>
            <p:cNvSpPr txBox="1"/>
            <p:nvPr/>
          </p:nvSpPr>
          <p:spPr>
            <a:xfrm>
              <a:off x="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7=</a:t>
              </a:r>
            </a:p>
          </p:txBody>
        </p:sp>
        <p:sp>
          <p:nvSpPr>
            <p:cNvPr id="26" name="形状7"/>
            <p:cNvSpPr txBox="1"/>
            <p:nvPr/>
          </p:nvSpPr>
          <p:spPr>
            <a:xfrm>
              <a:off x="134728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27" name="组合8"/>
          <p:cNvGrpSpPr/>
          <p:nvPr/>
        </p:nvGrpSpPr>
        <p:grpSpPr>
          <a:xfrm>
            <a:off x="4034937" y="3138161"/>
            <a:ext cx="2622991" cy="836831"/>
            <a:chOff x="0" y="0"/>
            <a:chExt cx="2622991" cy="836831"/>
          </a:xfrm>
        </p:grpSpPr>
        <p:sp>
          <p:nvSpPr>
            <p:cNvPr id="28" name="文本38"/>
            <p:cNvSpPr txBox="1"/>
            <p:nvPr/>
          </p:nvSpPr>
          <p:spPr>
            <a:xfrm>
              <a:off x="26079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7=</a:t>
              </a:r>
            </a:p>
          </p:txBody>
        </p:sp>
        <p:sp>
          <p:nvSpPr>
            <p:cNvPr id="29" name="形状9"/>
            <p:cNvSpPr txBox="1"/>
            <p:nvPr/>
          </p:nvSpPr>
          <p:spPr>
            <a:xfrm>
              <a:off x="160807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形状8"/>
            <p:cNvSpPr txBox="1"/>
            <p:nvPr/>
          </p:nvSpPr>
          <p:spPr>
            <a:xfrm>
              <a:off x="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31" name="组合9"/>
          <p:cNvGrpSpPr/>
          <p:nvPr/>
        </p:nvGrpSpPr>
        <p:grpSpPr>
          <a:xfrm>
            <a:off x="4034937" y="3806119"/>
            <a:ext cx="2622991" cy="836831"/>
            <a:chOff x="0" y="0"/>
            <a:chExt cx="2622991" cy="836831"/>
          </a:xfrm>
        </p:grpSpPr>
        <p:sp>
          <p:nvSpPr>
            <p:cNvPr id="32" name="文本39"/>
            <p:cNvSpPr txBox="1"/>
            <p:nvPr/>
          </p:nvSpPr>
          <p:spPr>
            <a:xfrm>
              <a:off x="26079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7=</a:t>
              </a:r>
            </a:p>
          </p:txBody>
        </p:sp>
        <p:sp>
          <p:nvSpPr>
            <p:cNvPr id="33" name="形状11"/>
            <p:cNvSpPr txBox="1"/>
            <p:nvPr/>
          </p:nvSpPr>
          <p:spPr>
            <a:xfrm>
              <a:off x="160807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形状10"/>
            <p:cNvSpPr txBox="1"/>
            <p:nvPr/>
          </p:nvSpPr>
          <p:spPr>
            <a:xfrm>
              <a:off x="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35" name="组合10"/>
          <p:cNvGrpSpPr/>
          <p:nvPr/>
        </p:nvGrpSpPr>
        <p:grpSpPr>
          <a:xfrm>
            <a:off x="4034937" y="4461376"/>
            <a:ext cx="2622991" cy="836831"/>
            <a:chOff x="0" y="0"/>
            <a:chExt cx="2622991" cy="836831"/>
          </a:xfrm>
        </p:grpSpPr>
        <p:sp>
          <p:nvSpPr>
            <p:cNvPr id="36" name="文本40"/>
            <p:cNvSpPr txBox="1"/>
            <p:nvPr/>
          </p:nvSpPr>
          <p:spPr>
            <a:xfrm>
              <a:off x="26079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7=</a:t>
              </a:r>
            </a:p>
          </p:txBody>
        </p:sp>
        <p:sp>
          <p:nvSpPr>
            <p:cNvPr id="37" name="形状13"/>
            <p:cNvSpPr txBox="1"/>
            <p:nvPr/>
          </p:nvSpPr>
          <p:spPr>
            <a:xfrm>
              <a:off x="160807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8" name="形状12"/>
            <p:cNvSpPr txBox="1"/>
            <p:nvPr/>
          </p:nvSpPr>
          <p:spPr>
            <a:xfrm>
              <a:off x="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39" name="组合11"/>
          <p:cNvGrpSpPr/>
          <p:nvPr/>
        </p:nvGrpSpPr>
        <p:grpSpPr>
          <a:xfrm>
            <a:off x="4034937" y="5142033"/>
            <a:ext cx="2622991" cy="836831"/>
            <a:chOff x="0" y="0"/>
            <a:chExt cx="2622991" cy="836831"/>
          </a:xfrm>
        </p:grpSpPr>
        <p:sp>
          <p:nvSpPr>
            <p:cNvPr id="40" name="文本41"/>
            <p:cNvSpPr txBox="1"/>
            <p:nvPr/>
          </p:nvSpPr>
          <p:spPr>
            <a:xfrm>
              <a:off x="26079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7=</a:t>
              </a:r>
            </a:p>
          </p:txBody>
        </p:sp>
        <p:sp>
          <p:nvSpPr>
            <p:cNvPr id="41" name="形状15"/>
            <p:cNvSpPr txBox="1"/>
            <p:nvPr/>
          </p:nvSpPr>
          <p:spPr>
            <a:xfrm>
              <a:off x="160807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形状14"/>
            <p:cNvSpPr txBox="1"/>
            <p:nvPr/>
          </p:nvSpPr>
          <p:spPr>
            <a:xfrm>
              <a:off x="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43" name="文本3"/>
          <p:cNvSpPr txBox="1"/>
          <p:nvPr/>
        </p:nvSpPr>
        <p:spPr>
          <a:xfrm>
            <a:off x="2510048" y="248987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14</a:t>
            </a:r>
          </a:p>
        </p:txBody>
      </p:sp>
      <p:sp>
        <p:nvSpPr>
          <p:cNvPr id="44" name="文本4"/>
          <p:cNvSpPr txBox="1"/>
          <p:nvPr/>
        </p:nvSpPr>
        <p:spPr>
          <a:xfrm>
            <a:off x="5782267" y="248987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14</a:t>
            </a:r>
          </a:p>
        </p:txBody>
      </p:sp>
      <p:sp>
        <p:nvSpPr>
          <p:cNvPr id="45" name="文本5"/>
          <p:cNvSpPr txBox="1"/>
          <p:nvPr/>
        </p:nvSpPr>
        <p:spPr>
          <a:xfrm>
            <a:off x="2521295" y="313816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21</a:t>
            </a:r>
          </a:p>
        </p:txBody>
      </p:sp>
      <p:sp>
        <p:nvSpPr>
          <p:cNvPr id="46" name="文本6"/>
          <p:cNvSpPr txBox="1"/>
          <p:nvPr/>
        </p:nvSpPr>
        <p:spPr>
          <a:xfrm>
            <a:off x="4095507" y="313816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3</a:t>
            </a:r>
          </a:p>
        </p:txBody>
      </p:sp>
      <p:sp>
        <p:nvSpPr>
          <p:cNvPr id="47" name="文本7"/>
          <p:cNvSpPr txBox="1"/>
          <p:nvPr/>
        </p:nvSpPr>
        <p:spPr>
          <a:xfrm>
            <a:off x="5782267" y="313816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21</a:t>
            </a:r>
          </a:p>
        </p:txBody>
      </p:sp>
      <p:sp>
        <p:nvSpPr>
          <p:cNvPr id="48" name="文本8"/>
          <p:cNvSpPr txBox="1"/>
          <p:nvPr/>
        </p:nvSpPr>
        <p:spPr>
          <a:xfrm>
            <a:off x="2521295" y="380341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49" name="文本9"/>
          <p:cNvSpPr txBox="1"/>
          <p:nvPr/>
        </p:nvSpPr>
        <p:spPr>
          <a:xfrm>
            <a:off x="4095507" y="380341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</a:t>
            </a:r>
          </a:p>
        </p:txBody>
      </p:sp>
      <p:sp>
        <p:nvSpPr>
          <p:cNvPr id="50" name="文本10"/>
          <p:cNvSpPr txBox="1"/>
          <p:nvPr/>
        </p:nvSpPr>
        <p:spPr>
          <a:xfrm>
            <a:off x="5782267" y="3803411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51" name="文本11"/>
          <p:cNvSpPr txBox="1"/>
          <p:nvPr/>
        </p:nvSpPr>
        <p:spPr>
          <a:xfrm>
            <a:off x="2521295" y="4455960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52" name="文本12"/>
          <p:cNvSpPr txBox="1"/>
          <p:nvPr/>
        </p:nvSpPr>
        <p:spPr>
          <a:xfrm>
            <a:off x="4095507" y="4455960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5</a:t>
            </a:r>
          </a:p>
        </p:txBody>
      </p:sp>
      <p:sp>
        <p:nvSpPr>
          <p:cNvPr id="53" name="文本13"/>
          <p:cNvSpPr txBox="1"/>
          <p:nvPr/>
        </p:nvSpPr>
        <p:spPr>
          <a:xfrm>
            <a:off x="5782267" y="4455960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54" name="文本14"/>
          <p:cNvSpPr txBox="1"/>
          <p:nvPr/>
        </p:nvSpPr>
        <p:spPr>
          <a:xfrm>
            <a:off x="2521295" y="5142030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  <p:sp>
        <p:nvSpPr>
          <p:cNvPr id="55" name="文本15"/>
          <p:cNvSpPr txBox="1"/>
          <p:nvPr/>
        </p:nvSpPr>
        <p:spPr>
          <a:xfrm>
            <a:off x="4095507" y="5142030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6</a:t>
            </a:r>
          </a:p>
        </p:txBody>
      </p:sp>
      <p:sp>
        <p:nvSpPr>
          <p:cNvPr id="56" name="文本16"/>
          <p:cNvSpPr txBox="1"/>
          <p:nvPr/>
        </p:nvSpPr>
        <p:spPr>
          <a:xfrm>
            <a:off x="5782267" y="5142030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  <p:sp>
        <p:nvSpPr>
          <p:cNvPr id="57" name="文本17"/>
          <p:cNvSpPr txBox="1"/>
          <p:nvPr/>
        </p:nvSpPr>
        <p:spPr>
          <a:xfrm>
            <a:off x="2521295" y="5797284"/>
            <a:ext cx="1221227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49</a:t>
            </a:r>
          </a:p>
        </p:txBody>
      </p:sp>
      <p:grpSp>
        <p:nvGrpSpPr>
          <p:cNvPr id="58" name="组合12"/>
          <p:cNvGrpSpPr/>
          <p:nvPr/>
        </p:nvGrpSpPr>
        <p:grpSpPr>
          <a:xfrm>
            <a:off x="7024384" y="1092418"/>
            <a:ext cx="3631704" cy="5282049"/>
            <a:chOff x="0" y="0"/>
            <a:chExt cx="3631704" cy="5282049"/>
          </a:xfrm>
        </p:grpSpPr>
        <p:sp>
          <p:nvSpPr>
            <p:cNvPr id="59" name="形状16"/>
            <p:cNvSpPr txBox="1"/>
            <p:nvPr/>
          </p:nvSpPr>
          <p:spPr>
            <a:xfrm>
              <a:off x="0" y="0"/>
              <a:ext cx="3501376" cy="5282049"/>
            </a:xfrm>
            <a:prstGeom prst="roundRect"/>
            <a:solidFill>
              <a:srgbClr val="FAE7D9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0" name="文本42"/>
            <p:cNvSpPr txBox="1"/>
            <p:nvPr/>
          </p:nvSpPr>
          <p:spPr>
            <a:xfrm>
              <a:off x="130328" y="84608"/>
              <a:ext cx="3501376" cy="501377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一七 得七</a:t>
              </a:r>
            </a:p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二七(       )</a:t>
              </a:r>
            </a:p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三七(       )</a:t>
              </a:r>
            </a:p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四七(       )</a:t>
              </a:r>
            </a:p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五七(       )</a:t>
              </a:r>
            </a:p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六七(       )</a:t>
              </a:r>
            </a:p>
            <a:p>
              <a:pPr marL="0" algn="l">
                <a:lnSpc>
                  <a:spcPts val="54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七七(       )</a:t>
              </a:r>
            </a:p>
          </p:txBody>
        </p:sp>
      </p:grpSp>
      <p:sp>
        <p:nvSpPr>
          <p:cNvPr id="61" name="文本18"/>
          <p:cNvSpPr txBox="1"/>
          <p:nvPr/>
        </p:nvSpPr>
        <p:spPr>
          <a:xfrm>
            <a:off x="8462459" y="2013486"/>
            <a:ext cx="1640520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楷体"/>
                <a:ea typeface="楷体"/>
              </a:rPr>
              <a:t>十四</a:t>
            </a:r>
          </a:p>
        </p:txBody>
      </p:sp>
      <p:sp>
        <p:nvSpPr>
          <p:cNvPr id="62" name="文本19"/>
          <p:cNvSpPr txBox="1"/>
          <p:nvPr/>
        </p:nvSpPr>
        <p:spPr>
          <a:xfrm>
            <a:off x="8462459" y="2703829"/>
            <a:ext cx="2051314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楷体"/>
                <a:ea typeface="楷体"/>
              </a:rPr>
              <a:t>二十一</a:t>
            </a:r>
          </a:p>
        </p:txBody>
      </p:sp>
      <p:sp>
        <p:nvSpPr>
          <p:cNvPr id="63" name="文本20"/>
          <p:cNvSpPr txBox="1"/>
          <p:nvPr/>
        </p:nvSpPr>
        <p:spPr>
          <a:xfrm>
            <a:off x="8462459" y="3394172"/>
            <a:ext cx="2051314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楷体"/>
                <a:ea typeface="楷体"/>
              </a:rPr>
              <a:t>二十八</a:t>
            </a:r>
          </a:p>
        </p:txBody>
      </p:sp>
      <p:sp>
        <p:nvSpPr>
          <p:cNvPr id="64" name="文本21"/>
          <p:cNvSpPr txBox="1"/>
          <p:nvPr/>
        </p:nvSpPr>
        <p:spPr>
          <a:xfrm>
            <a:off x="8462459" y="4084515"/>
            <a:ext cx="2051314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楷体"/>
                <a:ea typeface="楷体"/>
              </a:rPr>
              <a:t>三十五</a:t>
            </a:r>
          </a:p>
        </p:txBody>
      </p:sp>
      <p:sp>
        <p:nvSpPr>
          <p:cNvPr id="65" name="文本22"/>
          <p:cNvSpPr txBox="1"/>
          <p:nvPr/>
        </p:nvSpPr>
        <p:spPr>
          <a:xfrm>
            <a:off x="8462459" y="4774858"/>
            <a:ext cx="2051314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楷体"/>
                <a:ea typeface="楷体"/>
              </a:rPr>
              <a:t>四十二</a:t>
            </a:r>
          </a:p>
        </p:txBody>
      </p:sp>
      <p:sp>
        <p:nvSpPr>
          <p:cNvPr id="66" name="文本23"/>
          <p:cNvSpPr txBox="1"/>
          <p:nvPr/>
        </p:nvSpPr>
        <p:spPr>
          <a:xfrm>
            <a:off x="8462459" y="5465199"/>
            <a:ext cx="2051314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F04C35">
                    <a:alpha val="100000"/>
                  </a:srgbClr>
                </a:solidFill>
                <a:latin typeface="楷体"/>
                <a:ea typeface="楷体"/>
              </a:rPr>
              <a:t>四十九</a:t>
            </a:r>
          </a:p>
        </p:txBody>
      </p:sp>
      <p:grpSp>
        <p:nvGrpSpPr>
          <p:cNvPr id="67" name="组合13"/>
          <p:cNvGrpSpPr/>
          <p:nvPr/>
        </p:nvGrpSpPr>
        <p:grpSpPr>
          <a:xfrm>
            <a:off x="10729530" y="2535401"/>
            <a:ext cx="742474" cy="2346552"/>
            <a:chOff x="0" y="0"/>
            <a:chExt cx="742474" cy="2346552"/>
          </a:xfrm>
        </p:grpSpPr>
        <p:sp>
          <p:nvSpPr>
            <p:cNvPr id="68" name="形状17"/>
            <p:cNvSpPr txBox="1"/>
            <p:nvPr/>
          </p:nvSpPr>
          <p:spPr>
            <a:xfrm>
              <a:off x="3810" y="49530"/>
              <a:ext cx="738664" cy="2297022"/>
            </a:xfrm>
            <a:prstGeom prst="rect"/>
            <a:solidFill>
              <a:srgbClr val="FFF1C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69" name="文本43"/>
            <p:cNvPicPr>
              <a:picLocks noChangeAspect="1"/>
            </p:cNvPicPr>
            <p:nvPr/>
          </p:nvPicPr>
          <p:blipFill>
            <a:fillRect/>
            <a:blip r:embed="rId4"/>
            <a:stretch/>
          </p:blipFill>
          <p:spPr>
            <a:xfrm>
              <a:off x="0" y="0"/>
              <a:ext cx="741517" cy="2297022"/>
            </a:xfrm>
            <a:prstGeom prst="rect">
              <a:avLst/>
            </a:prstGeom>
          </p:spPr>
        </p:pic>
      </p:grpSp>
      <p:graphicFrame>
        <p:nvGraphicFramePr>
          <p:cNvPr id="70" name="表格1">
            <a:extLst>
              <a:ext uri="{FF2B5EF4-FFF2-40B4-BE49-F238E27FC236}">
                <a16:creationId xmlns:a16="http://schemas.microsoft.com/office/drawing/2014/main" id="{62B2FBE6-5C8C-E811-489E-1440CA960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567701"/>
              </p:ext>
            </p:extLst>
          </p:nvPr>
        </p:nvGraphicFramePr>
        <p:xfrm>
          <a:off x="1208175" y="281518"/>
          <a:ext cx="4695313" cy="1656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701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524516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</a:tblGrid>
              <a:tr h="828290"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2800"/>
                        </a:lnSpc>
                      </a:pPr>
                      <a:r>
                        <a:rPr lang="zh-CN" altLang="en-US" sz="24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楷体"/>
                          <a:ea typeface="楷体"/>
                        </a:rPr>
                        <a:t>拼图个数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DF7E3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3800"/>
                        </a:lnSpc>
                      </a:pPr>
                      <a:r>
                        <a:rPr lang="zh-CN" altLang="en-US" sz="32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828290">
                <a:tc rowSpan="1" gridSpan="1">
                  <a:txBody>
                    <a:bodyPr anchor="ctr"/>
                    <a:lstStyle/>
                    <a:p>
                      <a:pPr marL="0" algn="ctr">
                        <a:lnSpc>
                          <a:spcPts val="2800"/>
                        </a:lnSpc>
                      </a:pPr>
                      <a:r>
                        <a:rPr lang="zh-CN" altLang="en-US" sz="24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楷体"/>
                          <a:ea typeface="楷体"/>
                        </a:rPr>
                        <a:t>拼板块数</a:t>
                      </a:r>
                    </a:p>
                  </a:txBody>
                  <a:tcPr anchor="ctr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DF7E3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t"/>
                    <a:lstStyle/>
                    <a:p>
                      <a:pPr marL="0" algn="l"/>
                    </a:p>
                  </a:txBody>
                  <a:tcPr anchor="t">
                    <a:lnL w="19050" cap="flat">
                      <a:solidFill>
                        <a:srgbClr val="2E7297">
                          <a:alpha val="100000"/>
                        </a:srgbClr>
                      </a:solidFill>
                    </a:lnL>
                    <a:lnR w="19050" cap="flat">
                      <a:solidFill>
                        <a:srgbClr val="2E7297">
                          <a:alpha val="100000"/>
                        </a:srgbClr>
                      </a:solidFill>
                    </a:lnR>
                    <a:lnT w="19050" cap="flat">
                      <a:solidFill>
                        <a:srgbClr val="2E7297">
                          <a:alpha val="100000"/>
                        </a:srgbClr>
                      </a:solidFill>
                    </a:lnT>
                    <a:lnB w="19050" cap="flat">
                      <a:solidFill>
                        <a:srgbClr val="2E7297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</a:tbl>
          </a:graphicData>
        </a:graphic>
      </p:graphicFrame>
      <p:sp>
        <p:nvSpPr>
          <p:cNvPr id="71" name="文本24"/>
          <p:cNvSpPr txBox="1"/>
          <p:nvPr/>
        </p:nvSpPr>
        <p:spPr>
          <a:xfrm>
            <a:off x="2275766" y="1146254"/>
            <a:ext cx="580350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</a:p>
        </p:txBody>
      </p:sp>
      <p:sp>
        <p:nvSpPr>
          <p:cNvPr id="72" name="文本25"/>
          <p:cNvSpPr txBox="1"/>
          <p:nvPr/>
        </p:nvSpPr>
        <p:spPr>
          <a:xfrm>
            <a:off x="2691016" y="1133553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14</a:t>
            </a:r>
          </a:p>
        </p:txBody>
      </p:sp>
      <p:sp>
        <p:nvSpPr>
          <p:cNvPr id="73" name="文本26"/>
          <p:cNvSpPr txBox="1"/>
          <p:nvPr/>
        </p:nvSpPr>
        <p:spPr>
          <a:xfrm>
            <a:off x="3269984" y="1133552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21</a:t>
            </a:r>
          </a:p>
        </p:txBody>
      </p:sp>
      <p:sp>
        <p:nvSpPr>
          <p:cNvPr id="74" name="文本27"/>
          <p:cNvSpPr txBox="1"/>
          <p:nvPr/>
        </p:nvSpPr>
        <p:spPr>
          <a:xfrm>
            <a:off x="3748457" y="1146253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75" name="文本28"/>
          <p:cNvSpPr txBox="1"/>
          <p:nvPr/>
        </p:nvSpPr>
        <p:spPr>
          <a:xfrm>
            <a:off x="4291770" y="1133551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76" name="文本29"/>
          <p:cNvSpPr txBox="1"/>
          <p:nvPr/>
        </p:nvSpPr>
        <p:spPr>
          <a:xfrm>
            <a:off x="4806853" y="1146252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  <p:sp>
        <p:nvSpPr>
          <p:cNvPr id="77" name="文本30"/>
          <p:cNvSpPr txBox="1"/>
          <p:nvPr/>
        </p:nvSpPr>
        <p:spPr>
          <a:xfrm>
            <a:off x="5334637" y="1170173"/>
            <a:ext cx="785535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F04C35">
                    <a:alpha val="100000"/>
                  </a:srgbClr>
                </a:solidFill>
                <a:latin typeface="Times New Roman"/>
                <a:ea typeface="Times New Roman"/>
              </a:rPr>
              <a:t>49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4214" y="2306581"/>
            <a:ext cx="5930140" cy="3951595"/>
          </a:xfrm>
          <a:prstGeom prst="rect">
            <a:avLst/>
          </a:prstGeom>
        </p:spPr>
      </p:pic>
      <p:pic>
        <p:nvPicPr>
          <p:cNvPr id="5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076" t="0" r="16458" b="0"/>
          <a:stretch>
            <a:fillRect/>
          </a:stretch>
        </p:blipFill>
        <p:spPr>
          <a:xfrm>
            <a:off x="809878" y="765193"/>
            <a:ext cx="3618689" cy="3199306"/>
          </a:xfrm>
          <a:prstGeom prst="rect">
            <a:avLst/>
          </a:prstGeom>
        </p:spPr>
      </p:pic>
      <p:grpSp>
        <p:nvGrpSpPr>
          <p:cNvPr id="6" name="组合1"/>
          <p:cNvGrpSpPr/>
          <p:nvPr/>
        </p:nvGrpSpPr>
        <p:grpSpPr>
          <a:xfrm>
            <a:off x="4667868" y="599824"/>
            <a:ext cx="5790495" cy="1481896"/>
            <a:chOff x="0" y="0"/>
            <a:chExt cx="5790495" cy="1481896"/>
          </a:xfrm>
        </p:grpSpPr>
        <p:sp>
          <p:nvSpPr>
            <p:cNvPr id="7" name="形状1"/>
            <p:cNvSpPr txBox="1"/>
            <p:nvPr/>
          </p:nvSpPr>
          <p:spPr>
            <a:xfrm>
              <a:off x="0" y="0"/>
              <a:ext cx="5790495" cy="1481896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1"/>
            <p:cNvSpPr txBox="1"/>
            <p:nvPr/>
          </p:nvSpPr>
          <p:spPr>
            <a:xfrm>
              <a:off x="68530" y="22810"/>
              <a:ext cx="5645815" cy="1337216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孙悟空在炼丹炉中</a:t>
              </a:r>
              <a:r>
                <a:rPr lang="zh-CN" altLang="en-US" sz="3200" b="1" i="0" dirty="0">
                  <a:solidFill>
                    <a:srgbClr val="CC0000">
                      <a:alpha val="100000"/>
                    </a:srgbClr>
                  </a:solidFill>
                  <a:latin typeface="楷体"/>
                  <a:ea typeface="楷体"/>
                </a:rPr>
                <a:t>七七四十九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天，炼成火眼金睛。</a:t>
              </a:r>
            </a:p>
          </p:txBody>
        </p:sp>
      </p:grpSp>
      <p:grpSp>
        <p:nvGrpSpPr>
          <p:cNvPr id="9" name="组合2"/>
          <p:cNvGrpSpPr/>
          <p:nvPr/>
        </p:nvGrpSpPr>
        <p:grpSpPr>
          <a:xfrm>
            <a:off x="1008461" y="4223690"/>
            <a:ext cx="5102943" cy="1906876"/>
            <a:chOff x="0" y="0"/>
            <a:chExt cx="5102943" cy="1906876"/>
          </a:xfrm>
        </p:grpSpPr>
        <p:sp>
          <p:nvSpPr>
            <p:cNvPr id="10" name="形状2"/>
            <p:cNvSpPr txBox="1"/>
            <p:nvPr/>
          </p:nvSpPr>
          <p:spPr>
            <a:xfrm>
              <a:off x="0" y="0"/>
              <a:ext cx="5102943" cy="1906876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2"/>
            <p:cNvSpPr txBox="1"/>
            <p:nvPr/>
          </p:nvSpPr>
          <p:spPr>
            <a:xfrm>
              <a:off x="70247" y="4658"/>
              <a:ext cx="4811992" cy="186501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取经的路上遇到妖怪，不管</a:t>
              </a:r>
              <a:r>
                <a:rPr lang="zh-CN" altLang="en-US" sz="3200" b="1" i="0" dirty="0">
                  <a:solidFill>
                    <a:srgbClr val="CC0000">
                      <a:alpha val="100000"/>
                    </a:srgbClr>
                  </a:solidFill>
                  <a:latin typeface="楷体"/>
                  <a:ea typeface="楷体"/>
                </a:rPr>
                <a:t>三七二十一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，举起金箍棒就打。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 animBg="1"/>
      <p:bldP spid="9" grpId="0" animBg="1"/>
    </p:bldLst>
  </p:timing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sp>
        <p:nvSpPr>
          <p:cNvPr id="4" name="文本1"/>
          <p:cNvSpPr txBox="1"/>
          <p:nvPr/>
        </p:nvSpPr>
        <p:spPr>
          <a:xfrm>
            <a:off x="1007479" y="675989"/>
            <a:ext cx="10359923" cy="884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现在你知道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只七星瓢虫身上有多少个点了吗？</a:t>
            </a:r>
          </a:p>
        </p:txBody>
      </p:sp>
      <p:pic>
        <p:nvPicPr>
          <p:cNvPr id="5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7623" y="2322880"/>
            <a:ext cx="1584257" cy="1722585"/>
          </a:xfrm>
          <a:prstGeom prst="rect">
            <a:avLst/>
          </a:prstGeom>
        </p:spPr>
      </p:pic>
      <p:pic>
        <p:nvPicPr>
          <p:cNvPr id="6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1522" y="2322880"/>
            <a:ext cx="1584257" cy="1722585"/>
          </a:xfrm>
          <a:prstGeom prst="rect">
            <a:avLst/>
          </a:prstGeom>
        </p:spPr>
      </p:pic>
      <p:pic>
        <p:nvPicPr>
          <p:cNvPr id="7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458" y="4637754"/>
            <a:ext cx="1356818" cy="1356818"/>
          </a:xfrm>
          <a:prstGeom prst="rect">
            <a:avLst/>
          </a:prstGeom>
        </p:spPr>
      </p:pic>
      <p:grpSp>
        <p:nvGrpSpPr>
          <p:cNvPr id="8" name="组合1"/>
          <p:cNvGrpSpPr/>
          <p:nvPr/>
        </p:nvGrpSpPr>
        <p:grpSpPr>
          <a:xfrm>
            <a:off x="2644500" y="4387107"/>
            <a:ext cx="2414130" cy="1670704"/>
            <a:chOff x="0" y="0"/>
            <a:chExt cx="2414130" cy="1670704"/>
          </a:xfrm>
        </p:grpSpPr>
        <p:sp>
          <p:nvSpPr>
            <p:cNvPr id="9" name="形状1"/>
            <p:cNvSpPr txBox="1"/>
            <p:nvPr/>
          </p:nvSpPr>
          <p:spPr>
            <a:xfrm>
              <a:off x="0" y="227598"/>
              <a:ext cx="2259661" cy="1245396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56988" y="0"/>
              <a:ext cx="2357142" cy="1670704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EE1D23">
                      <a:alpha val="100000"/>
                    </a:srgbClr>
                  </a:solidFill>
                  <a:latin typeface="楷体"/>
                  <a:ea typeface="楷体"/>
                </a:rPr>
                <a:t>二七十四，有</a:t>
              </a:r>
              <a:r>
                <a:rPr lang="zh-CN" altLang="en-US" sz="3200" b="1" i="0" dirty="0">
                  <a:solidFill>
                    <a:srgbClr val="EE1D23">
                      <a:alpha val="100000"/>
                    </a:srgbClr>
                  </a:solidFill>
                  <a:latin typeface="Times New Roman"/>
                  <a:ea typeface="Times New Roman"/>
                </a:rPr>
                <a:t>14</a:t>
              </a:r>
              <a:r>
                <a:rPr lang="zh-CN" altLang="en-US" sz="3200" b="1" i="0" dirty="0">
                  <a:solidFill>
                    <a:srgbClr val="EE1D23">
                      <a:alpha val="100000"/>
                    </a:srgbClr>
                  </a:solidFill>
                  <a:latin typeface="楷体"/>
                  <a:ea typeface="楷体"/>
                </a:rPr>
                <a:t>个！</a:t>
              </a:r>
            </a:p>
          </p:txBody>
        </p:sp>
      </p:grpSp>
      <p:sp>
        <p:nvSpPr>
          <p:cNvPr id="11" name="文本2"/>
          <p:cNvSpPr txBox="1"/>
          <p:nvPr/>
        </p:nvSpPr>
        <p:spPr>
          <a:xfrm>
            <a:off x="1007479" y="1474669"/>
            <a:ext cx="4276353" cy="884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4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只七星瓢虫呢？</a:t>
            </a:r>
          </a:p>
        </p:txBody>
      </p:sp>
      <p:pic>
        <p:nvPicPr>
          <p:cNvPr id="12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6223" y="2322880"/>
            <a:ext cx="1584257" cy="1722585"/>
          </a:xfrm>
          <a:prstGeom prst="rect">
            <a:avLst/>
          </a:prstGeom>
        </p:spPr>
      </p:pic>
      <p:pic>
        <p:nvPicPr>
          <p:cNvPr id="13" name="图片7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0122" y="2322880"/>
            <a:ext cx="1584257" cy="1722585"/>
          </a:xfrm>
          <a:prstGeom prst="rect">
            <a:avLst/>
          </a:prstGeom>
        </p:spPr>
      </p:pic>
      <p:pic>
        <p:nvPicPr>
          <p:cNvPr id="14" name="图片8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47569" y="4637754"/>
            <a:ext cx="1357200" cy="1357200"/>
          </a:xfrm>
          <a:prstGeom prst="rect">
            <a:avLst/>
          </a:prstGeom>
        </p:spPr>
      </p:pic>
      <p:grpSp>
        <p:nvGrpSpPr>
          <p:cNvPr id="15" name="组合2"/>
          <p:cNvGrpSpPr/>
          <p:nvPr/>
        </p:nvGrpSpPr>
        <p:grpSpPr>
          <a:xfrm>
            <a:off x="5177949" y="4657944"/>
            <a:ext cx="4369551" cy="1180913"/>
            <a:chOff x="0" y="0"/>
            <a:chExt cx="4369551" cy="1180913"/>
          </a:xfrm>
        </p:grpSpPr>
        <p:sp>
          <p:nvSpPr>
            <p:cNvPr id="16" name="形状2"/>
            <p:cNvSpPr txBox="1"/>
            <p:nvPr/>
          </p:nvSpPr>
          <p:spPr>
            <a:xfrm>
              <a:off x="0" y="157684"/>
              <a:ext cx="4369551" cy="843550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54662" y="0"/>
              <a:ext cx="4287194" cy="118091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EE1D23">
                      <a:alpha val="100000"/>
                    </a:srgbClr>
                  </a:solidFill>
                  <a:latin typeface="楷体"/>
                  <a:ea typeface="楷体"/>
                </a:rPr>
                <a:t>四七二十八，有</a:t>
              </a:r>
              <a:r>
                <a:rPr lang="zh-CN" altLang="en-US" sz="3200" b="1" i="0" dirty="0">
                  <a:solidFill>
                    <a:srgbClr val="EE1D23">
                      <a:alpha val="100000"/>
                    </a:srgbClr>
                  </a:solidFill>
                  <a:latin typeface="Times New Roman"/>
                  <a:ea typeface="Times New Roman"/>
                </a:rPr>
                <a:t>28</a:t>
              </a:r>
              <a:r>
                <a:rPr lang="zh-CN" altLang="en-US" sz="3200" b="1" i="0" dirty="0">
                  <a:solidFill>
                    <a:srgbClr val="EE1D23">
                      <a:alpha val="100000"/>
                    </a:srgbClr>
                  </a:solidFill>
                  <a:latin typeface="楷体"/>
                  <a:ea typeface="楷体"/>
                </a:rPr>
                <a:t>个！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-3810" y="408700"/>
            <a:ext cx="2914090" cy="802742"/>
            <a:chOff x="0" y="0"/>
            <a:chExt cx="2914090" cy="802742"/>
          </a:xfrm>
        </p:grpSpPr>
        <p:sp>
          <p:nvSpPr>
            <p:cNvPr id="5" name="形状1"/>
            <p:cNvSpPr txBox="1"/>
            <p:nvPr/>
          </p:nvSpPr>
          <p:spPr>
            <a:xfrm>
              <a:off x="3810" y="7860"/>
              <a:ext cx="2910280" cy="782320"/>
            </a:xfrm>
            <a:custGeom>
              <a:avLst/>
              <a:gdLst/>
              <a:ahLst/>
              <a:cxnLst/>
              <a:rect l="l" t="t" r="r" b="b"/>
              <a:pathLst>
                <a:path w="2910280" h="782320">
                  <a:moveTo>
                    <a:pt x="0" y="0"/>
                  </a:moveTo>
                  <a:lnTo>
                    <a:pt x="2519680" y="0"/>
                  </a:lnTo>
                  <a:cubicBezTo>
                    <a:pt x="2735402" y="0"/>
                    <a:pt x="2910280" y="174878"/>
                    <a:pt x="2910280" y="390600"/>
                  </a:cubicBezTo>
                  <a:cubicBezTo>
                    <a:pt x="2910280" y="606322"/>
                    <a:pt x="2735402" y="781200"/>
                    <a:pt x="2519680" y="781200"/>
                  </a:cubicBezTo>
                  <a:lnTo>
                    <a:pt x="2519680" y="782320"/>
                  </a:lnTo>
                  <a:lnTo>
                    <a:pt x="0" y="782320"/>
                  </a:lnTo>
                </a:path>
              </a:pathLst>
            </a:custGeom>
            <a:solidFill>
              <a:srgbClr val="FBF2CE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2"/>
            <p:cNvSpPr txBox="1"/>
            <p:nvPr/>
          </p:nvSpPr>
          <p:spPr>
            <a:xfrm>
              <a:off x="0" y="0"/>
              <a:ext cx="2910280" cy="8027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800"/>
                </a:lnSpc>
              </a:pPr>
              <a:r>
                <a:rPr lang="zh-CN" altLang="en-US" sz="4000" b="1" i="0" dirty="0">
                  <a:solidFill>
                    <a:srgbClr val="037FB7">
                      <a:alpha val="100000"/>
                    </a:srgbClr>
                  </a:solidFill>
                  <a:latin typeface="楷体"/>
                  <a:ea typeface="楷体"/>
                </a:rPr>
                <a:t>数学游戏</a:t>
              </a:r>
            </a:p>
          </p:txBody>
        </p:sp>
      </p:grpSp>
      <p:sp>
        <p:nvSpPr>
          <p:cNvPr id="7" name="文本1"/>
          <p:cNvSpPr txBox="1"/>
          <p:nvPr/>
        </p:nvSpPr>
        <p:spPr>
          <a:xfrm>
            <a:off x="989272" y="1366939"/>
            <a:ext cx="10396335" cy="152413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规则：两人一组，每人同时从对方手中抽出一张，谁最快说出相应的口诀，两张卡片就归谁。</a:t>
            </a:r>
          </a:p>
        </p:txBody>
      </p:sp>
      <p:pic>
        <p:nvPicPr>
          <p:cNvPr id="8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8152" y="2879387"/>
            <a:ext cx="4695696" cy="3379653"/>
          </a:xfrm>
          <a:prstGeom prst="rect">
            <a:avLst/>
          </a:prstGeom>
        </p:spPr>
      </p:pic>
      <p:grpSp>
        <p:nvGrpSpPr>
          <p:cNvPr id="9" name="组合2"/>
          <p:cNvGrpSpPr/>
          <p:nvPr/>
        </p:nvGrpSpPr>
        <p:grpSpPr>
          <a:xfrm>
            <a:off x="1070904" y="2967694"/>
            <a:ext cx="2469443" cy="1207299"/>
            <a:chOff x="0" y="0"/>
            <a:chExt cx="2469443" cy="1207299"/>
          </a:xfrm>
        </p:grpSpPr>
        <p:sp>
          <p:nvSpPr>
            <p:cNvPr id="10" name="形状2"/>
            <p:cNvSpPr txBox="1"/>
            <p:nvPr/>
          </p:nvSpPr>
          <p:spPr>
            <a:xfrm>
              <a:off x="0" y="0"/>
              <a:ext cx="2469443" cy="1207299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3"/>
            <p:cNvSpPr txBox="1"/>
            <p:nvPr/>
          </p:nvSpPr>
          <p:spPr>
            <a:xfrm>
              <a:off x="107006" y="20957"/>
              <a:ext cx="2351572" cy="117008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你算得快，</a:t>
              </a:r>
            </a:p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卡片归你。</a:t>
              </a:r>
            </a:p>
          </p:txBody>
        </p:sp>
      </p:grpSp>
      <p:grpSp>
        <p:nvGrpSpPr>
          <p:cNvPr id="12" name="组合3"/>
          <p:cNvGrpSpPr/>
          <p:nvPr/>
        </p:nvGrpSpPr>
        <p:grpSpPr>
          <a:xfrm>
            <a:off x="8794666" y="3334684"/>
            <a:ext cx="2640130" cy="1170087"/>
            <a:chOff x="0" y="0"/>
            <a:chExt cx="2640130" cy="1170087"/>
          </a:xfrm>
        </p:grpSpPr>
        <p:sp>
          <p:nvSpPr>
            <p:cNvPr id="13" name="形状3"/>
            <p:cNvSpPr txBox="1"/>
            <p:nvPr/>
          </p:nvSpPr>
          <p:spPr>
            <a:xfrm>
              <a:off x="0" y="236659"/>
              <a:ext cx="2635334" cy="709361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74052" y="0"/>
              <a:ext cx="2566078" cy="117008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五七三十五。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217389" y="221939"/>
            <a:ext cx="2591125" cy="818054"/>
            <a:chOff x="0" y="0"/>
            <a:chExt cx="2591125" cy="818054"/>
          </a:xfrm>
        </p:grpSpPr>
        <p:sp>
          <p:nvSpPr>
            <p:cNvPr id="5" name="形状1"/>
            <p:cNvSpPr txBox="1"/>
            <p:nvPr/>
          </p:nvSpPr>
          <p:spPr>
            <a:xfrm>
              <a:off x="0" y="14574"/>
              <a:ext cx="2591125" cy="803480"/>
            </a:xfrm>
            <a:prstGeom prst="flowChartTerminator"/>
            <a:solidFill>
              <a:srgbClr val="48725E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0" dist="76200" dir="13500000" rotWithShape="0">
                <a:srgbClr val="D4D794">
                  <a:alpha val="40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12"/>
            <p:cNvSpPr txBox="1"/>
            <p:nvPr/>
          </p:nvSpPr>
          <p:spPr>
            <a:xfrm>
              <a:off x="135602" y="0"/>
              <a:ext cx="2346887" cy="8027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800"/>
                </a:lnSpc>
              </a:pPr>
              <a:r>
                <a:rPr lang="zh-CN" altLang="en-US" sz="4000" b="0" i="0" dirty="0">
                  <a:solidFill>
                    <a:srgbClr val="FFFFFF">
                      <a:alpha val="100000"/>
                    </a:srgbClr>
                  </a:solidFill>
                  <a:latin typeface="华文琥珀"/>
                  <a:ea typeface="华文琥珀"/>
                </a:rPr>
                <a:t>巩固练习</a:t>
              </a:r>
            </a:p>
          </p:txBody>
        </p:sp>
      </p:grpSp>
      <p:sp>
        <p:nvSpPr>
          <p:cNvPr id="7" name="文本1"/>
          <p:cNvSpPr txBox="1"/>
          <p:nvPr/>
        </p:nvSpPr>
        <p:spPr>
          <a:xfrm>
            <a:off x="1141274" y="1735502"/>
            <a:ext cx="4179263" cy="59061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400"/>
              </a:lnSpc>
            </a:pP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【课本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74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页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做一做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第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1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题】</a:t>
            </a:r>
          </a:p>
        </p:txBody>
      </p:sp>
      <p:sp>
        <p:nvSpPr>
          <p:cNvPr id="8" name="文本2"/>
          <p:cNvSpPr txBox="1"/>
          <p:nvPr/>
        </p:nvSpPr>
        <p:spPr>
          <a:xfrm>
            <a:off x="1141274" y="2468387"/>
            <a:ext cx="7508480" cy="204305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7200"/>
              </a:lnSpc>
            </a:pP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4=         5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7=         7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6=</a:t>
            </a:r>
          </a:p>
          <a:p>
            <a:pPr marL="0" algn="l">
              <a:lnSpc>
                <a:spcPts val="7200"/>
              </a:lnSpc>
            </a:pP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4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7=         7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5=         6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7=</a:t>
            </a:r>
          </a:p>
        </p:txBody>
      </p:sp>
      <p:grpSp>
        <p:nvGrpSpPr>
          <p:cNvPr id="9" name="组合2"/>
          <p:cNvGrpSpPr/>
          <p:nvPr/>
        </p:nvGrpSpPr>
        <p:grpSpPr>
          <a:xfrm>
            <a:off x="500743" y="1616673"/>
            <a:ext cx="587829" cy="741530"/>
            <a:chOff x="0" y="0"/>
            <a:chExt cx="587829" cy="741530"/>
          </a:xfrm>
        </p:grpSpPr>
        <p:sp>
          <p:nvSpPr>
            <p:cNvPr id="10" name="形状2"/>
            <p:cNvSpPr txBox="1"/>
            <p:nvPr/>
          </p:nvSpPr>
          <p:spPr>
            <a:xfrm>
              <a:off x="0" y="74500"/>
              <a:ext cx="587829" cy="587829"/>
            </a:xfrm>
            <a:prstGeom prst="ellipse"/>
            <a:solidFill>
              <a:srgbClr val="FCD4B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13"/>
            <p:cNvSpPr txBox="1"/>
            <p:nvPr/>
          </p:nvSpPr>
          <p:spPr>
            <a:xfrm>
              <a:off x="56335" y="0"/>
              <a:ext cx="444786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37FB7">
                      <a:alpha val="100000"/>
                    </a:srgbClr>
                  </a:solidFill>
                  <a:latin typeface="Arial"/>
                  <a:ea typeface="Arial"/>
                </a:rPr>
                <a:t>1</a:t>
              </a:r>
            </a:p>
          </p:txBody>
        </p:sp>
      </p:grpSp>
      <p:pic>
        <p:nvPicPr>
          <p:cNvPr id="12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6440" y="3049212"/>
            <a:ext cx="1378267" cy="1467319"/>
          </a:xfrm>
          <a:prstGeom prst="rect">
            <a:avLst/>
          </a:prstGeom>
        </p:spPr>
      </p:pic>
      <p:grpSp>
        <p:nvGrpSpPr>
          <p:cNvPr id="13" name="组合3"/>
          <p:cNvGrpSpPr/>
          <p:nvPr/>
        </p:nvGrpSpPr>
        <p:grpSpPr>
          <a:xfrm>
            <a:off x="8246211" y="1213674"/>
            <a:ext cx="2835663" cy="1331397"/>
            <a:chOff x="0" y="0"/>
            <a:chExt cx="2835663" cy="1331397"/>
          </a:xfrm>
        </p:grpSpPr>
        <p:sp>
          <p:nvSpPr>
            <p:cNvPr id="14" name="形状3"/>
            <p:cNvSpPr txBox="1"/>
            <p:nvPr/>
          </p:nvSpPr>
          <p:spPr>
            <a:xfrm>
              <a:off x="0" y="0"/>
              <a:ext cx="2800705" cy="1331397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14"/>
            <p:cNvSpPr txBox="1"/>
            <p:nvPr/>
          </p:nvSpPr>
          <p:spPr>
            <a:xfrm>
              <a:off x="164945" y="50051"/>
              <a:ext cx="2670718" cy="120141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你用的是哪句口诀？</a:t>
              </a:r>
            </a:p>
          </p:txBody>
        </p:sp>
      </p:grpSp>
      <p:sp>
        <p:nvSpPr>
          <p:cNvPr id="16" name="文本3"/>
          <p:cNvSpPr txBox="1"/>
          <p:nvPr/>
        </p:nvSpPr>
        <p:spPr>
          <a:xfrm>
            <a:off x="790847" y="4623327"/>
            <a:ext cx="2729419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四七</a:t>
            </a:r>
            <a:r>
              <a:rPr lang="zh-CN" altLang="en-US" sz="3200" b="1" i="0" dirty="0">
                <a:solidFill>
                  <a:srgbClr val="EE1D23">
                    <a:alpha val="100000"/>
                  </a:srgbClr>
                </a:solidFill>
                <a:latin typeface="宋体"/>
                <a:ea typeface="宋体"/>
              </a:rPr>
              <a:t>二十八</a:t>
            </a:r>
          </a:p>
        </p:txBody>
      </p:sp>
      <p:sp>
        <p:nvSpPr>
          <p:cNvPr id="17" name="文本4"/>
          <p:cNvSpPr txBox="1"/>
          <p:nvPr/>
        </p:nvSpPr>
        <p:spPr>
          <a:xfrm>
            <a:off x="2542404" y="2707348"/>
            <a:ext cx="1292158" cy="89838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40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18" name="文本5"/>
          <p:cNvSpPr txBox="1"/>
          <p:nvPr/>
        </p:nvSpPr>
        <p:spPr>
          <a:xfrm>
            <a:off x="2542404" y="3634547"/>
            <a:ext cx="1292158" cy="89838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40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28</a:t>
            </a:r>
          </a:p>
        </p:txBody>
      </p:sp>
      <p:sp>
        <p:nvSpPr>
          <p:cNvPr id="19" name="文本6"/>
          <p:cNvSpPr txBox="1"/>
          <p:nvPr/>
        </p:nvSpPr>
        <p:spPr>
          <a:xfrm>
            <a:off x="3380028" y="4623327"/>
            <a:ext cx="2729419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五七</a:t>
            </a:r>
            <a:r>
              <a:rPr lang="zh-CN" altLang="en-US" sz="3200" b="1" i="0" dirty="0">
                <a:solidFill>
                  <a:srgbClr val="EE1D23">
                    <a:alpha val="100000"/>
                  </a:srgbClr>
                </a:solidFill>
                <a:latin typeface="宋体"/>
                <a:ea typeface="宋体"/>
              </a:rPr>
              <a:t>三十五</a:t>
            </a:r>
          </a:p>
        </p:txBody>
      </p:sp>
      <p:sp>
        <p:nvSpPr>
          <p:cNvPr id="20" name="文本7"/>
          <p:cNvSpPr txBox="1"/>
          <p:nvPr/>
        </p:nvSpPr>
        <p:spPr>
          <a:xfrm>
            <a:off x="4950000" y="2707348"/>
            <a:ext cx="1292158" cy="89838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40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21" name="文本8"/>
          <p:cNvSpPr txBox="1"/>
          <p:nvPr/>
        </p:nvSpPr>
        <p:spPr>
          <a:xfrm>
            <a:off x="4950000" y="3634547"/>
            <a:ext cx="1292158" cy="89838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40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35</a:t>
            </a:r>
          </a:p>
        </p:txBody>
      </p:sp>
      <p:sp>
        <p:nvSpPr>
          <p:cNvPr id="22" name="文本9"/>
          <p:cNvSpPr txBox="1"/>
          <p:nvPr/>
        </p:nvSpPr>
        <p:spPr>
          <a:xfrm>
            <a:off x="5968975" y="4623327"/>
            <a:ext cx="2729419" cy="77527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宋体"/>
                <a:ea typeface="宋体"/>
              </a:rPr>
              <a:t>六七</a:t>
            </a:r>
            <a:r>
              <a:rPr lang="zh-CN" altLang="en-US" sz="3200" b="1" i="0" dirty="0">
                <a:solidFill>
                  <a:srgbClr val="EE1D23">
                    <a:alpha val="100000"/>
                  </a:srgbClr>
                </a:solidFill>
                <a:latin typeface="宋体"/>
                <a:ea typeface="宋体"/>
              </a:rPr>
              <a:t>四十二</a:t>
            </a:r>
          </a:p>
        </p:txBody>
      </p:sp>
      <p:sp>
        <p:nvSpPr>
          <p:cNvPr id="23" name="文本10"/>
          <p:cNvSpPr txBox="1"/>
          <p:nvPr/>
        </p:nvSpPr>
        <p:spPr>
          <a:xfrm>
            <a:off x="7406236" y="2707348"/>
            <a:ext cx="1292158" cy="89838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40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  <p:sp>
        <p:nvSpPr>
          <p:cNvPr id="24" name="文本11"/>
          <p:cNvSpPr txBox="1"/>
          <p:nvPr/>
        </p:nvSpPr>
        <p:spPr>
          <a:xfrm>
            <a:off x="7406236" y="3634547"/>
            <a:ext cx="1292158" cy="89838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40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500743" y="743346"/>
            <a:ext cx="587829" cy="741530"/>
            <a:chOff x="0" y="0"/>
            <a:chExt cx="587829" cy="741530"/>
          </a:xfrm>
        </p:grpSpPr>
        <p:sp>
          <p:nvSpPr>
            <p:cNvPr id="5" name="形状1"/>
            <p:cNvSpPr txBox="1"/>
            <p:nvPr/>
          </p:nvSpPr>
          <p:spPr>
            <a:xfrm>
              <a:off x="0" y="91793"/>
              <a:ext cx="587829" cy="587829"/>
            </a:xfrm>
            <a:prstGeom prst="ellipse"/>
            <a:solidFill>
              <a:srgbClr val="FCD4B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9"/>
            <p:cNvSpPr txBox="1"/>
            <p:nvPr/>
          </p:nvSpPr>
          <p:spPr>
            <a:xfrm>
              <a:off x="64982" y="0"/>
              <a:ext cx="444786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37FB7">
                      <a:alpha val="100000"/>
                    </a:srgbClr>
                  </a:solidFill>
                  <a:latin typeface="Arial"/>
                  <a:ea typeface="Arial"/>
                </a:rPr>
                <a:t>2</a:t>
              </a:r>
            </a:p>
          </p:txBody>
        </p:sp>
      </p:grpSp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143" y="1625164"/>
            <a:ext cx="4034144" cy="4330149"/>
          </a:xfrm>
          <a:prstGeom prst="rect">
            <a:avLst/>
          </a:prstGeom>
        </p:spPr>
      </p:pic>
      <p:sp>
        <p:nvSpPr>
          <p:cNvPr id="8" name="文本1"/>
          <p:cNvSpPr txBox="1"/>
          <p:nvPr/>
        </p:nvSpPr>
        <p:spPr>
          <a:xfrm>
            <a:off x="1141274" y="937835"/>
            <a:ext cx="4179263" cy="59061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400"/>
              </a:lnSpc>
            </a:pP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【课本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74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页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做一做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第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题】</a:t>
            </a:r>
          </a:p>
        </p:txBody>
      </p:sp>
      <p:sp>
        <p:nvSpPr>
          <p:cNvPr id="9" name="文本2"/>
          <p:cNvSpPr txBox="1"/>
          <p:nvPr/>
        </p:nvSpPr>
        <p:spPr>
          <a:xfrm>
            <a:off x="5938168" y="1373438"/>
            <a:ext cx="5046631" cy="162390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400"/>
              </a:lnSpc>
            </a:pPr>
            <a:r>
              <a:rPr lang="zh-CN" altLang="en-US" sz="3600" b="1" i="0" dirty="0">
                <a:solidFill>
                  <a:srgbClr val="231F2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3600" b="1" i="0" dirty="0">
                <a:solidFill>
                  <a:srgbClr val="231F20">
                    <a:alpha val="100000"/>
                  </a:srgbClr>
                </a:solidFill>
                <a:latin typeface="楷体"/>
                <a:ea typeface="楷体"/>
              </a:rPr>
              <a:t>个星期有多少天？</a:t>
            </a:r>
          </a:p>
          <a:p>
            <a:pPr marL="0" algn="l">
              <a:lnSpc>
                <a:spcPts val="5400"/>
              </a:lnSpc>
            </a:pPr>
            <a:r>
              <a:rPr lang="zh-CN" altLang="en-US" sz="3600" b="1" i="0" dirty="0">
                <a:solidFill>
                  <a:srgbClr val="231F20">
                    <a:alpha val="100000"/>
                  </a:srgbClr>
                </a:solidFill>
                <a:latin typeface="Times New Roman"/>
                <a:ea typeface="Times New Roman"/>
              </a:rPr>
              <a:t>3</a:t>
            </a:r>
            <a:r>
              <a:rPr lang="zh-CN" altLang="en-US" sz="3600" b="1" i="0" dirty="0">
                <a:solidFill>
                  <a:srgbClr val="231F20">
                    <a:alpha val="100000"/>
                  </a:srgbClr>
                </a:solidFill>
                <a:latin typeface="楷体"/>
                <a:ea typeface="楷体"/>
              </a:rPr>
              <a:t>个星期呢？</a:t>
            </a:r>
          </a:p>
        </p:txBody>
      </p:sp>
      <p:grpSp>
        <p:nvGrpSpPr>
          <p:cNvPr id="10" name="组合2"/>
          <p:cNvGrpSpPr/>
          <p:nvPr/>
        </p:nvGrpSpPr>
        <p:grpSpPr>
          <a:xfrm>
            <a:off x="6276416" y="3056304"/>
            <a:ext cx="3042847" cy="836831"/>
            <a:chOff x="0" y="0"/>
            <a:chExt cx="3042847" cy="836831"/>
          </a:xfrm>
        </p:grpSpPr>
        <p:sp>
          <p:nvSpPr>
            <p:cNvPr id="11" name="文本10"/>
            <p:cNvSpPr txBox="1"/>
            <p:nvPr/>
          </p:nvSpPr>
          <p:spPr>
            <a:xfrm>
              <a:off x="26079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=</a:t>
              </a:r>
            </a:p>
          </p:txBody>
        </p:sp>
        <p:sp>
          <p:nvSpPr>
            <p:cNvPr id="12" name="形状4"/>
            <p:cNvSpPr txBox="1"/>
            <p:nvPr/>
          </p:nvSpPr>
          <p:spPr>
            <a:xfrm>
              <a:off x="211353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2"/>
            <p:cNvSpPr txBox="1"/>
            <p:nvPr/>
          </p:nvSpPr>
          <p:spPr>
            <a:xfrm>
              <a:off x="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形状3"/>
            <p:cNvSpPr txBox="1"/>
            <p:nvPr/>
          </p:nvSpPr>
          <p:spPr>
            <a:xfrm>
              <a:off x="108585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5" name="组合3"/>
          <p:cNvGrpSpPr/>
          <p:nvPr/>
        </p:nvGrpSpPr>
        <p:grpSpPr>
          <a:xfrm>
            <a:off x="6276416" y="4009916"/>
            <a:ext cx="3042847" cy="836831"/>
            <a:chOff x="0" y="0"/>
            <a:chExt cx="3042847" cy="836831"/>
          </a:xfrm>
        </p:grpSpPr>
        <p:sp>
          <p:nvSpPr>
            <p:cNvPr id="16" name="文本11"/>
            <p:cNvSpPr txBox="1"/>
            <p:nvPr/>
          </p:nvSpPr>
          <p:spPr>
            <a:xfrm>
              <a:off x="260790" y="0"/>
              <a:ext cx="2362201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=</a:t>
              </a:r>
            </a:p>
          </p:txBody>
        </p:sp>
        <p:sp>
          <p:nvSpPr>
            <p:cNvPr id="17" name="形状7"/>
            <p:cNvSpPr txBox="1"/>
            <p:nvPr/>
          </p:nvSpPr>
          <p:spPr>
            <a:xfrm>
              <a:off x="2113531" y="107351"/>
              <a:ext cx="929316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5"/>
            <p:cNvSpPr txBox="1"/>
            <p:nvPr/>
          </p:nvSpPr>
          <p:spPr>
            <a:xfrm>
              <a:off x="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6"/>
            <p:cNvSpPr txBox="1"/>
            <p:nvPr/>
          </p:nvSpPr>
          <p:spPr>
            <a:xfrm>
              <a:off x="1085850" y="107351"/>
              <a:ext cx="529200" cy="530689"/>
            </a:xfrm>
            <a:prstGeom prst="rect"/>
            <a:solidFill>
              <a:srgbClr val="FFFFFF">
                <a:alpha val="100000"/>
              </a:srgbClr>
            </a:solidFill>
            <a:ln w="19050">
              <a:solidFill>
                <a:srgbClr val="172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20" name="文本3"/>
          <p:cNvSpPr txBox="1"/>
          <p:nvPr/>
        </p:nvSpPr>
        <p:spPr>
          <a:xfrm>
            <a:off x="7365444" y="3043657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</a:p>
        </p:txBody>
      </p:sp>
      <p:sp>
        <p:nvSpPr>
          <p:cNvPr id="21" name="文本4"/>
          <p:cNvSpPr txBox="1"/>
          <p:nvPr/>
        </p:nvSpPr>
        <p:spPr>
          <a:xfrm>
            <a:off x="6309208" y="3043476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</a:p>
        </p:txBody>
      </p:sp>
      <p:sp>
        <p:nvSpPr>
          <p:cNvPr id="22" name="文本5"/>
          <p:cNvSpPr txBox="1"/>
          <p:nvPr/>
        </p:nvSpPr>
        <p:spPr>
          <a:xfrm>
            <a:off x="8511856" y="3043388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14</a:t>
            </a:r>
          </a:p>
        </p:txBody>
      </p:sp>
      <p:sp>
        <p:nvSpPr>
          <p:cNvPr id="23" name="文本6"/>
          <p:cNvSpPr txBox="1"/>
          <p:nvPr/>
        </p:nvSpPr>
        <p:spPr>
          <a:xfrm>
            <a:off x="7442683" y="4010920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3</a:t>
            </a:r>
          </a:p>
        </p:txBody>
      </p:sp>
      <p:sp>
        <p:nvSpPr>
          <p:cNvPr id="24" name="文本7"/>
          <p:cNvSpPr txBox="1"/>
          <p:nvPr/>
        </p:nvSpPr>
        <p:spPr>
          <a:xfrm>
            <a:off x="6309484" y="4010273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</a:p>
        </p:txBody>
      </p:sp>
      <p:sp>
        <p:nvSpPr>
          <p:cNvPr id="25" name="文本8"/>
          <p:cNvSpPr txBox="1"/>
          <p:nvPr/>
        </p:nvSpPr>
        <p:spPr>
          <a:xfrm>
            <a:off x="8511856" y="4009916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500743" y="975512"/>
            <a:ext cx="587829" cy="741530"/>
            <a:chOff x="0" y="0"/>
            <a:chExt cx="587829" cy="741530"/>
          </a:xfrm>
        </p:grpSpPr>
        <p:sp>
          <p:nvSpPr>
            <p:cNvPr id="5" name="形状6"/>
            <p:cNvSpPr txBox="1"/>
            <p:nvPr/>
          </p:nvSpPr>
          <p:spPr>
            <a:xfrm>
              <a:off x="0" y="83147"/>
              <a:ext cx="587829" cy="587829"/>
            </a:xfrm>
            <a:prstGeom prst="ellipse"/>
            <a:solidFill>
              <a:srgbClr val="FCD4B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3"/>
            <p:cNvSpPr txBox="1"/>
            <p:nvPr/>
          </p:nvSpPr>
          <p:spPr>
            <a:xfrm>
              <a:off x="73629" y="0"/>
              <a:ext cx="444786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37FB7">
                      <a:alpha val="100000"/>
                    </a:srgbClr>
                  </a:solidFill>
                  <a:latin typeface="Arial"/>
                  <a:ea typeface="Arial"/>
                </a:rPr>
                <a:t>3</a:t>
              </a:r>
            </a:p>
          </p:txBody>
        </p:sp>
      </p:grpSp>
      <p:sp>
        <p:nvSpPr>
          <p:cNvPr id="7" name="文本1"/>
          <p:cNvSpPr txBox="1"/>
          <p:nvPr/>
        </p:nvSpPr>
        <p:spPr>
          <a:xfrm>
            <a:off x="1153390" y="956281"/>
            <a:ext cx="6288054" cy="884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连一连。</a:t>
            </a:r>
          </a:p>
        </p:txBody>
      </p:sp>
      <p:sp>
        <p:nvSpPr>
          <p:cNvPr id="8" name="文本2"/>
          <p:cNvSpPr txBox="1"/>
          <p:nvPr/>
        </p:nvSpPr>
        <p:spPr>
          <a:xfrm>
            <a:off x="2817674" y="1196848"/>
            <a:ext cx="4179263" cy="59061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400"/>
              </a:lnSpc>
            </a:pP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【课本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74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页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做一做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第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3</a:t>
            </a:r>
            <a:r>
              <a:rPr lang="zh-CN" altLang="en-US" sz="2000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题】</a:t>
            </a:r>
          </a:p>
        </p:txBody>
      </p:sp>
      <p:pic>
        <p:nvPicPr>
          <p:cNvPr id="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271" y="1923547"/>
            <a:ext cx="10717457" cy="3010905"/>
          </a:xfrm>
          <a:prstGeom prst="rect">
            <a:avLst/>
          </a:prstGeom>
        </p:spPr>
      </p:pic>
      <p:sp>
        <p:nvSpPr>
          <p:cNvPr id="10" name="形状1"/>
          <p:cNvSpPr txBox="1"/>
          <p:nvPr/>
        </p:nvSpPr>
        <p:spPr>
          <a:xfrm rot="10800000" flipH="1">
            <a:off x="1696720" y="2997200"/>
            <a:ext cx="2255520" cy="1432560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形状2"/>
          <p:cNvSpPr txBox="1"/>
          <p:nvPr/>
        </p:nvSpPr>
        <p:spPr>
          <a:xfrm rot="10800000">
            <a:off x="1849120" y="2997200"/>
            <a:ext cx="1991359" cy="1432560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2" name="形状3"/>
          <p:cNvSpPr txBox="1"/>
          <p:nvPr/>
        </p:nvSpPr>
        <p:spPr>
          <a:xfrm rot="10800000" flipH="1">
            <a:off x="5994400" y="2997200"/>
            <a:ext cx="2255520" cy="1432560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形状4"/>
          <p:cNvSpPr txBox="1"/>
          <p:nvPr/>
        </p:nvSpPr>
        <p:spPr>
          <a:xfrm rot="10800000" flipH="1">
            <a:off x="8239760" y="2997200"/>
            <a:ext cx="2255520" cy="1432560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4" name="形状5"/>
          <p:cNvSpPr txBox="1"/>
          <p:nvPr/>
        </p:nvSpPr>
        <p:spPr>
          <a:xfrm rot="10800000">
            <a:off x="6085839" y="2997200"/>
            <a:ext cx="4282440" cy="1432560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4726895" y="1201494"/>
            <a:ext cx="6933882" cy="5089861"/>
            <a:chOff x="0" y="0"/>
            <a:chExt cx="6933882" cy="5089861"/>
          </a:xfrm>
        </p:grpSpPr>
        <p:pic>
          <p:nvPicPr>
            <p:cNvPr id="5" name="图片3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6933882" cy="5089861"/>
            </a:xfrm>
            <a:prstGeom prst="rect">
              <a:avLst/>
            </a:prstGeom>
          </p:spPr>
        </p:pic>
        <p:pic>
          <p:nvPicPr>
            <p:cNvPr id="6" name="图片4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29184" y="1624272"/>
              <a:ext cx="468971" cy="515603"/>
            </a:xfrm>
            <a:prstGeom prst="rect">
              <a:avLst/>
            </a:prstGeom>
          </p:spPr>
        </p:pic>
      </p:grpSp>
      <p:grpSp>
        <p:nvGrpSpPr>
          <p:cNvPr id="7" name="组合2"/>
          <p:cNvGrpSpPr/>
          <p:nvPr/>
        </p:nvGrpSpPr>
        <p:grpSpPr>
          <a:xfrm>
            <a:off x="500743" y="477672"/>
            <a:ext cx="587829" cy="741530"/>
            <a:chOff x="0" y="0"/>
            <a:chExt cx="587829" cy="741530"/>
          </a:xfrm>
        </p:grpSpPr>
        <p:sp>
          <p:nvSpPr>
            <p:cNvPr id="8" name="形状1"/>
            <p:cNvSpPr txBox="1"/>
            <p:nvPr/>
          </p:nvSpPr>
          <p:spPr>
            <a:xfrm>
              <a:off x="0" y="83147"/>
              <a:ext cx="587829" cy="587829"/>
            </a:xfrm>
            <a:prstGeom prst="ellipse"/>
            <a:solidFill>
              <a:srgbClr val="FCD4B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56335" y="0"/>
              <a:ext cx="444786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37FB7">
                      <a:alpha val="100000"/>
                    </a:srgbClr>
                  </a:solidFill>
                  <a:latin typeface="Arial"/>
                  <a:ea typeface="Arial"/>
                </a:rPr>
                <a:t>4</a:t>
              </a:r>
            </a:p>
          </p:txBody>
        </p:sp>
      </p:grpSp>
      <p:sp>
        <p:nvSpPr>
          <p:cNvPr id="10" name="文本1"/>
          <p:cNvSpPr txBox="1"/>
          <p:nvPr/>
        </p:nvSpPr>
        <p:spPr>
          <a:xfrm>
            <a:off x="1153390" y="458441"/>
            <a:ext cx="6288054" cy="884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算一算。</a:t>
            </a:r>
          </a:p>
        </p:txBody>
      </p:sp>
      <p:grpSp>
        <p:nvGrpSpPr>
          <p:cNvPr id="11" name="组合3"/>
          <p:cNvGrpSpPr/>
          <p:nvPr/>
        </p:nvGrpSpPr>
        <p:grpSpPr>
          <a:xfrm>
            <a:off x="880288" y="1440681"/>
            <a:ext cx="3699355" cy="1331397"/>
            <a:chOff x="0" y="0"/>
            <a:chExt cx="3699355" cy="1331397"/>
          </a:xfrm>
        </p:grpSpPr>
        <p:sp>
          <p:nvSpPr>
            <p:cNvPr id="12" name="形状2"/>
            <p:cNvSpPr txBox="1"/>
            <p:nvPr/>
          </p:nvSpPr>
          <p:spPr>
            <a:xfrm>
              <a:off x="0" y="0"/>
              <a:ext cx="3699355" cy="1331397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61183" y="67344"/>
              <a:ext cx="3569368" cy="120141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每句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个字，所以又叫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“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七言诗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”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。</a:t>
              </a:r>
            </a:p>
          </p:txBody>
        </p:sp>
      </p:grpSp>
      <p:grpSp>
        <p:nvGrpSpPr>
          <p:cNvPr id="14" name="组合4"/>
          <p:cNvGrpSpPr/>
          <p:nvPr/>
        </p:nvGrpSpPr>
        <p:grpSpPr>
          <a:xfrm>
            <a:off x="500743" y="3011265"/>
            <a:ext cx="4167932" cy="1901876"/>
            <a:chOff x="0" y="0"/>
            <a:chExt cx="4167932" cy="1901876"/>
          </a:xfrm>
        </p:grpSpPr>
        <p:sp>
          <p:nvSpPr>
            <p:cNvPr id="15" name="形状3"/>
            <p:cNvSpPr txBox="1"/>
            <p:nvPr/>
          </p:nvSpPr>
          <p:spPr>
            <a:xfrm>
              <a:off x="0" y="0"/>
              <a:ext cx="4078900" cy="1901876"/>
            </a:xfrm>
            <a:prstGeom prst="roundRect"/>
            <a:solidFill>
              <a:srgbClr val="FFD1BC">
                <a:alpha val="100000"/>
              </a:srgbClr>
            </a:solidFill>
            <a:ln w="9525">
              <a:solidFill>
                <a:srgbClr val="F5923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10800000" rotWithShape="0">
                <a:srgbClr val="000000">
                  <a:alpha val="37647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5"/>
            <p:cNvSpPr txBox="1"/>
            <p:nvPr/>
          </p:nvSpPr>
          <p:spPr>
            <a:xfrm>
              <a:off x="89032" y="3489"/>
              <a:ext cx="4078900" cy="186501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想一想：加上题目和作者一共有几个字？怎样列式？</a:t>
              </a:r>
            </a:p>
          </p:txBody>
        </p:sp>
      </p:grpSp>
      <p:sp>
        <p:nvSpPr>
          <p:cNvPr id="17" name="文本2"/>
          <p:cNvSpPr txBox="1"/>
          <p:nvPr/>
        </p:nvSpPr>
        <p:spPr>
          <a:xfrm>
            <a:off x="870404" y="5045669"/>
            <a:ext cx="354746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黑体"/>
                <a:ea typeface="黑体"/>
              </a:rPr>
              <a:t>×4</a:t>
            </a: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+4=32(</a:t>
            </a: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黑体"/>
                <a:ea typeface="黑体"/>
              </a:rPr>
              <a:t>个</a:t>
            </a: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7" grpId="0" animBg="1"/>
    </p:bldLst>
  </p:timing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500743" y="930114"/>
            <a:ext cx="587829" cy="741530"/>
            <a:chOff x="0" y="0"/>
            <a:chExt cx="587829" cy="741530"/>
          </a:xfrm>
        </p:grpSpPr>
        <p:sp>
          <p:nvSpPr>
            <p:cNvPr id="5" name="形状6"/>
            <p:cNvSpPr txBox="1"/>
            <p:nvPr/>
          </p:nvSpPr>
          <p:spPr>
            <a:xfrm>
              <a:off x="0" y="83147"/>
              <a:ext cx="587829" cy="587829"/>
            </a:xfrm>
            <a:prstGeom prst="ellipse"/>
            <a:solidFill>
              <a:srgbClr val="FCD4B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5"/>
            <p:cNvSpPr txBox="1"/>
            <p:nvPr/>
          </p:nvSpPr>
          <p:spPr>
            <a:xfrm>
              <a:off x="73629" y="0"/>
              <a:ext cx="444786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37FB7">
                      <a:alpha val="100000"/>
                    </a:srgbClr>
                  </a:solidFill>
                  <a:latin typeface="Arial"/>
                  <a:ea typeface="Arial"/>
                </a:rPr>
                <a:t>5</a:t>
              </a:r>
            </a:p>
          </p:txBody>
        </p:sp>
      </p:grpSp>
      <p:sp>
        <p:nvSpPr>
          <p:cNvPr id="7" name="文本1"/>
          <p:cNvSpPr txBox="1"/>
          <p:nvPr/>
        </p:nvSpPr>
        <p:spPr>
          <a:xfrm>
            <a:off x="1153389" y="910883"/>
            <a:ext cx="10083921" cy="884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、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、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各代表一个数，想一想，填一填。</a:t>
            </a:r>
          </a:p>
        </p:txBody>
      </p:sp>
      <p:sp>
        <p:nvSpPr>
          <p:cNvPr id="8" name="形状1"/>
          <p:cNvSpPr txBox="1"/>
          <p:nvPr/>
        </p:nvSpPr>
        <p:spPr>
          <a:xfrm>
            <a:off x="1295830" y="1005617"/>
            <a:ext cx="603115" cy="603115"/>
          </a:xfrm>
          <a:prstGeom prst="diamond"/>
          <a:solidFill>
            <a:srgbClr val="4472C4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形状2"/>
          <p:cNvSpPr txBox="1"/>
          <p:nvPr/>
        </p:nvSpPr>
        <p:spPr>
          <a:xfrm>
            <a:off x="2282989" y="1005617"/>
            <a:ext cx="603115" cy="603115"/>
          </a:xfrm>
          <a:prstGeom prst="ellipse"/>
          <a:solidFill>
            <a:srgbClr val="F04C35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0" name="形状3"/>
          <p:cNvSpPr txBox="1"/>
          <p:nvPr/>
        </p:nvSpPr>
        <p:spPr>
          <a:xfrm>
            <a:off x="3338240" y="1043017"/>
            <a:ext cx="612843" cy="528313"/>
          </a:xfrm>
          <a:prstGeom prst="triangle"/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11" name="组合2"/>
          <p:cNvGrpSpPr/>
          <p:nvPr/>
        </p:nvGrpSpPr>
        <p:grpSpPr>
          <a:xfrm>
            <a:off x="1360712" y="2091225"/>
            <a:ext cx="2709165" cy="836831"/>
            <a:chOff x="0" y="0"/>
            <a:chExt cx="2709165" cy="836831"/>
          </a:xfrm>
        </p:grpSpPr>
        <p:sp>
          <p:nvSpPr>
            <p:cNvPr id="12" name="文本6"/>
            <p:cNvSpPr txBox="1"/>
            <p:nvPr/>
          </p:nvSpPr>
          <p:spPr>
            <a:xfrm>
              <a:off x="487237" y="0"/>
              <a:ext cx="2221928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2=14</a:t>
              </a:r>
            </a:p>
          </p:txBody>
        </p:sp>
        <p:sp>
          <p:nvSpPr>
            <p:cNvPr id="13" name="形状7"/>
            <p:cNvSpPr txBox="1"/>
            <p:nvPr/>
          </p:nvSpPr>
          <p:spPr>
            <a:xfrm>
              <a:off x="0" y="71138"/>
              <a:ext cx="603115" cy="603115"/>
            </a:xfrm>
            <a:prstGeom prst="diamond"/>
            <a:solidFill>
              <a:srgbClr val="4472C4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4" name="组合3"/>
          <p:cNvGrpSpPr/>
          <p:nvPr/>
        </p:nvGrpSpPr>
        <p:grpSpPr>
          <a:xfrm>
            <a:off x="4408538" y="2091224"/>
            <a:ext cx="2943167" cy="836831"/>
            <a:chOff x="0" y="0"/>
            <a:chExt cx="2943167" cy="836831"/>
          </a:xfrm>
        </p:grpSpPr>
        <p:sp>
          <p:nvSpPr>
            <p:cNvPr id="15" name="文本7"/>
            <p:cNvSpPr txBox="1"/>
            <p:nvPr/>
          </p:nvSpPr>
          <p:spPr>
            <a:xfrm>
              <a:off x="0" y="0"/>
              <a:ext cx="2943167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=21</a:t>
              </a:r>
            </a:p>
          </p:txBody>
        </p:sp>
        <p:sp>
          <p:nvSpPr>
            <p:cNvPr id="16" name="形状8"/>
            <p:cNvSpPr txBox="1"/>
            <p:nvPr/>
          </p:nvSpPr>
          <p:spPr>
            <a:xfrm>
              <a:off x="1019524" y="68706"/>
              <a:ext cx="603115" cy="603115"/>
            </a:xfrm>
            <a:prstGeom prst="ellipse"/>
            <a:solidFill>
              <a:srgbClr val="F04C3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7" name="组合4"/>
          <p:cNvGrpSpPr/>
          <p:nvPr/>
        </p:nvGrpSpPr>
        <p:grpSpPr>
          <a:xfrm>
            <a:off x="7690367" y="2091224"/>
            <a:ext cx="2943167" cy="836831"/>
            <a:chOff x="0" y="0"/>
            <a:chExt cx="2943167" cy="836831"/>
          </a:xfrm>
        </p:grpSpPr>
        <p:sp>
          <p:nvSpPr>
            <p:cNvPr id="18" name="文本8"/>
            <p:cNvSpPr txBox="1"/>
            <p:nvPr/>
          </p:nvSpPr>
          <p:spPr>
            <a:xfrm>
              <a:off x="0" y="0"/>
              <a:ext cx="2943167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  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宋体"/>
                  <a:ea typeface="宋体"/>
                </a:rPr>
                <a:t>×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=35</a:t>
              </a:r>
            </a:p>
          </p:txBody>
        </p:sp>
        <p:sp>
          <p:nvSpPr>
            <p:cNvPr id="19" name="形状9"/>
            <p:cNvSpPr txBox="1"/>
            <p:nvPr/>
          </p:nvSpPr>
          <p:spPr>
            <a:xfrm>
              <a:off x="1019524" y="106106"/>
              <a:ext cx="612843" cy="528313"/>
            </a:xfrm>
            <a:prstGeom prst="triangle"/>
            <a:solidFill>
              <a:srgbClr val="FFC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20" name="组合5"/>
          <p:cNvGrpSpPr/>
          <p:nvPr/>
        </p:nvGrpSpPr>
        <p:grpSpPr>
          <a:xfrm>
            <a:off x="1360712" y="3294509"/>
            <a:ext cx="2876388" cy="836831"/>
            <a:chOff x="0" y="0"/>
            <a:chExt cx="2876388" cy="836831"/>
          </a:xfrm>
        </p:grpSpPr>
        <p:sp>
          <p:nvSpPr>
            <p:cNvPr id="21" name="形状10"/>
            <p:cNvSpPr txBox="1"/>
            <p:nvPr/>
          </p:nvSpPr>
          <p:spPr>
            <a:xfrm>
              <a:off x="0" y="71138"/>
              <a:ext cx="603115" cy="603115"/>
            </a:xfrm>
            <a:prstGeom prst="diamond"/>
            <a:solidFill>
              <a:srgbClr val="4472C4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文本9"/>
            <p:cNvSpPr txBox="1"/>
            <p:nvPr/>
          </p:nvSpPr>
          <p:spPr>
            <a:xfrm>
              <a:off x="654460" y="0"/>
              <a:ext cx="2221928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(   )</a:t>
              </a:r>
            </a:p>
          </p:txBody>
        </p:sp>
      </p:grpSp>
      <p:grpSp>
        <p:nvGrpSpPr>
          <p:cNvPr id="23" name="组合6"/>
          <p:cNvGrpSpPr/>
          <p:nvPr/>
        </p:nvGrpSpPr>
        <p:grpSpPr>
          <a:xfrm>
            <a:off x="4417312" y="3294509"/>
            <a:ext cx="2821233" cy="836831"/>
            <a:chOff x="0" y="0"/>
            <a:chExt cx="2821233" cy="836831"/>
          </a:xfrm>
        </p:grpSpPr>
        <p:sp>
          <p:nvSpPr>
            <p:cNvPr id="24" name="文本10"/>
            <p:cNvSpPr txBox="1"/>
            <p:nvPr/>
          </p:nvSpPr>
          <p:spPr>
            <a:xfrm>
              <a:off x="599305" y="0"/>
              <a:ext cx="2221928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(   )</a:t>
              </a:r>
            </a:p>
          </p:txBody>
        </p:sp>
        <p:sp>
          <p:nvSpPr>
            <p:cNvPr id="25" name="形状11"/>
            <p:cNvSpPr txBox="1"/>
            <p:nvPr/>
          </p:nvSpPr>
          <p:spPr>
            <a:xfrm>
              <a:off x="0" y="71138"/>
              <a:ext cx="603115" cy="603115"/>
            </a:xfrm>
            <a:prstGeom prst="ellipse"/>
            <a:solidFill>
              <a:srgbClr val="F04C3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26" name="组合7"/>
          <p:cNvGrpSpPr/>
          <p:nvPr/>
        </p:nvGrpSpPr>
        <p:grpSpPr>
          <a:xfrm>
            <a:off x="7694177" y="3294509"/>
            <a:ext cx="2830961" cy="836831"/>
            <a:chOff x="0" y="0"/>
            <a:chExt cx="2830961" cy="836831"/>
          </a:xfrm>
        </p:grpSpPr>
        <p:sp>
          <p:nvSpPr>
            <p:cNvPr id="27" name="文本11"/>
            <p:cNvSpPr txBox="1"/>
            <p:nvPr/>
          </p:nvSpPr>
          <p:spPr>
            <a:xfrm>
              <a:off x="609033" y="0"/>
              <a:ext cx="2221928" cy="83683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300"/>
                </a:lnSpc>
              </a:pP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</a:t>
              </a:r>
              <a:r>
                <a:rPr lang="zh-CN" altLang="en-US" sz="36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(   )</a:t>
              </a:r>
            </a:p>
          </p:txBody>
        </p:sp>
        <p:sp>
          <p:nvSpPr>
            <p:cNvPr id="28" name="形状12"/>
            <p:cNvSpPr txBox="1"/>
            <p:nvPr/>
          </p:nvSpPr>
          <p:spPr>
            <a:xfrm>
              <a:off x="0" y="108538"/>
              <a:ext cx="612843" cy="528313"/>
            </a:xfrm>
            <a:prstGeom prst="triangle"/>
            <a:solidFill>
              <a:srgbClr val="FFC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29" name="形状4"/>
          <p:cNvSpPr txBox="1"/>
          <p:nvPr/>
        </p:nvSpPr>
        <p:spPr>
          <a:xfrm>
            <a:off x="4370983" y="2159930"/>
            <a:ext cx="603115" cy="603115"/>
          </a:xfrm>
          <a:prstGeom prst="diamond"/>
          <a:solidFill>
            <a:srgbClr val="4472C4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0" name="形状5"/>
          <p:cNvSpPr txBox="1"/>
          <p:nvPr/>
        </p:nvSpPr>
        <p:spPr>
          <a:xfrm>
            <a:off x="7646973" y="2159930"/>
            <a:ext cx="603115" cy="603115"/>
          </a:xfrm>
          <a:prstGeom prst="diamond"/>
          <a:solidFill>
            <a:srgbClr val="4472C4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31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7569" y="4547324"/>
            <a:ext cx="1357200" cy="1357200"/>
          </a:xfrm>
          <a:prstGeom prst="rect">
            <a:avLst/>
          </a:prstGeom>
        </p:spPr>
      </p:pic>
      <p:grpSp>
        <p:nvGrpSpPr>
          <p:cNvPr id="32" name="组合8"/>
          <p:cNvGrpSpPr/>
          <p:nvPr/>
        </p:nvGrpSpPr>
        <p:grpSpPr>
          <a:xfrm>
            <a:off x="3130475" y="4495516"/>
            <a:ext cx="6275307" cy="843550"/>
            <a:chOff x="0" y="0"/>
            <a:chExt cx="6275307" cy="843550"/>
          </a:xfrm>
        </p:grpSpPr>
        <p:sp>
          <p:nvSpPr>
            <p:cNvPr id="33" name="形状14"/>
            <p:cNvSpPr txBox="1"/>
            <p:nvPr/>
          </p:nvSpPr>
          <p:spPr>
            <a:xfrm>
              <a:off x="0" y="0"/>
              <a:ext cx="6275307" cy="843550"/>
            </a:xfrm>
            <a:prstGeom prst="wedgeRoundRectCallout"/>
            <a:solidFill>
              <a:srgbClr val="FFFFFF">
                <a:alpha val="100000"/>
              </a:srgbClr>
            </a:solidFill>
            <a:ln w="19050">
              <a:solidFill>
                <a:srgbClr val="ED7D31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文本12"/>
            <p:cNvSpPr txBox="1"/>
            <p:nvPr/>
          </p:nvSpPr>
          <p:spPr>
            <a:xfrm>
              <a:off x="37369" y="43530"/>
              <a:ext cx="6192950" cy="76119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想（</a:t>
              </a:r>
              <a:r>
                <a:rPr lang="zh-CN" altLang="en-US" sz="3200" b="1" i="0" dirty="0">
                  <a:solidFill>
                    <a:srgbClr val="FF0000">
                      <a:alpha val="100000"/>
                    </a:srgbClr>
                  </a:solidFill>
                  <a:latin typeface="楷体"/>
                  <a:ea typeface="楷体"/>
                </a:rPr>
                <a:t>二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）七十四，所以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是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7</a:t>
              </a:r>
              <a:r>
                <a:rPr lang="zh-CN" altLang="en-US" sz="3200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。</a:t>
              </a:r>
            </a:p>
          </p:txBody>
        </p:sp>
        <p:sp>
          <p:nvSpPr>
            <p:cNvPr id="35" name="形状13"/>
            <p:cNvSpPr txBox="1"/>
            <p:nvPr/>
          </p:nvSpPr>
          <p:spPr>
            <a:xfrm>
              <a:off x="4282883" y="122592"/>
              <a:ext cx="603115" cy="603115"/>
            </a:xfrm>
            <a:prstGeom prst="diamond"/>
            <a:solidFill>
              <a:srgbClr val="4472C4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36" name="文本2"/>
          <p:cNvSpPr txBox="1"/>
          <p:nvPr/>
        </p:nvSpPr>
        <p:spPr>
          <a:xfrm>
            <a:off x="2736548" y="3294509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</a:p>
        </p:txBody>
      </p:sp>
      <p:sp>
        <p:nvSpPr>
          <p:cNvPr id="37" name="文本3"/>
          <p:cNvSpPr txBox="1"/>
          <p:nvPr/>
        </p:nvSpPr>
        <p:spPr>
          <a:xfrm>
            <a:off x="5743432" y="3294509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3</a:t>
            </a:r>
          </a:p>
        </p:txBody>
      </p:sp>
      <p:sp>
        <p:nvSpPr>
          <p:cNvPr id="38" name="文本4"/>
          <p:cNvSpPr txBox="1"/>
          <p:nvPr/>
        </p:nvSpPr>
        <p:spPr>
          <a:xfrm>
            <a:off x="9028638" y="3294509"/>
            <a:ext cx="1292158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1" i="0" dirty="0">
                <a:solidFill>
                  <a:srgbClr val="EE1D23">
                    <a:alpha val="100000"/>
                  </a:srgbClr>
                </a:solidFill>
                <a:latin typeface="Times New Roman"/>
                <a:ea typeface="Times New Roman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6" grpId="0" animBg="1"/>
      <p:bldP spid="29" grpId="0" animBg="1"/>
      <p:bldP spid="30" grpId="0" animBg="1"/>
      <p:bldP spid="37" grpId="0" animBg="1"/>
      <p:bldP spid="38" grpId="0" animBg="1"/>
    </p:bldLst>
  </p:timing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75336" r="17136" b="0"/>
          <a:stretch>
            <a:fillRect/>
          </a:stretch>
        </p:blipFill>
        <p:spPr>
          <a:xfrm>
            <a:off x="-1" y="6604000"/>
            <a:ext cx="12192001" cy="254000"/>
          </a:xfrm>
          <a:prstGeom prst="rect">
            <a:avLst/>
          </a:prstGeom>
          <a:ln w="9525">
            <a:solidFill>
              <a:srgbClr val="D4D794">
                <a:alpha val="100000"/>
              </a:srgbClr>
            </a:solidFill>
            <a:prstDash val="solid"/>
          </a:ln>
        </p:spPr>
      </p:pic>
      <p:grpSp>
        <p:nvGrpSpPr>
          <p:cNvPr id="4" name="组合1"/>
          <p:cNvGrpSpPr/>
          <p:nvPr/>
        </p:nvGrpSpPr>
        <p:grpSpPr>
          <a:xfrm>
            <a:off x="217389" y="213293"/>
            <a:ext cx="2591125" cy="826700"/>
            <a:chOff x="0" y="0"/>
            <a:chExt cx="2591125" cy="826700"/>
          </a:xfrm>
        </p:grpSpPr>
        <p:sp>
          <p:nvSpPr>
            <p:cNvPr id="5" name="形状1"/>
            <p:cNvSpPr txBox="1"/>
            <p:nvPr/>
          </p:nvSpPr>
          <p:spPr>
            <a:xfrm>
              <a:off x="0" y="23220"/>
              <a:ext cx="2591125" cy="803480"/>
            </a:xfrm>
            <a:prstGeom prst="flowChartTerminator"/>
            <a:solidFill>
              <a:srgbClr val="48725E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0" dist="76200" dir="13500000" rotWithShape="0">
                <a:srgbClr val="D4D794">
                  <a:alpha val="40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2"/>
            <p:cNvSpPr txBox="1"/>
            <p:nvPr/>
          </p:nvSpPr>
          <p:spPr>
            <a:xfrm>
              <a:off x="161543" y="0"/>
              <a:ext cx="2346887" cy="8027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800"/>
                </a:lnSpc>
              </a:pPr>
              <a:r>
                <a:rPr lang="zh-CN" altLang="en-US" sz="4000" b="0" i="0" dirty="0">
                  <a:solidFill>
                    <a:srgbClr val="FFFFFF">
                      <a:alpha val="100000"/>
                    </a:srgbClr>
                  </a:solidFill>
                  <a:latin typeface="华文琥珀"/>
                  <a:ea typeface="华文琥珀"/>
                </a:rPr>
                <a:t>课堂小结</a:t>
              </a:r>
            </a:p>
          </p:txBody>
        </p:sp>
      </p:grpSp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5963" y="1389843"/>
            <a:ext cx="8320073" cy="4845586"/>
          </a:xfrm>
          <a:prstGeom prst="rect">
            <a:avLst/>
          </a:prstGeom>
        </p:spPr>
      </p:pic>
      <p:sp>
        <p:nvSpPr>
          <p:cNvPr id="8" name="文本1"/>
          <p:cNvSpPr txBox="1"/>
          <p:nvPr/>
        </p:nvSpPr>
        <p:spPr>
          <a:xfrm>
            <a:off x="4430787" y="560290"/>
            <a:ext cx="3513306" cy="83683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3600" b="1" i="0" dirty="0">
                <a:solidFill>
                  <a:srgbClr val="3333FF">
                    <a:alpha val="100000"/>
                  </a:srgbClr>
                </a:solidFill>
                <a:latin typeface="Times New Roman"/>
                <a:ea typeface="Times New Roman"/>
              </a:rPr>
              <a:t>7</a:t>
            </a:r>
            <a:r>
              <a:rPr lang="zh-CN" altLang="en-US" sz="3600" b="1" i="0" dirty="0">
                <a:solidFill>
                  <a:srgbClr val="3333FF">
                    <a:alpha val="100000"/>
                  </a:srgbClr>
                </a:solidFill>
                <a:latin typeface="黑体"/>
                <a:ea typeface="黑体"/>
              </a:rPr>
              <a:t>的乘法口诀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5640" y="96230"/>
            <a:ext cx="980357" cy="960967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9928" y="2818470"/>
            <a:ext cx="4016248" cy="4039530"/>
          </a:xfrm>
          <a:prstGeom prst="rect">
            <a:avLst/>
          </a:prstGeom>
        </p:spPr>
      </p:pic>
      <p:grpSp>
        <p:nvGrpSpPr>
          <p:cNvPr id="5" name="组合1"/>
          <p:cNvGrpSpPr/>
          <p:nvPr/>
        </p:nvGrpSpPr>
        <p:grpSpPr>
          <a:xfrm>
            <a:off x="217389" y="221939"/>
            <a:ext cx="2591125" cy="818054"/>
            <a:chOff x="0" y="0"/>
            <a:chExt cx="2591125" cy="818054"/>
          </a:xfrm>
        </p:grpSpPr>
        <p:sp>
          <p:nvSpPr>
            <p:cNvPr id="6" name="形状1"/>
            <p:cNvSpPr txBox="1"/>
            <p:nvPr/>
          </p:nvSpPr>
          <p:spPr>
            <a:xfrm>
              <a:off x="0" y="14574"/>
              <a:ext cx="2591125" cy="803480"/>
            </a:xfrm>
            <a:prstGeom prst="flowChartTerminator"/>
            <a:solidFill>
              <a:srgbClr val="D4D794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0" dist="76200" dir="13500000" rotWithShape="0">
                <a:srgbClr val="D4D794">
                  <a:alpha val="40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152896" y="0"/>
              <a:ext cx="2346887" cy="80274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800"/>
                </a:lnSpc>
              </a:pPr>
              <a:r>
                <a:rPr lang="zh-CN" altLang="en-US" sz="4000" b="0" i="0" dirty="0">
                  <a:solidFill>
                    <a:srgbClr val="FFFFFF">
                      <a:alpha val="100000"/>
                    </a:srgbClr>
                  </a:solidFill>
                  <a:latin typeface="华文琥珀"/>
                  <a:ea typeface="华文琥珀"/>
                </a:rPr>
                <a:t>课后作业</a:t>
              </a:r>
            </a:p>
          </p:txBody>
        </p:sp>
      </p:grpSp>
      <p:sp>
        <p:nvSpPr>
          <p:cNvPr id="8" name="文本1"/>
          <p:cNvSpPr txBox="1"/>
          <p:nvPr/>
        </p:nvSpPr>
        <p:spPr>
          <a:xfrm>
            <a:off x="573437" y="1574837"/>
            <a:ext cx="11045127" cy="867608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5300"/>
              </a:lnSpc>
            </a:pPr>
            <a:r>
              <a:rPr lang="zh-CN" altLang="en-US" sz="4399" b="1" i="0" dirty="0">
                <a:solidFill>
                  <a:srgbClr val="FFFFFF">
                    <a:alpha val="100000"/>
                  </a:srgbClr>
                </a:solidFill>
                <a:effectLst>
                  <a:outerShdw blurRad="0" dist="63500" dir="2700000" rotWithShape="0">
                    <a:srgbClr val="000000">
                      <a:alpha val="42745"/>
                    </a:srgbClr>
                  </a:outerShdw>
                </a:effectLst>
                <a:latin typeface="黑体"/>
                <a:ea typeface="黑体"/>
              </a:rPr>
              <a:t>完成状元成才路系列丛书相关课时习题。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" y="1033"/>
            <a:ext cx="12179259" cy="6855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3" y="2485"/>
            <a:ext cx="12179297" cy="685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铃子</dc:creator>
  <dc:title>第1课时 7的乘法口诀</dc:title>
  <revision>1</revision>
  <dcterms:created xsi:type="dcterms:W3CDTF">2025-12-17T02:45:32.6132812Z</dcterms:created>
  <dcterms:modified xsi:type="dcterms:W3CDTF">2025-12-17T02:45:32.6132812Z</dcterms:modified>
  <lastModifiedBy>铃子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5.2.4.9454</vt:lpwstr>
  </op:property>
  <op:property fmtid="{D5CDD505-2E9C-101B-9397-08002B2CF9AE}" pid="4" name="EasiNoteCoursewareInfo">
    <vt:lpwstr>931340e9-9d08-4faf-a3d8-7d7e2ea7b17b:4</vt:lpwstr>
  </op:property>
  <op:property fmtid="{D5CDD505-2E9C-101B-9397-08002B2CF9AE}" pid="5" name="EasiNoteDocumentName">
    <vt:lpwstr>第1课时 7的乘法口诀</vt:lpwstr>
  </op:property>
  <op:property fmtid="{D5CDD505-2E9C-101B-9397-08002B2CF9AE}" pid="6" name="EasiNoteAuthor">
    <vt:lpwstr>spsivygkvttpzwiuipwkrzhy93414541</vt:lpwstr>
  </op:property>
  <op:property fmtid="{D5CDD505-2E9C-101B-9397-08002B2CF9AE}" pid="7" name="EasiNoteUpstreamCoursewareInfo_0">
    <vt:lpwstr>9b8728b4-3722-4c2d-9fa1-e567dd649ced</vt:lpwstr>
  </op:property>
  <op:property fmtid="{D5CDD505-2E9C-101B-9397-08002B2CF9AE}" pid="8" name="EasiNoteUpstreamCoursewareInfo_1">
    <vt:lpwstr>42bbac47-7f5f-4c93-a189-cd5482b33062</vt:lpwstr>
  </op:property>
  <op:property fmtid="{D5CDD505-2E9C-101B-9397-08002B2CF9AE}" pid="9" name="EasiNoteUpstreamCoursewareInfo_2">
    <vt:lpwstr>d0acd71d-bc3d-43ea-97d4-f661db3072c9</vt:lpwstr>
  </op:property>
  <op:property fmtid="{D5CDD505-2E9C-101B-9397-08002B2CF9AE}" pid="10" name="EasiNoteUpstreamCoursewareInfo_3">
    <vt:lpwstr>931340e9-9d08-4faf-a3d8-7d7e2ea7b17b</vt:lpwstr>
  </op:property>
</op:Properties>
</file>