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0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7.jpe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7" Type="http://schemas.openxmlformats.org/officeDocument/2006/relationships/image" Target="../media/image15.png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0.xml"/><Relationship Id="rId3" Type="http://schemas.openxmlformats.org/officeDocument/2006/relationships/image" Target="../media/image16.jpeg"/><Relationship Id="rId2" Type="http://schemas.openxmlformats.org/officeDocument/2006/relationships/image" Target="../media/image5.png"/><Relationship Id="rId1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image" Target="../media/image19.jpeg"/><Relationship Id="rId2" Type="http://schemas.openxmlformats.org/officeDocument/2006/relationships/image" Target="../media/image5.png"/><Relationship Id="rId1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7.xml"/><Relationship Id="rId4" Type="http://schemas.openxmlformats.org/officeDocument/2006/relationships/image" Target="../media/image21.png"/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23.png"/><Relationship Id="rId1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857250" y="857250"/>
            <a:ext cx="10477500" cy="5143500"/>
          </a:xfrm>
          <a:custGeom>
            <a:avLst/>
            <a:gdLst>
              <a:gd name="connsiteX0" fmla="*/ 205740 w 10477500"/>
              <a:gd name="connsiteY0" fmla="*/ 0 h 5143500"/>
              <a:gd name="connsiteX1" fmla="*/ 10271760 w 10477500"/>
              <a:gd name="connsiteY1" fmla="*/ 0 h 5143500"/>
              <a:gd name="connsiteX2" fmla="*/ 10385386 w 10477500"/>
              <a:gd name="connsiteY2" fmla="*/ 0 h 5143500"/>
              <a:gd name="connsiteX3" fmla="*/ 10477500 w 10477500"/>
              <a:gd name="connsiteY3" fmla="*/ 4937760 h 5143500"/>
              <a:gd name="connsiteX4" fmla="*/ 10477499 w 10477500"/>
              <a:gd name="connsiteY4" fmla="*/ 5051388 h 5143500"/>
              <a:gd name="connsiteX5" fmla="*/ 205740 w 10477500"/>
              <a:gd name="connsiteY5" fmla="*/ 5143500 h 5143500"/>
              <a:gd name="connsiteX6" fmla="*/ 92113 w 10477500"/>
              <a:gd name="connsiteY6" fmla="*/ 5143500 h 5143500"/>
              <a:gd name="connsiteX7" fmla="*/ 0 w 10477500"/>
              <a:gd name="connsiteY7" fmla="*/ 205740 h 5143500"/>
              <a:gd name="connsiteX8" fmla="*/ 0 w 10477500"/>
              <a:gd name="connsiteY8" fmla="*/ 92113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77500" h="5143500">
                <a:moveTo>
                  <a:pt x="205740" y="0"/>
                </a:moveTo>
                <a:lnTo>
                  <a:pt x="10271760" y="0"/>
                </a:lnTo>
                <a:cubicBezTo>
                  <a:pt x="10385386" y="0"/>
                  <a:pt x="10477499" y="92113"/>
                  <a:pt x="10477500" y="205740"/>
                </a:cubicBezTo>
                <a:lnTo>
                  <a:pt x="10477500" y="4937760"/>
                </a:lnTo>
                <a:cubicBezTo>
                  <a:pt x="10477499" y="5051388"/>
                  <a:pt x="10385386" y="5143500"/>
                  <a:pt x="10271760" y="5143500"/>
                </a:cubicBezTo>
                <a:lnTo>
                  <a:pt x="205740" y="5143500"/>
                </a:lnTo>
                <a:cubicBezTo>
                  <a:pt x="92113" y="5143500"/>
                  <a:pt x="0" y="5051388"/>
                  <a:pt x="0" y="49377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9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形状2"/>
          <p:cNvSpPr txBox="1"/>
          <p:nvPr/>
        </p:nvSpPr>
        <p:spPr>
          <a:xfrm>
            <a:off x="4110038" y="3979813"/>
            <a:ext cx="3971925" cy="590550"/>
          </a:xfrm>
          <a:custGeom>
            <a:avLst/>
            <a:gdLst>
              <a:gd name="connsiteX0" fmla="*/ 295275 w 3971925"/>
              <a:gd name="connsiteY0" fmla="*/ 0 h 590550"/>
              <a:gd name="connsiteX1" fmla="*/ 3676650 w 3971925"/>
              <a:gd name="connsiteY1" fmla="*/ 0 h 590550"/>
              <a:gd name="connsiteX2" fmla="*/ 3839726 w 3971925"/>
              <a:gd name="connsiteY2" fmla="*/ 0 h 590550"/>
              <a:gd name="connsiteX3" fmla="*/ 3971925 w 3971925"/>
              <a:gd name="connsiteY3" fmla="*/ 458351 h 590550"/>
              <a:gd name="connsiteX4" fmla="*/ 295275 w 3971925"/>
              <a:gd name="connsiteY4" fmla="*/ 590550 h 590550"/>
              <a:gd name="connsiteX5" fmla="*/ 132199 w 3971925"/>
              <a:gd name="connsiteY5" fmla="*/ 590550 h 590550"/>
              <a:gd name="connsiteX6" fmla="*/ 0 w 3971925"/>
              <a:gd name="connsiteY6" fmla="*/ 132199 h 59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71925" h="590550">
                <a:moveTo>
                  <a:pt x="295275" y="0"/>
                </a:moveTo>
                <a:lnTo>
                  <a:pt x="3676650" y="0"/>
                </a:lnTo>
                <a:cubicBezTo>
                  <a:pt x="3839726" y="0"/>
                  <a:pt x="3971925" y="132199"/>
                  <a:pt x="3971925" y="295275"/>
                </a:cubicBezTo>
                <a:cubicBezTo>
                  <a:pt x="3971925" y="458351"/>
                  <a:pt x="3839726" y="590550"/>
                  <a:pt x="3676650" y="590550"/>
                </a:cubicBezTo>
                <a:lnTo>
                  <a:pt x="295275" y="590550"/>
                </a:lnTo>
                <a:cubicBezTo>
                  <a:pt x="132199" y="590550"/>
                  <a:pt x="0" y="458351"/>
                  <a:pt x="0" y="295275"/>
                </a:cubicBezTo>
                <a:cubicBezTo>
                  <a:pt x="0" y="132199"/>
                  <a:pt x="132199" y="0"/>
                  <a:pt x="29527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" name="文本1"/>
          <p:cNvSpPr txBox="1"/>
          <p:nvPr/>
        </p:nvSpPr>
        <p:spPr>
          <a:xfrm>
            <a:off x="4887367" y="4027438"/>
            <a:ext cx="1257300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创作人：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5" name="文本2"/>
          <p:cNvSpPr txBox="1"/>
          <p:nvPr/>
        </p:nvSpPr>
        <p:spPr>
          <a:xfrm>
            <a:off x="6239917" y="4027438"/>
            <a:ext cx="1152525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 马亚妮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6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9417" y="4132213"/>
            <a:ext cx="285750" cy="285750"/>
          </a:xfrm>
          <a:prstGeom prst="rect">
            <a:avLst/>
          </a:prstGeom>
        </p:spPr>
      </p:pic>
      <p:sp>
        <p:nvSpPr>
          <p:cNvPr id="7" name="文本3"/>
          <p:cNvSpPr txBox="1"/>
          <p:nvPr/>
        </p:nvSpPr>
        <p:spPr>
          <a:xfrm>
            <a:off x="4014788" y="2801987"/>
            <a:ext cx="4162425" cy="101917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480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青山不老</a:t>
            </a:r>
            <a:endParaRPr lang="zh-CN" altLang="en-US" sz="480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7620000" cy="6858000"/>
          </a:xfrm>
          <a:custGeom>
            <a:avLst/>
            <a:gdLst>
              <a:gd name="connsiteX0" fmla="*/ 137160 w 7620000"/>
              <a:gd name="connsiteY0" fmla="*/ 0 h 6858000"/>
              <a:gd name="connsiteX1" fmla="*/ 7482840 w 7620000"/>
              <a:gd name="connsiteY1" fmla="*/ 0 h 6858000"/>
              <a:gd name="connsiteX2" fmla="*/ 7519217 w 7620000"/>
              <a:gd name="connsiteY2" fmla="*/ 0 h 6858000"/>
              <a:gd name="connsiteX3" fmla="*/ 7605549 w 7620000"/>
              <a:gd name="connsiteY3" fmla="*/ 65896 h 6858000"/>
              <a:gd name="connsiteX4" fmla="*/ 7620000 w 7620000"/>
              <a:gd name="connsiteY4" fmla="*/ 6720840 h 6858000"/>
              <a:gd name="connsiteX5" fmla="*/ 7620000 w 7620000"/>
              <a:gd name="connsiteY5" fmla="*/ 6757217 h 6858000"/>
              <a:gd name="connsiteX6" fmla="*/ 7554104 w 7620000"/>
              <a:gd name="connsiteY6" fmla="*/ 6843549 h 6858000"/>
              <a:gd name="connsiteX7" fmla="*/ 137160 w 7620000"/>
              <a:gd name="connsiteY7" fmla="*/ 6858000 h 6858000"/>
              <a:gd name="connsiteX8" fmla="*/ 100783 w 7620000"/>
              <a:gd name="connsiteY8" fmla="*/ 6858000 h 6858000"/>
              <a:gd name="connsiteX9" fmla="*/ 14451 w 7620000"/>
              <a:gd name="connsiteY9" fmla="*/ 6792104 h 6858000"/>
              <a:gd name="connsiteX10" fmla="*/ 0 w 7620000"/>
              <a:gd name="connsiteY10" fmla="*/ 137160 h 6858000"/>
              <a:gd name="connsiteX11" fmla="*/ 0 w 7620000"/>
              <a:gd name="connsiteY11" fmla="*/ 6140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620000" h="6858000">
                <a:moveTo>
                  <a:pt x="137160" y="0"/>
                </a:moveTo>
                <a:lnTo>
                  <a:pt x="7482840" y="0"/>
                </a:lnTo>
                <a:cubicBezTo>
                  <a:pt x="7519217" y="0"/>
                  <a:pt x="7554104" y="14451"/>
                  <a:pt x="7579826" y="40173"/>
                </a:cubicBezTo>
                <a:cubicBezTo>
                  <a:pt x="7605549" y="65896"/>
                  <a:pt x="7620000" y="100783"/>
                  <a:pt x="7620000" y="137160"/>
                </a:cubicBezTo>
                <a:lnTo>
                  <a:pt x="7620000" y="6720840"/>
                </a:lnTo>
                <a:cubicBezTo>
                  <a:pt x="7620000" y="6757217"/>
                  <a:pt x="7605549" y="6792104"/>
                  <a:pt x="7579826" y="6817826"/>
                </a:cubicBezTo>
                <a:cubicBezTo>
                  <a:pt x="7554104" y="6843549"/>
                  <a:pt x="7519217" y="6858000"/>
                  <a:pt x="7482840" y="6858000"/>
                </a:cubicBezTo>
                <a:lnTo>
                  <a:pt x="137160" y="6858000"/>
                </a:lnTo>
                <a:cubicBezTo>
                  <a:pt x="100783" y="6858000"/>
                  <a:pt x="65896" y="6843549"/>
                  <a:pt x="40173" y="6817826"/>
                </a:cubicBezTo>
                <a:cubicBezTo>
                  <a:pt x="14451" y="6792104"/>
                  <a:pt x="0" y="6757217"/>
                  <a:pt x="0" y="6720840"/>
                </a:cubicBezTo>
                <a:lnTo>
                  <a:pt x="0" y="137160"/>
                </a:lnTo>
                <a:cubicBezTo>
                  <a:pt x="0" y="61409"/>
                  <a:pt x="61409" y="0"/>
                  <a:pt x="13716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1219498"/>
            <a:ext cx="59055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目录</a:t>
            </a:r>
            <a:endParaRPr lang="zh-CN" altLang="en-US" sz="315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4" name="形状2"/>
          <p:cNvSpPr txBox="1"/>
          <p:nvPr/>
        </p:nvSpPr>
        <p:spPr>
          <a:xfrm>
            <a:off x="1333500" y="2203698"/>
            <a:ext cx="1191" cy="304800"/>
          </a:xfrm>
          <a:prstGeom prst="line">
            <a:avLst/>
          </a:prstGeom>
          <a:solidFill>
            <a:srgbClr val="000000">
              <a:alpha val="100000"/>
            </a:srgbClr>
          </a:solidFill>
          <a:ln w="50750">
            <a:solidFill>
              <a:srgbClr val="F2C867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365200" y="2079873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情境导入</a:t>
            </a:r>
            <a:endParaRPr lang="zh-CN" altLang="en-US" sz="210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6" name="形状3"/>
          <p:cNvSpPr txBox="1"/>
          <p:nvPr/>
        </p:nvSpPr>
        <p:spPr>
          <a:xfrm>
            <a:off x="1333500" y="2819549"/>
            <a:ext cx="1191" cy="304800"/>
          </a:xfrm>
          <a:prstGeom prst="line">
            <a:avLst/>
          </a:prstGeom>
          <a:solidFill>
            <a:srgbClr val="000000">
              <a:alpha val="100000"/>
            </a:srgbClr>
          </a:solidFill>
          <a:ln w="50750">
            <a:solidFill>
              <a:srgbClr val="F2C867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文本3"/>
          <p:cNvSpPr txBox="1"/>
          <p:nvPr/>
        </p:nvSpPr>
        <p:spPr>
          <a:xfrm>
            <a:off x="1365200" y="2695724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初读感知</a:t>
            </a:r>
            <a:endParaRPr lang="zh-CN" altLang="en-US" sz="210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8" name="形状4"/>
          <p:cNvSpPr txBox="1"/>
          <p:nvPr/>
        </p:nvSpPr>
        <p:spPr>
          <a:xfrm>
            <a:off x="1333500" y="3435400"/>
            <a:ext cx="1191" cy="304800"/>
          </a:xfrm>
          <a:prstGeom prst="line">
            <a:avLst/>
          </a:prstGeom>
          <a:solidFill>
            <a:srgbClr val="000000">
              <a:alpha val="100000"/>
            </a:srgbClr>
          </a:solidFill>
          <a:ln w="50750">
            <a:solidFill>
              <a:srgbClr val="F2C867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9" name="文本4"/>
          <p:cNvSpPr txBox="1"/>
          <p:nvPr/>
        </p:nvSpPr>
        <p:spPr>
          <a:xfrm>
            <a:off x="1365200" y="3311575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深入研读</a:t>
            </a:r>
            <a:endParaRPr lang="zh-CN" altLang="en-US" sz="210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10" name="形状5"/>
          <p:cNvSpPr txBox="1"/>
          <p:nvPr/>
        </p:nvSpPr>
        <p:spPr>
          <a:xfrm>
            <a:off x="1333500" y="4051250"/>
            <a:ext cx="1191" cy="304800"/>
          </a:xfrm>
          <a:prstGeom prst="line">
            <a:avLst/>
          </a:prstGeom>
          <a:solidFill>
            <a:srgbClr val="000000">
              <a:alpha val="100000"/>
            </a:srgbClr>
          </a:solidFill>
          <a:ln w="50750">
            <a:solidFill>
              <a:srgbClr val="F2C867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1" name="文本5"/>
          <p:cNvSpPr txBox="1"/>
          <p:nvPr/>
        </p:nvSpPr>
        <p:spPr>
          <a:xfrm>
            <a:off x="1365200" y="3927425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主题升华</a:t>
            </a:r>
            <a:endParaRPr lang="zh-CN" altLang="en-US" sz="210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12" name="形状6"/>
          <p:cNvSpPr txBox="1"/>
          <p:nvPr/>
        </p:nvSpPr>
        <p:spPr>
          <a:xfrm>
            <a:off x="1333500" y="4667101"/>
            <a:ext cx="1191" cy="304800"/>
          </a:xfrm>
          <a:prstGeom prst="line">
            <a:avLst/>
          </a:prstGeom>
          <a:solidFill>
            <a:srgbClr val="000000">
              <a:alpha val="100000"/>
            </a:srgbClr>
          </a:solidFill>
          <a:ln w="50750">
            <a:solidFill>
              <a:srgbClr val="F2C867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3" name="文本6"/>
          <p:cNvSpPr txBox="1"/>
          <p:nvPr/>
        </p:nvSpPr>
        <p:spPr>
          <a:xfrm>
            <a:off x="1365200" y="4543276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拓展延伸</a:t>
            </a:r>
            <a:endParaRPr lang="zh-CN" altLang="en-US" sz="210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14" name="形状7"/>
          <p:cNvSpPr txBox="1"/>
          <p:nvPr/>
        </p:nvSpPr>
        <p:spPr>
          <a:xfrm>
            <a:off x="1333500" y="5282952"/>
            <a:ext cx="1191" cy="304800"/>
          </a:xfrm>
          <a:prstGeom prst="line">
            <a:avLst/>
          </a:prstGeom>
          <a:solidFill>
            <a:srgbClr val="000000">
              <a:alpha val="100000"/>
            </a:srgbClr>
          </a:solidFill>
          <a:ln w="50750">
            <a:solidFill>
              <a:srgbClr val="F2C867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5" name="文本7"/>
          <p:cNvSpPr txBox="1"/>
          <p:nvPr/>
        </p:nvSpPr>
        <p:spPr>
          <a:xfrm>
            <a:off x="1365200" y="5159127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课堂总结与检测</a:t>
            </a:r>
            <a:endParaRPr lang="zh-CN" altLang="en-US" sz="210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16" name="文本8"/>
          <p:cNvSpPr txBox="1"/>
          <p:nvPr/>
        </p:nvSpPr>
        <p:spPr>
          <a:xfrm>
            <a:off x="881062" y="2113211"/>
            <a:ext cx="485775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2C867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01</a:t>
            </a:r>
            <a:endParaRPr lang="zh-CN" altLang="en-US" sz="2000" b="1" i="0" dirty="0">
              <a:solidFill>
                <a:srgbClr val="F2C867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17" name="文本9"/>
          <p:cNvSpPr txBox="1"/>
          <p:nvPr/>
        </p:nvSpPr>
        <p:spPr>
          <a:xfrm>
            <a:off x="881062" y="2729061"/>
            <a:ext cx="476250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2C867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02</a:t>
            </a:r>
            <a:endParaRPr lang="zh-CN" altLang="en-US" sz="2000" b="1" i="0" dirty="0">
              <a:solidFill>
                <a:srgbClr val="F2C867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18" name="文本10"/>
          <p:cNvSpPr txBox="1"/>
          <p:nvPr/>
        </p:nvSpPr>
        <p:spPr>
          <a:xfrm>
            <a:off x="881062" y="3344912"/>
            <a:ext cx="476250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2C867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03</a:t>
            </a:r>
            <a:endParaRPr lang="zh-CN" altLang="en-US" sz="2000" b="1" i="0" dirty="0">
              <a:solidFill>
                <a:srgbClr val="F2C867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19" name="文本11"/>
          <p:cNvSpPr txBox="1"/>
          <p:nvPr/>
        </p:nvSpPr>
        <p:spPr>
          <a:xfrm>
            <a:off x="881062" y="3960763"/>
            <a:ext cx="485775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2C867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04</a:t>
            </a:r>
            <a:endParaRPr lang="zh-CN" altLang="en-US" sz="2000" b="1" i="0" dirty="0">
              <a:solidFill>
                <a:srgbClr val="F2C867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20" name="文本12"/>
          <p:cNvSpPr txBox="1"/>
          <p:nvPr/>
        </p:nvSpPr>
        <p:spPr>
          <a:xfrm>
            <a:off x="881062" y="4576614"/>
            <a:ext cx="485775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2C867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05</a:t>
            </a:r>
            <a:endParaRPr lang="zh-CN" altLang="en-US" sz="2000" b="1" i="0" dirty="0">
              <a:solidFill>
                <a:srgbClr val="F2C867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21" name="文本13"/>
          <p:cNvSpPr txBox="1"/>
          <p:nvPr/>
        </p:nvSpPr>
        <p:spPr>
          <a:xfrm>
            <a:off x="881062" y="5192464"/>
            <a:ext cx="476250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2C867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06</a:t>
            </a:r>
            <a:endParaRPr lang="zh-CN" altLang="en-US" sz="2000" b="1" i="0" dirty="0">
              <a:solidFill>
                <a:srgbClr val="F2C867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3017490"/>
            <a:ext cx="12192000" cy="3840510"/>
          </a:xfrm>
          <a:custGeom>
            <a:avLst/>
            <a:gdLst>
              <a:gd name="connsiteX0" fmla="*/ 115215 w 12192000"/>
              <a:gd name="connsiteY0" fmla="*/ 0 h 3840510"/>
              <a:gd name="connsiteX1" fmla="*/ 12076785 w 12192000"/>
              <a:gd name="connsiteY1" fmla="*/ 0 h 3840510"/>
              <a:gd name="connsiteX2" fmla="*/ 12140416 w 12192000"/>
              <a:gd name="connsiteY2" fmla="*/ 0 h 3840510"/>
              <a:gd name="connsiteX3" fmla="*/ 12192000 w 12192000"/>
              <a:gd name="connsiteY3" fmla="*/ 3725294 h 3840510"/>
              <a:gd name="connsiteX4" fmla="*/ 12191999 w 12192000"/>
              <a:gd name="connsiteY4" fmla="*/ 3788926 h 3840510"/>
              <a:gd name="connsiteX5" fmla="*/ 115215 w 12192000"/>
              <a:gd name="connsiteY5" fmla="*/ 3840510 h 3840510"/>
              <a:gd name="connsiteX6" fmla="*/ 84658 w 12192000"/>
              <a:gd name="connsiteY6" fmla="*/ 3840510 h 3840510"/>
              <a:gd name="connsiteX7" fmla="*/ 12139 w 12192000"/>
              <a:gd name="connsiteY7" fmla="*/ 3785157 h 3840510"/>
              <a:gd name="connsiteX8" fmla="*/ 0 w 12192000"/>
              <a:gd name="connsiteY8" fmla="*/ 115215 h 3840510"/>
              <a:gd name="connsiteX9" fmla="*/ 0 w 12192000"/>
              <a:gd name="connsiteY9" fmla="*/ 51584 h 3840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840510">
                <a:moveTo>
                  <a:pt x="115215" y="0"/>
                </a:moveTo>
                <a:lnTo>
                  <a:pt x="12076785" y="0"/>
                </a:lnTo>
                <a:cubicBezTo>
                  <a:pt x="12140416" y="0"/>
                  <a:pt x="12191999" y="51584"/>
                  <a:pt x="12192000" y="115215"/>
                </a:cubicBezTo>
                <a:lnTo>
                  <a:pt x="12192000" y="3725294"/>
                </a:lnTo>
                <a:cubicBezTo>
                  <a:pt x="12191999" y="3788926"/>
                  <a:pt x="12140416" y="3840510"/>
                  <a:pt x="12076785" y="3840510"/>
                </a:cubicBezTo>
                <a:lnTo>
                  <a:pt x="115215" y="3840510"/>
                </a:lnTo>
                <a:cubicBezTo>
                  <a:pt x="84658" y="3840510"/>
                  <a:pt x="55353" y="3828371"/>
                  <a:pt x="33746" y="3806764"/>
                </a:cubicBezTo>
                <a:cubicBezTo>
                  <a:pt x="12139" y="3785157"/>
                  <a:pt x="0" y="3755852"/>
                  <a:pt x="0" y="3725294"/>
                </a:cubicBezTo>
                <a:lnTo>
                  <a:pt x="0" y="115215"/>
                </a:lnTo>
                <a:cubicBezTo>
                  <a:pt x="0" y="51584"/>
                  <a:pt x="51584" y="0"/>
                  <a:pt x="11521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3689896"/>
            <a:ext cx="10477500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2C867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01</a:t>
            </a:r>
            <a:endParaRPr lang="zh-CN" altLang="en-US" sz="4500" b="1" i="0" dirty="0">
              <a:solidFill>
                <a:srgbClr val="F2C867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857250" y="4632871"/>
            <a:ext cx="10477500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情境导入</a:t>
            </a:r>
            <a:endParaRPr lang="zh-CN" altLang="en-US" sz="450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5" name="文本3"/>
          <p:cNvSpPr txBox="1"/>
          <p:nvPr/>
        </p:nvSpPr>
        <p:spPr>
          <a:xfrm>
            <a:off x="857250" y="5690146"/>
            <a:ext cx="10477500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视觉冲击</a:t>
            </a:r>
            <a:endParaRPr lang="zh-CN" altLang="en-US" sz="2100" b="0" i="0" dirty="0">
              <a:solidFill>
                <a:srgbClr val="626773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_工具卡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0" y="2476500"/>
            <a:ext cx="1905000" cy="1905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3017490"/>
            <a:ext cx="12192000" cy="3840510"/>
          </a:xfrm>
          <a:custGeom>
            <a:avLst/>
            <a:gdLst>
              <a:gd name="connsiteX0" fmla="*/ 115215 w 12192000"/>
              <a:gd name="connsiteY0" fmla="*/ 0 h 3840510"/>
              <a:gd name="connsiteX1" fmla="*/ 12076785 w 12192000"/>
              <a:gd name="connsiteY1" fmla="*/ 0 h 3840510"/>
              <a:gd name="connsiteX2" fmla="*/ 12140416 w 12192000"/>
              <a:gd name="connsiteY2" fmla="*/ 0 h 3840510"/>
              <a:gd name="connsiteX3" fmla="*/ 12192000 w 12192000"/>
              <a:gd name="connsiteY3" fmla="*/ 3725294 h 3840510"/>
              <a:gd name="connsiteX4" fmla="*/ 12191999 w 12192000"/>
              <a:gd name="connsiteY4" fmla="*/ 3788926 h 3840510"/>
              <a:gd name="connsiteX5" fmla="*/ 115215 w 12192000"/>
              <a:gd name="connsiteY5" fmla="*/ 3840510 h 3840510"/>
              <a:gd name="connsiteX6" fmla="*/ 84658 w 12192000"/>
              <a:gd name="connsiteY6" fmla="*/ 3840510 h 3840510"/>
              <a:gd name="connsiteX7" fmla="*/ 12139 w 12192000"/>
              <a:gd name="connsiteY7" fmla="*/ 3785157 h 3840510"/>
              <a:gd name="connsiteX8" fmla="*/ 0 w 12192000"/>
              <a:gd name="connsiteY8" fmla="*/ 115215 h 3840510"/>
              <a:gd name="connsiteX9" fmla="*/ 0 w 12192000"/>
              <a:gd name="connsiteY9" fmla="*/ 51584 h 3840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840510">
                <a:moveTo>
                  <a:pt x="115215" y="0"/>
                </a:moveTo>
                <a:lnTo>
                  <a:pt x="12076785" y="0"/>
                </a:lnTo>
                <a:cubicBezTo>
                  <a:pt x="12140416" y="0"/>
                  <a:pt x="12191999" y="51584"/>
                  <a:pt x="12192000" y="115215"/>
                </a:cubicBezTo>
                <a:lnTo>
                  <a:pt x="12192000" y="3725294"/>
                </a:lnTo>
                <a:cubicBezTo>
                  <a:pt x="12191999" y="3788926"/>
                  <a:pt x="12140416" y="3840510"/>
                  <a:pt x="12076785" y="3840510"/>
                </a:cubicBezTo>
                <a:lnTo>
                  <a:pt x="115215" y="3840510"/>
                </a:lnTo>
                <a:cubicBezTo>
                  <a:pt x="84658" y="3840510"/>
                  <a:pt x="55353" y="3828371"/>
                  <a:pt x="33746" y="3806764"/>
                </a:cubicBezTo>
                <a:cubicBezTo>
                  <a:pt x="12139" y="3785157"/>
                  <a:pt x="0" y="3755852"/>
                  <a:pt x="0" y="3725294"/>
                </a:cubicBezTo>
                <a:lnTo>
                  <a:pt x="0" y="115215"/>
                </a:lnTo>
                <a:cubicBezTo>
                  <a:pt x="0" y="51584"/>
                  <a:pt x="51584" y="0"/>
                  <a:pt x="11521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3689896"/>
            <a:ext cx="10477500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2C867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02</a:t>
            </a:r>
            <a:endParaRPr lang="zh-CN" altLang="en-US" sz="4500" b="1" i="0" dirty="0">
              <a:solidFill>
                <a:srgbClr val="F2C867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857250" y="4632871"/>
            <a:ext cx="10477500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初读感知</a:t>
            </a:r>
            <a:endParaRPr lang="zh-CN" altLang="en-US" sz="450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5" name="文本3"/>
          <p:cNvSpPr txBox="1"/>
          <p:nvPr/>
        </p:nvSpPr>
        <p:spPr>
          <a:xfrm>
            <a:off x="857250" y="5690146"/>
            <a:ext cx="10477500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把握主要内容</a:t>
            </a:r>
            <a:endParaRPr lang="zh-CN" altLang="en-US" sz="2100" b="0" i="0" dirty="0">
              <a:solidFill>
                <a:srgbClr val="626773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379095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自主阅读完成信息卡</a:t>
            </a:r>
            <a:endParaRPr lang="zh-CN" altLang="en-US" sz="315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4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350" y="1574602"/>
            <a:ext cx="7511802" cy="2819400"/>
          </a:xfrm>
          <a:prstGeom prst="rect">
            <a:avLst/>
          </a:prstGeom>
        </p:spPr>
      </p:pic>
      <p:pic>
        <p:nvPicPr>
          <p:cNvPr id="5" name="图片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6477" y="1937593"/>
            <a:ext cx="3045172" cy="228376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379095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小组合作绘制情节图</a:t>
            </a:r>
            <a:endParaRPr lang="zh-CN" altLang="en-US" sz="315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4" name="思维导图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0950" y="2266801"/>
            <a:ext cx="8905875" cy="36004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3017490"/>
            <a:ext cx="12192000" cy="3840510"/>
          </a:xfrm>
          <a:custGeom>
            <a:avLst/>
            <a:gdLst>
              <a:gd name="connsiteX0" fmla="*/ 115215 w 12192000"/>
              <a:gd name="connsiteY0" fmla="*/ 0 h 3840510"/>
              <a:gd name="connsiteX1" fmla="*/ 12076785 w 12192000"/>
              <a:gd name="connsiteY1" fmla="*/ 0 h 3840510"/>
              <a:gd name="connsiteX2" fmla="*/ 12140416 w 12192000"/>
              <a:gd name="connsiteY2" fmla="*/ 0 h 3840510"/>
              <a:gd name="connsiteX3" fmla="*/ 12192000 w 12192000"/>
              <a:gd name="connsiteY3" fmla="*/ 3725294 h 3840510"/>
              <a:gd name="connsiteX4" fmla="*/ 12191999 w 12192000"/>
              <a:gd name="connsiteY4" fmla="*/ 3788926 h 3840510"/>
              <a:gd name="connsiteX5" fmla="*/ 115215 w 12192000"/>
              <a:gd name="connsiteY5" fmla="*/ 3840510 h 3840510"/>
              <a:gd name="connsiteX6" fmla="*/ 84658 w 12192000"/>
              <a:gd name="connsiteY6" fmla="*/ 3840510 h 3840510"/>
              <a:gd name="connsiteX7" fmla="*/ 12139 w 12192000"/>
              <a:gd name="connsiteY7" fmla="*/ 3785157 h 3840510"/>
              <a:gd name="connsiteX8" fmla="*/ 0 w 12192000"/>
              <a:gd name="connsiteY8" fmla="*/ 115215 h 3840510"/>
              <a:gd name="connsiteX9" fmla="*/ 0 w 12192000"/>
              <a:gd name="connsiteY9" fmla="*/ 51584 h 3840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840510">
                <a:moveTo>
                  <a:pt x="115215" y="0"/>
                </a:moveTo>
                <a:lnTo>
                  <a:pt x="12076785" y="0"/>
                </a:lnTo>
                <a:cubicBezTo>
                  <a:pt x="12140416" y="0"/>
                  <a:pt x="12191999" y="51584"/>
                  <a:pt x="12192000" y="115215"/>
                </a:cubicBezTo>
                <a:lnTo>
                  <a:pt x="12192000" y="3725294"/>
                </a:lnTo>
                <a:cubicBezTo>
                  <a:pt x="12191999" y="3788926"/>
                  <a:pt x="12140416" y="3840510"/>
                  <a:pt x="12076785" y="3840510"/>
                </a:cubicBezTo>
                <a:lnTo>
                  <a:pt x="115215" y="3840510"/>
                </a:lnTo>
                <a:cubicBezTo>
                  <a:pt x="84658" y="3840510"/>
                  <a:pt x="55353" y="3828371"/>
                  <a:pt x="33746" y="3806764"/>
                </a:cubicBezTo>
                <a:cubicBezTo>
                  <a:pt x="12139" y="3785157"/>
                  <a:pt x="0" y="3755852"/>
                  <a:pt x="0" y="3725294"/>
                </a:cubicBezTo>
                <a:lnTo>
                  <a:pt x="0" y="115215"/>
                </a:lnTo>
                <a:cubicBezTo>
                  <a:pt x="0" y="51584"/>
                  <a:pt x="51584" y="0"/>
                  <a:pt x="11521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3689896"/>
            <a:ext cx="10477500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2C867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03</a:t>
            </a:r>
            <a:endParaRPr lang="zh-CN" altLang="en-US" sz="4500" b="1" i="0" dirty="0">
              <a:solidFill>
                <a:srgbClr val="F2C867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857250" y="4632871"/>
            <a:ext cx="10477500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深入研读</a:t>
            </a:r>
            <a:endParaRPr lang="zh-CN" altLang="en-US" sz="450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5" name="文本3"/>
          <p:cNvSpPr txBox="1"/>
          <p:nvPr/>
        </p:nvSpPr>
        <p:spPr>
          <a:xfrm>
            <a:off x="857250" y="5690146"/>
            <a:ext cx="10477500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探究奇迹之源</a:t>
            </a:r>
            <a:endParaRPr lang="zh-CN" altLang="en-US" sz="2100" b="0" i="0" dirty="0">
              <a:solidFill>
                <a:srgbClr val="626773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容器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050" y="2705100"/>
            <a:ext cx="2540000" cy="635000"/>
          </a:xfrm>
          <a:prstGeom prst="rect">
            <a:avLst/>
          </a:prstGeom>
        </p:spPr>
      </p:pic>
      <p:pic>
        <p:nvPicPr>
          <p:cNvPr id="3" name="容器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8050" y="3517900"/>
            <a:ext cx="2540000" cy="635000"/>
          </a:xfrm>
          <a:prstGeom prst="rect">
            <a:avLst/>
          </a:prstGeom>
        </p:spPr>
      </p:pic>
      <p:pic>
        <p:nvPicPr>
          <p:cNvPr id="4" name="素材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7550" y="3143250"/>
            <a:ext cx="914400" cy="571500"/>
          </a:xfrm>
          <a:prstGeom prst="rect">
            <a:avLst/>
          </a:prstGeom>
        </p:spPr>
      </p:pic>
      <p:pic>
        <p:nvPicPr>
          <p:cNvPr id="5" name="素材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9750" y="3143250"/>
            <a:ext cx="914400" cy="571500"/>
          </a:xfrm>
          <a:prstGeom prst="rect">
            <a:avLst/>
          </a:prstGeom>
        </p:spPr>
      </p:pic>
      <p:pic>
        <p:nvPicPr>
          <p:cNvPr id="6" name="素材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1950" y="3143250"/>
            <a:ext cx="914400" cy="571500"/>
          </a:xfrm>
          <a:prstGeom prst="rect">
            <a:avLst/>
          </a:prstGeom>
        </p:spPr>
      </p:pic>
      <p:pic>
        <p:nvPicPr>
          <p:cNvPr id="7" name="素材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04150" y="3143250"/>
            <a:ext cx="914400" cy="5715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41910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品析生命转化深层含义</a:t>
            </a:r>
            <a:endParaRPr lang="zh-CN" altLang="en-US" sz="315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565100" y="2106513"/>
            <a:ext cx="7702302" cy="17907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“生命转化”的真谛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① “另一种东西”指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植树造林的精神遗产</a:t>
            </a:r>
            <a:endParaRPr lang="zh-CN" altLang="en-US" sz="2100" b="0" i="0" dirty="0">
              <a:solidFill>
                <a:srgbClr val="F4A135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② 是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生态贡献的永恒价值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，超越肉体存在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③ 如青山般永续，实现与山川共存、日月同辉的崇高境界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5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477" y="1574602"/>
            <a:ext cx="3045172" cy="304517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8046690" cy="6858000"/>
          </a:xfrm>
          <a:custGeom>
            <a:avLst/>
            <a:gdLst>
              <a:gd name="connsiteX0" fmla="*/ 137160 w 8046690"/>
              <a:gd name="connsiteY0" fmla="*/ 0 h 6858000"/>
              <a:gd name="connsiteX1" fmla="*/ 7909530 w 8046690"/>
              <a:gd name="connsiteY1" fmla="*/ 0 h 6858000"/>
              <a:gd name="connsiteX2" fmla="*/ 7945907 w 8046690"/>
              <a:gd name="connsiteY2" fmla="*/ 0 h 6858000"/>
              <a:gd name="connsiteX3" fmla="*/ 8032239 w 8046690"/>
              <a:gd name="connsiteY3" fmla="*/ 65896 h 6858000"/>
              <a:gd name="connsiteX4" fmla="*/ 8046690 w 8046690"/>
              <a:gd name="connsiteY4" fmla="*/ 6720840 h 6858000"/>
              <a:gd name="connsiteX5" fmla="*/ 8046690 w 8046690"/>
              <a:gd name="connsiteY5" fmla="*/ 6757217 h 6858000"/>
              <a:gd name="connsiteX6" fmla="*/ 7980794 w 8046690"/>
              <a:gd name="connsiteY6" fmla="*/ 6843549 h 6858000"/>
              <a:gd name="connsiteX7" fmla="*/ 137160 w 8046690"/>
              <a:gd name="connsiteY7" fmla="*/ 6858000 h 6858000"/>
              <a:gd name="connsiteX8" fmla="*/ 100783 w 8046690"/>
              <a:gd name="connsiteY8" fmla="*/ 6858000 h 6858000"/>
              <a:gd name="connsiteX9" fmla="*/ 14451 w 8046690"/>
              <a:gd name="connsiteY9" fmla="*/ 6792104 h 6858000"/>
              <a:gd name="connsiteX10" fmla="*/ 0 w 8046690"/>
              <a:gd name="connsiteY10" fmla="*/ 137160 h 6858000"/>
              <a:gd name="connsiteX11" fmla="*/ 0 w 8046690"/>
              <a:gd name="connsiteY11" fmla="*/ 6140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046690" h="6858000">
                <a:moveTo>
                  <a:pt x="137160" y="0"/>
                </a:moveTo>
                <a:lnTo>
                  <a:pt x="7909530" y="0"/>
                </a:lnTo>
                <a:cubicBezTo>
                  <a:pt x="7945907" y="0"/>
                  <a:pt x="7980794" y="14451"/>
                  <a:pt x="8006517" y="40173"/>
                </a:cubicBezTo>
                <a:cubicBezTo>
                  <a:pt x="8032239" y="65896"/>
                  <a:pt x="8046690" y="100783"/>
                  <a:pt x="8046690" y="137160"/>
                </a:cubicBezTo>
                <a:lnTo>
                  <a:pt x="8046690" y="6720840"/>
                </a:lnTo>
                <a:cubicBezTo>
                  <a:pt x="8046690" y="6757217"/>
                  <a:pt x="8032239" y="6792104"/>
                  <a:pt x="8006517" y="6817826"/>
                </a:cubicBezTo>
                <a:cubicBezTo>
                  <a:pt x="7980794" y="6843549"/>
                  <a:pt x="7945907" y="6858000"/>
                  <a:pt x="7909530" y="6858000"/>
                </a:cubicBezTo>
                <a:lnTo>
                  <a:pt x="137160" y="6858000"/>
                </a:lnTo>
                <a:cubicBezTo>
                  <a:pt x="100783" y="6858000"/>
                  <a:pt x="65896" y="6843549"/>
                  <a:pt x="40173" y="6817826"/>
                </a:cubicBezTo>
                <a:cubicBezTo>
                  <a:pt x="14451" y="6792104"/>
                  <a:pt x="0" y="6757217"/>
                  <a:pt x="0" y="6720840"/>
                </a:cubicBezTo>
                <a:lnTo>
                  <a:pt x="0" y="137160"/>
                </a:lnTo>
                <a:cubicBezTo>
                  <a:pt x="0" y="61409"/>
                  <a:pt x="61409" y="0"/>
                  <a:pt x="13716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12700" y="2181225"/>
            <a:ext cx="722128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2C867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04</a:t>
            </a:r>
            <a:endParaRPr lang="zh-CN" altLang="en-US" sz="4500" b="1" i="0" dirty="0">
              <a:solidFill>
                <a:srgbClr val="F2C867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412700" y="3124200"/>
            <a:ext cx="7221289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主题升华</a:t>
            </a:r>
            <a:endParaRPr lang="zh-CN" altLang="en-US" sz="450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5" name="文本3"/>
          <p:cNvSpPr txBox="1"/>
          <p:nvPr/>
        </p:nvSpPr>
        <p:spPr>
          <a:xfrm>
            <a:off x="412700" y="4181475"/>
            <a:ext cx="722128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感悟精神永恒</a:t>
            </a:r>
            <a:endParaRPr lang="zh-CN" altLang="en-US" sz="2100" b="0" i="0" dirty="0">
              <a:solidFill>
                <a:srgbClr val="626773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459105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解读“青山不老”双关深意</a:t>
            </a:r>
            <a:endParaRPr lang="zh-CN" altLang="en-US" sz="315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3408395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表层含义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→ 指晋西北八条沟、七条林带形成的“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3700亩绿林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”，青山常在，生态永续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→ 绿波荡漾与沙尘肆虐形成鲜明对比，体现环境巨变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深层含义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→ 象征老人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15年坚守治荒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的精神不朽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→ “与山川共存、与日月同辉”赞颂其无私奉献的生命价值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5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477" y="2413546"/>
            <a:ext cx="3045172" cy="171286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41910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小练笔：致敬种树老人</a:t>
            </a:r>
            <a:endParaRPr lang="zh-CN" altLang="en-US" sz="315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3009718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●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写作提示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→ 回顾老人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81岁高龄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仍坚持造林的感人事迹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→ 结合“生命转化为另一种东西”的深刻内涵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●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表达方向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→ 写一段话：“我想对老人说______”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→ 或仿写“感动中国”颁奖词，致敬平凡中的伟大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5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477" y="2213521"/>
            <a:ext cx="3045172" cy="171286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8046690" cy="6858000"/>
          </a:xfrm>
          <a:custGeom>
            <a:avLst/>
            <a:gdLst>
              <a:gd name="connsiteX0" fmla="*/ 137160 w 8046690"/>
              <a:gd name="connsiteY0" fmla="*/ 0 h 6858000"/>
              <a:gd name="connsiteX1" fmla="*/ 7909530 w 8046690"/>
              <a:gd name="connsiteY1" fmla="*/ 0 h 6858000"/>
              <a:gd name="connsiteX2" fmla="*/ 7945907 w 8046690"/>
              <a:gd name="connsiteY2" fmla="*/ 0 h 6858000"/>
              <a:gd name="connsiteX3" fmla="*/ 8032239 w 8046690"/>
              <a:gd name="connsiteY3" fmla="*/ 65896 h 6858000"/>
              <a:gd name="connsiteX4" fmla="*/ 8046690 w 8046690"/>
              <a:gd name="connsiteY4" fmla="*/ 6720840 h 6858000"/>
              <a:gd name="connsiteX5" fmla="*/ 8046690 w 8046690"/>
              <a:gd name="connsiteY5" fmla="*/ 6757217 h 6858000"/>
              <a:gd name="connsiteX6" fmla="*/ 7980794 w 8046690"/>
              <a:gd name="connsiteY6" fmla="*/ 6843549 h 6858000"/>
              <a:gd name="connsiteX7" fmla="*/ 137160 w 8046690"/>
              <a:gd name="connsiteY7" fmla="*/ 6858000 h 6858000"/>
              <a:gd name="connsiteX8" fmla="*/ 100783 w 8046690"/>
              <a:gd name="connsiteY8" fmla="*/ 6858000 h 6858000"/>
              <a:gd name="connsiteX9" fmla="*/ 14451 w 8046690"/>
              <a:gd name="connsiteY9" fmla="*/ 6792104 h 6858000"/>
              <a:gd name="connsiteX10" fmla="*/ 0 w 8046690"/>
              <a:gd name="connsiteY10" fmla="*/ 137160 h 6858000"/>
              <a:gd name="connsiteX11" fmla="*/ 0 w 8046690"/>
              <a:gd name="connsiteY11" fmla="*/ 6140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046690" h="6858000">
                <a:moveTo>
                  <a:pt x="137160" y="0"/>
                </a:moveTo>
                <a:lnTo>
                  <a:pt x="7909530" y="0"/>
                </a:lnTo>
                <a:cubicBezTo>
                  <a:pt x="7945907" y="0"/>
                  <a:pt x="7980794" y="14451"/>
                  <a:pt x="8006517" y="40173"/>
                </a:cubicBezTo>
                <a:cubicBezTo>
                  <a:pt x="8032239" y="65896"/>
                  <a:pt x="8046690" y="100783"/>
                  <a:pt x="8046690" y="137160"/>
                </a:cubicBezTo>
                <a:lnTo>
                  <a:pt x="8046690" y="6720840"/>
                </a:lnTo>
                <a:cubicBezTo>
                  <a:pt x="8046690" y="6757217"/>
                  <a:pt x="8032239" y="6792104"/>
                  <a:pt x="8006517" y="6817826"/>
                </a:cubicBezTo>
                <a:cubicBezTo>
                  <a:pt x="7980794" y="6843549"/>
                  <a:pt x="7945907" y="6858000"/>
                  <a:pt x="7909530" y="6858000"/>
                </a:cubicBezTo>
                <a:lnTo>
                  <a:pt x="137160" y="6858000"/>
                </a:lnTo>
                <a:cubicBezTo>
                  <a:pt x="100783" y="6858000"/>
                  <a:pt x="65896" y="6843549"/>
                  <a:pt x="40173" y="6817826"/>
                </a:cubicBezTo>
                <a:cubicBezTo>
                  <a:pt x="14451" y="6792104"/>
                  <a:pt x="0" y="6757217"/>
                  <a:pt x="0" y="6720840"/>
                </a:cubicBezTo>
                <a:lnTo>
                  <a:pt x="0" y="137160"/>
                </a:lnTo>
                <a:cubicBezTo>
                  <a:pt x="0" y="61409"/>
                  <a:pt x="61409" y="0"/>
                  <a:pt x="13716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12700" y="2181225"/>
            <a:ext cx="722128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2C867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05</a:t>
            </a:r>
            <a:endParaRPr lang="zh-CN" altLang="en-US" sz="4500" b="1" i="0" dirty="0">
              <a:solidFill>
                <a:srgbClr val="F2C867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412700" y="3124200"/>
            <a:ext cx="7221289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拓展延伸</a:t>
            </a:r>
            <a:endParaRPr lang="zh-CN" altLang="en-US" sz="450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5" name="文本3"/>
          <p:cNvSpPr txBox="1"/>
          <p:nvPr/>
        </p:nvSpPr>
        <p:spPr>
          <a:xfrm>
            <a:off x="412700" y="4181475"/>
            <a:ext cx="722128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连接生活</a:t>
            </a:r>
            <a:endParaRPr lang="zh-CN" altLang="en-US" sz="2100" b="0" i="0" dirty="0">
              <a:solidFill>
                <a:srgbClr val="626773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49911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寻找身边的青山精神践行者</a:t>
            </a:r>
            <a:endParaRPr lang="zh-CN" altLang="en-US" sz="315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25908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身边的守护者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● 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护林员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：日复一日巡山护林，防火防伐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● 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垃圾分类志愿者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：风雨无阻指导分类，传播环保理念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● 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校园绿植管理员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：精心养护每一株花草，美化学习环境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★ 这些平凡人用行动诠释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坚持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与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责任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，正是“青山精神”的真实写照</a:t>
            </a:r>
            <a:endParaRPr lang="zh-CN" altLang="en-US" sz="21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5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477" y="1728043"/>
            <a:ext cx="3045172" cy="228376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8046690" cy="6858000"/>
          </a:xfrm>
          <a:custGeom>
            <a:avLst/>
            <a:gdLst>
              <a:gd name="connsiteX0" fmla="*/ 137160 w 8046690"/>
              <a:gd name="connsiteY0" fmla="*/ 0 h 6858000"/>
              <a:gd name="connsiteX1" fmla="*/ 7909530 w 8046690"/>
              <a:gd name="connsiteY1" fmla="*/ 0 h 6858000"/>
              <a:gd name="connsiteX2" fmla="*/ 7945907 w 8046690"/>
              <a:gd name="connsiteY2" fmla="*/ 0 h 6858000"/>
              <a:gd name="connsiteX3" fmla="*/ 8032239 w 8046690"/>
              <a:gd name="connsiteY3" fmla="*/ 65896 h 6858000"/>
              <a:gd name="connsiteX4" fmla="*/ 8046690 w 8046690"/>
              <a:gd name="connsiteY4" fmla="*/ 6720840 h 6858000"/>
              <a:gd name="connsiteX5" fmla="*/ 8046690 w 8046690"/>
              <a:gd name="connsiteY5" fmla="*/ 6757217 h 6858000"/>
              <a:gd name="connsiteX6" fmla="*/ 7980794 w 8046690"/>
              <a:gd name="connsiteY6" fmla="*/ 6843549 h 6858000"/>
              <a:gd name="connsiteX7" fmla="*/ 137160 w 8046690"/>
              <a:gd name="connsiteY7" fmla="*/ 6858000 h 6858000"/>
              <a:gd name="connsiteX8" fmla="*/ 100783 w 8046690"/>
              <a:gd name="connsiteY8" fmla="*/ 6858000 h 6858000"/>
              <a:gd name="connsiteX9" fmla="*/ 14451 w 8046690"/>
              <a:gd name="connsiteY9" fmla="*/ 6792104 h 6858000"/>
              <a:gd name="connsiteX10" fmla="*/ 0 w 8046690"/>
              <a:gd name="connsiteY10" fmla="*/ 137160 h 6858000"/>
              <a:gd name="connsiteX11" fmla="*/ 0 w 8046690"/>
              <a:gd name="connsiteY11" fmla="*/ 6140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046690" h="6858000">
                <a:moveTo>
                  <a:pt x="137160" y="0"/>
                </a:moveTo>
                <a:lnTo>
                  <a:pt x="7909530" y="0"/>
                </a:lnTo>
                <a:cubicBezTo>
                  <a:pt x="7945907" y="0"/>
                  <a:pt x="7980794" y="14451"/>
                  <a:pt x="8006517" y="40173"/>
                </a:cubicBezTo>
                <a:cubicBezTo>
                  <a:pt x="8032239" y="65896"/>
                  <a:pt x="8046690" y="100783"/>
                  <a:pt x="8046690" y="137160"/>
                </a:cubicBezTo>
                <a:lnTo>
                  <a:pt x="8046690" y="6720840"/>
                </a:lnTo>
                <a:cubicBezTo>
                  <a:pt x="8046690" y="6757217"/>
                  <a:pt x="8032239" y="6792104"/>
                  <a:pt x="8006517" y="6817826"/>
                </a:cubicBezTo>
                <a:cubicBezTo>
                  <a:pt x="7980794" y="6843549"/>
                  <a:pt x="7945907" y="6858000"/>
                  <a:pt x="7909530" y="6858000"/>
                </a:cubicBezTo>
                <a:lnTo>
                  <a:pt x="137160" y="6858000"/>
                </a:lnTo>
                <a:cubicBezTo>
                  <a:pt x="100783" y="6858000"/>
                  <a:pt x="65896" y="6843549"/>
                  <a:pt x="40173" y="6817826"/>
                </a:cubicBezTo>
                <a:cubicBezTo>
                  <a:pt x="14451" y="6792104"/>
                  <a:pt x="0" y="6757217"/>
                  <a:pt x="0" y="6720840"/>
                </a:cubicBezTo>
                <a:lnTo>
                  <a:pt x="0" y="137160"/>
                </a:lnTo>
                <a:cubicBezTo>
                  <a:pt x="0" y="61409"/>
                  <a:pt x="61409" y="0"/>
                  <a:pt x="13716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12700" y="2181225"/>
            <a:ext cx="722128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2C867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06</a:t>
            </a:r>
            <a:endParaRPr lang="zh-CN" altLang="en-US" sz="4500" b="1" i="0" dirty="0">
              <a:solidFill>
                <a:srgbClr val="F2C867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412700" y="3124200"/>
            <a:ext cx="7221289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课堂总结与检测</a:t>
            </a:r>
            <a:endParaRPr lang="zh-CN" altLang="en-US" sz="450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5" name="文本3"/>
          <p:cNvSpPr txBox="1"/>
          <p:nvPr/>
        </p:nvSpPr>
        <p:spPr>
          <a:xfrm>
            <a:off x="412700" y="4181475"/>
            <a:ext cx="722128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梳理与检测</a:t>
            </a:r>
            <a:endParaRPr lang="zh-CN" altLang="en-US" sz="2100" b="0" i="0" dirty="0">
              <a:solidFill>
                <a:srgbClr val="626773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459105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回顾行文脉络与精神内涵</a:t>
            </a:r>
            <a:endParaRPr lang="zh-CN" altLang="en-US" sz="315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4" name="形状1"/>
          <p:cNvSpPr txBox="1"/>
          <p:nvPr/>
        </p:nvSpPr>
        <p:spPr>
          <a:xfrm>
            <a:off x="952500" y="1523851"/>
            <a:ext cx="4889450" cy="3327202"/>
          </a:xfrm>
          <a:custGeom>
            <a:avLst/>
            <a:gdLst>
              <a:gd name="connsiteX0" fmla="*/ 199632 w 4889450"/>
              <a:gd name="connsiteY0" fmla="*/ 0 h 3327202"/>
              <a:gd name="connsiteX1" fmla="*/ 4689818 w 4889450"/>
              <a:gd name="connsiteY1" fmla="*/ 0 h 3327202"/>
              <a:gd name="connsiteX2" fmla="*/ 4800072 w 4889450"/>
              <a:gd name="connsiteY2" fmla="*/ 0 h 3327202"/>
              <a:gd name="connsiteX3" fmla="*/ 4889450 w 4889450"/>
              <a:gd name="connsiteY3" fmla="*/ 3127570 h 3327202"/>
              <a:gd name="connsiteX4" fmla="*/ 4889450 w 4889450"/>
              <a:gd name="connsiteY4" fmla="*/ 3237823 h 3327202"/>
              <a:gd name="connsiteX5" fmla="*/ 199632 w 4889450"/>
              <a:gd name="connsiteY5" fmla="*/ 3327202 h 3327202"/>
              <a:gd name="connsiteX6" fmla="*/ 89378 w 4889450"/>
              <a:gd name="connsiteY6" fmla="*/ 3327202 h 3327202"/>
              <a:gd name="connsiteX7" fmla="*/ 0 w 4889450"/>
              <a:gd name="connsiteY7" fmla="*/ 199632 h 3327202"/>
              <a:gd name="connsiteX8" fmla="*/ 0 w 4889450"/>
              <a:gd name="connsiteY8" fmla="*/ 89378 h 3327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89450" h="3327202">
                <a:moveTo>
                  <a:pt x="199632" y="0"/>
                </a:moveTo>
                <a:lnTo>
                  <a:pt x="4689818" y="0"/>
                </a:lnTo>
                <a:cubicBezTo>
                  <a:pt x="4800072" y="0"/>
                  <a:pt x="4889450" y="89378"/>
                  <a:pt x="4889450" y="199632"/>
                </a:cubicBezTo>
                <a:lnTo>
                  <a:pt x="4889450" y="3127570"/>
                </a:lnTo>
                <a:cubicBezTo>
                  <a:pt x="4889450" y="3237823"/>
                  <a:pt x="4800072" y="3327202"/>
                  <a:pt x="4689818" y="3327202"/>
                </a:cubicBezTo>
                <a:lnTo>
                  <a:pt x="199632" y="3327202"/>
                </a:lnTo>
                <a:cubicBezTo>
                  <a:pt x="89378" y="3327202"/>
                  <a:pt x="0" y="3237823"/>
                  <a:pt x="0" y="3127570"/>
                </a:cubicBezTo>
                <a:lnTo>
                  <a:pt x="0" y="199632"/>
                </a:lnTo>
                <a:cubicBezTo>
                  <a:pt x="0" y="89378"/>
                  <a:pt x="89378" y="0"/>
                  <a:pt x="199632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2650">
            <a:solidFill>
              <a:srgbClr val="F2C867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454051" y="1644402"/>
            <a:ext cx="4064198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2C867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情节发展脉络</a:t>
            </a:r>
            <a:endParaRPr lang="zh-CN" altLang="en-US" sz="2100" b="1" i="0" dirty="0">
              <a:solidFill>
                <a:srgbClr val="F2C867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6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9301" y="2234952"/>
            <a:ext cx="3873698" cy="2400300"/>
          </a:xfrm>
          <a:prstGeom prst="rect">
            <a:avLst/>
          </a:prstGeom>
        </p:spPr>
      </p:pic>
      <p:sp>
        <p:nvSpPr>
          <p:cNvPr id="7" name="形状2"/>
          <p:cNvSpPr txBox="1"/>
          <p:nvPr/>
        </p:nvSpPr>
        <p:spPr>
          <a:xfrm>
            <a:off x="6349901" y="1523851"/>
            <a:ext cx="4889599" cy="3327202"/>
          </a:xfrm>
          <a:custGeom>
            <a:avLst/>
            <a:gdLst>
              <a:gd name="connsiteX0" fmla="*/ 199632 w 4889599"/>
              <a:gd name="connsiteY0" fmla="*/ 0 h 3327202"/>
              <a:gd name="connsiteX1" fmla="*/ 4689967 w 4889599"/>
              <a:gd name="connsiteY1" fmla="*/ 0 h 3327202"/>
              <a:gd name="connsiteX2" fmla="*/ 4800221 w 4889599"/>
              <a:gd name="connsiteY2" fmla="*/ 0 h 3327202"/>
              <a:gd name="connsiteX3" fmla="*/ 4889599 w 4889599"/>
              <a:gd name="connsiteY3" fmla="*/ 3127570 h 3327202"/>
              <a:gd name="connsiteX4" fmla="*/ 4889599 w 4889599"/>
              <a:gd name="connsiteY4" fmla="*/ 3237823 h 3327202"/>
              <a:gd name="connsiteX5" fmla="*/ 199632 w 4889599"/>
              <a:gd name="connsiteY5" fmla="*/ 3327202 h 3327202"/>
              <a:gd name="connsiteX6" fmla="*/ 89378 w 4889599"/>
              <a:gd name="connsiteY6" fmla="*/ 3327202 h 3327202"/>
              <a:gd name="connsiteX7" fmla="*/ 0 w 4889599"/>
              <a:gd name="connsiteY7" fmla="*/ 199632 h 3327202"/>
              <a:gd name="connsiteX8" fmla="*/ 0 w 4889599"/>
              <a:gd name="connsiteY8" fmla="*/ 89378 h 3327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89599" h="3327202">
                <a:moveTo>
                  <a:pt x="199632" y="0"/>
                </a:moveTo>
                <a:lnTo>
                  <a:pt x="4689967" y="0"/>
                </a:lnTo>
                <a:cubicBezTo>
                  <a:pt x="4800221" y="0"/>
                  <a:pt x="4889599" y="89378"/>
                  <a:pt x="4889599" y="199632"/>
                </a:cubicBezTo>
                <a:lnTo>
                  <a:pt x="4889599" y="3127570"/>
                </a:lnTo>
                <a:cubicBezTo>
                  <a:pt x="4889599" y="3237823"/>
                  <a:pt x="4800221" y="3327202"/>
                  <a:pt x="4689967" y="3327202"/>
                </a:cubicBezTo>
                <a:lnTo>
                  <a:pt x="199632" y="3327202"/>
                </a:lnTo>
                <a:cubicBezTo>
                  <a:pt x="89378" y="3327202"/>
                  <a:pt x="0" y="3237823"/>
                  <a:pt x="0" y="3127570"/>
                </a:cubicBezTo>
                <a:lnTo>
                  <a:pt x="0" y="199632"/>
                </a:lnTo>
                <a:cubicBezTo>
                  <a:pt x="0" y="89378"/>
                  <a:pt x="89378" y="0"/>
                  <a:pt x="199632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2650">
            <a:solidFill>
              <a:srgbClr val="F2C867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文本3"/>
          <p:cNvSpPr txBox="1"/>
          <p:nvPr/>
        </p:nvSpPr>
        <p:spPr>
          <a:xfrm>
            <a:off x="6851452" y="1644402"/>
            <a:ext cx="4064347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2C867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精神内涵提炼</a:t>
            </a:r>
            <a:endParaRPr lang="zh-CN" altLang="en-US" sz="2100" b="1" i="0" dirty="0">
              <a:solidFill>
                <a:srgbClr val="F2C867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9" name="文本4"/>
          <p:cNvSpPr txBox="1"/>
          <p:nvPr/>
        </p:nvSpPr>
        <p:spPr>
          <a:xfrm>
            <a:off x="6851452" y="2139702"/>
            <a:ext cx="4064347" cy="22479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●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“青山不老”双关义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18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• </a:t>
            </a:r>
            <a:r>
              <a:rPr lang="zh-CN" altLang="en-US" sz="1800" b="0" i="0" dirty="0">
                <a:solidFill>
                  <a:srgbClr val="F4A135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表层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：绿林永续，生态长存</a:t>
            </a:r>
            <a:endParaRPr lang="zh-CN" altLang="en-US" sz="18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• </a:t>
            </a:r>
            <a:r>
              <a:rPr lang="zh-CN" altLang="en-US" sz="1800" b="0" i="0" dirty="0">
                <a:solidFill>
                  <a:srgbClr val="F4A135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深层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：奉献精神不朽，与日月同辉</a:t>
            </a:r>
            <a:endParaRPr lang="zh-CN" altLang="en-US" sz="18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★ 老人用坚守诠释了</a:t>
            </a:r>
            <a:r>
              <a:rPr lang="zh-CN" altLang="en-US" sz="1800" b="0" i="0" dirty="0">
                <a:solidFill>
                  <a:srgbClr val="F4A135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平凡中的伟大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，将生命融入自然，成就了真正的“不老”传奇</a:t>
            </a:r>
            <a:endParaRPr lang="zh-CN" altLang="en-US" sz="1800" b="0" i="0" dirty="0">
              <a:solidFill>
                <a:srgbClr val="191D26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10" name="图片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8301" y="1790402"/>
            <a:ext cx="317302" cy="317302"/>
          </a:xfrm>
          <a:prstGeom prst="rect">
            <a:avLst/>
          </a:prstGeom>
        </p:spPr>
      </p:pic>
      <p:sp>
        <p:nvSpPr>
          <p:cNvPr id="11" name="文本5"/>
          <p:cNvSpPr txBox="1"/>
          <p:nvPr/>
        </p:nvSpPr>
        <p:spPr>
          <a:xfrm>
            <a:off x="1168152" y="1720453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1</a:t>
            </a:r>
            <a:endParaRPr lang="zh-CN" altLang="en-US" sz="1800" b="1" i="0" dirty="0">
              <a:solidFill>
                <a:srgbClr val="FFFFFF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12" name="图片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5702" y="1790402"/>
            <a:ext cx="317302" cy="317302"/>
          </a:xfrm>
          <a:prstGeom prst="rect">
            <a:avLst/>
          </a:prstGeom>
        </p:spPr>
      </p:pic>
      <p:sp>
        <p:nvSpPr>
          <p:cNvPr id="13" name="文本6"/>
          <p:cNvSpPr txBox="1"/>
          <p:nvPr/>
        </p:nvSpPr>
        <p:spPr>
          <a:xfrm>
            <a:off x="6565553" y="1720453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2</a:t>
            </a:r>
            <a:endParaRPr lang="zh-CN" altLang="en-US" sz="1800" b="1" i="0" dirty="0">
              <a:solidFill>
                <a:srgbClr val="FFFFFF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_工具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857250" y="857250"/>
            <a:ext cx="10477500" cy="5143500"/>
          </a:xfrm>
          <a:custGeom>
            <a:avLst/>
            <a:gdLst>
              <a:gd name="connsiteX0" fmla="*/ 205740 w 10477500"/>
              <a:gd name="connsiteY0" fmla="*/ 0 h 5143500"/>
              <a:gd name="connsiteX1" fmla="*/ 10271760 w 10477500"/>
              <a:gd name="connsiteY1" fmla="*/ 0 h 5143500"/>
              <a:gd name="connsiteX2" fmla="*/ 10385386 w 10477500"/>
              <a:gd name="connsiteY2" fmla="*/ 0 h 5143500"/>
              <a:gd name="connsiteX3" fmla="*/ 10477500 w 10477500"/>
              <a:gd name="connsiteY3" fmla="*/ 4937760 h 5143500"/>
              <a:gd name="connsiteX4" fmla="*/ 10477499 w 10477500"/>
              <a:gd name="connsiteY4" fmla="*/ 5051388 h 5143500"/>
              <a:gd name="connsiteX5" fmla="*/ 205740 w 10477500"/>
              <a:gd name="connsiteY5" fmla="*/ 5143500 h 5143500"/>
              <a:gd name="connsiteX6" fmla="*/ 92113 w 10477500"/>
              <a:gd name="connsiteY6" fmla="*/ 5143500 h 5143500"/>
              <a:gd name="connsiteX7" fmla="*/ 0 w 10477500"/>
              <a:gd name="connsiteY7" fmla="*/ 205740 h 5143500"/>
              <a:gd name="connsiteX8" fmla="*/ 0 w 10477500"/>
              <a:gd name="connsiteY8" fmla="*/ 92113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77500" h="5143500">
                <a:moveTo>
                  <a:pt x="205740" y="0"/>
                </a:moveTo>
                <a:lnTo>
                  <a:pt x="10271760" y="0"/>
                </a:lnTo>
                <a:cubicBezTo>
                  <a:pt x="10385386" y="0"/>
                  <a:pt x="10477499" y="92113"/>
                  <a:pt x="10477500" y="205740"/>
                </a:cubicBezTo>
                <a:lnTo>
                  <a:pt x="10477500" y="4937760"/>
                </a:lnTo>
                <a:cubicBezTo>
                  <a:pt x="10477499" y="5051388"/>
                  <a:pt x="10385386" y="5143500"/>
                  <a:pt x="10271760" y="5143500"/>
                </a:cubicBezTo>
                <a:lnTo>
                  <a:pt x="205740" y="5143500"/>
                </a:lnTo>
                <a:cubicBezTo>
                  <a:pt x="92113" y="5143500"/>
                  <a:pt x="0" y="5051388"/>
                  <a:pt x="0" y="49377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9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362450" y="3059430"/>
            <a:ext cx="4303395" cy="130492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6450" b="1" i="0" dirty="0">
                <a:solidFill>
                  <a:srgbClr val="261919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谢谢大家</a:t>
            </a:r>
            <a:endParaRPr lang="zh-CN" altLang="en-US" sz="6450" b="1" i="0" dirty="0">
              <a:solidFill>
                <a:srgbClr val="261919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699</Words>
  <Application>WPS 演示</Application>
  <PresentationFormat>宽屏</PresentationFormat>
  <Paragraphs>124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Arial</vt:lpstr>
      <vt:lpstr>宋体</vt:lpstr>
      <vt:lpstr>Wingdings</vt:lpstr>
      <vt:lpstr>Arial</vt:lpstr>
      <vt:lpstr>Noto Sans CJK SC</vt:lpstr>
      <vt:lpstr>Segoe Print</vt:lpstr>
      <vt:lpstr>等线</vt:lpstr>
      <vt:lpstr>微软雅黑</vt:lpstr>
      <vt:lpstr>Arial Unicode MS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青山不老</dc:title>
  <dc:creator>马亚妮</dc:creator>
  <cp:lastModifiedBy>影子</cp:lastModifiedBy>
  <cp:revision>2</cp:revision>
  <dcterms:created xsi:type="dcterms:W3CDTF">2025-12-09T07:21:00Z</dcterms:created>
  <dcterms:modified xsi:type="dcterms:W3CDTF">2025-12-30T03:25:52Z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5.2.4.9158</vt:lpwstr>
  </property>
  <property fmtid="{D5CDD505-2E9C-101B-9397-08002B2CF9AE}" pid="4" name="EasiNoteCoursewareInfo">
    <vt:lpwstr>b6f540c9-992a-4ddd-811d-3f12c8ebd7b3:1</vt:lpwstr>
  </property>
  <property fmtid="{D5CDD505-2E9C-101B-9397-08002B2CF9AE}" pid="5" name="EasiNoteDocumentName">
    <vt:lpwstr>青山不老</vt:lpwstr>
  </property>
  <property fmtid="{D5CDD505-2E9C-101B-9397-08002B2CF9AE}" pid="6" name="EasiNoteAuthor">
    <vt:lpwstr>d27b4c5bb6e7460298b2c60bd8b0024c</vt:lpwstr>
  </property>
  <property fmtid="{D5CDD505-2E9C-101B-9397-08002B2CF9AE}" pid="7" name="ICV">
    <vt:lpwstr>267DC960B35E4B7A9FC9EEB3DE00C111_12</vt:lpwstr>
  </property>
  <property fmtid="{D5CDD505-2E9C-101B-9397-08002B2CF9AE}" pid="8" name="KSOProductBuildVer">
    <vt:lpwstr>2052-12.1.0.24034</vt:lpwstr>
  </property>
</Properties>
</file>