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jpg" ContentType="image/jpe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6.xml" ContentType="application/vnd.openxmlformats-officedocument.presentationml.slideLayout+xml"/>
  <Override PartName="/ppt/slides/slide17.xml" ContentType="application/vnd.openxmlformats-officedocument.presentationml.slide+xml"/>
  <Override PartName="/ppt/slideLayouts/slideLayout17.xml" ContentType="application/vnd.openxmlformats-officedocument.presentationml.slideLayout+xml"/>
  <Override PartName="/ppt/slides/slide18.xml" ContentType="application/vnd.openxmlformats-officedocument.presentationml.slide+xml"/>
  <Override PartName="/ppt/slideLayouts/slideLayout18.xml" ContentType="application/vnd.openxmlformats-officedocument.presentationml.slideLayout+xml"/>
  <Override PartName="/ppt/slides/slide19.xml" ContentType="application/vnd.openxmlformats-officedocument.presentationml.slide+xml"/>
  <Override PartName="/ppt/slideLayouts/slideLayout19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20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21.xml" ContentType="application/vnd.openxmlformats-officedocument.presentationml.slideLayout+xml"/>
  <Override PartName="/ppt/slides/slide22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23.xml" ContentType="application/vnd.openxmlformats-officedocument.presentationml.slide+xml"/>
  <Override PartName="/ppt/slideLayouts/slideLayout23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37b9987923b04fbf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0a2dfcf1c370411e" /><Relationship Type="http://schemas.openxmlformats.org/officeDocument/2006/relationships/custom-properties" Target="/docProps/custom.xml" Id="Re9890bdb921c4e1e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Relationship Type="http://schemas.openxmlformats.org/officeDocument/2006/relationships/slide" Target="/ppt/slides/slide20.xml" Id="rId25" /><Relationship Type="http://schemas.openxmlformats.org/officeDocument/2006/relationships/slide" Target="/ppt/slides/slide21.xml" Id="rId26" /><Relationship Type="http://schemas.openxmlformats.org/officeDocument/2006/relationships/slide" Target="/ppt/slides/slide22.xml" Id="rId27" /><Relationship Type="http://schemas.openxmlformats.org/officeDocument/2006/relationships/slide" Target="/ppt/slides/slide23.xml" Id="rId28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Relationship Type="http://schemas.openxmlformats.org/officeDocument/2006/relationships/slideLayout" Target="/ppt/slideLayouts/slideLayout16.xml" Id="rId17" /><Relationship Type="http://schemas.openxmlformats.org/officeDocument/2006/relationships/slideLayout" Target="/ppt/slideLayouts/slideLayout17.xml" Id="rId18" /><Relationship Type="http://schemas.openxmlformats.org/officeDocument/2006/relationships/slideLayout" Target="/ppt/slideLayouts/slideLayout18.xml" Id="rId19" /><Relationship Type="http://schemas.openxmlformats.org/officeDocument/2006/relationships/slideLayout" Target="/ppt/slideLayouts/slideLayout19.xml" Id="rId20" /><Relationship Type="http://schemas.openxmlformats.org/officeDocument/2006/relationships/slideLayout" Target="/ppt/slideLayouts/slideLayout20.xml" Id="rId21" /><Relationship Type="http://schemas.openxmlformats.org/officeDocument/2006/relationships/slideLayout" Target="/ppt/slideLayouts/slideLayout21.xml" Id="rId22" /><Relationship Type="http://schemas.openxmlformats.org/officeDocument/2006/relationships/slideLayout" Target="/ppt/slideLayouts/slideLayout22.xml" Id="rId23" /><Relationship Type="http://schemas.openxmlformats.org/officeDocument/2006/relationships/slideLayout" Target="/ppt/slideLayouts/slideLayout23.xml" Id="rId24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png" Id="rId2" /><Relationship Type="http://schemas.openxmlformats.org/officeDocument/2006/relationships/image" Target="/ppt/media/image2.png" Id="rId3" /><Relationship Type="http://schemas.openxmlformats.org/officeDocument/2006/relationships/image" Target="/ppt/media/image3.png" Id="rId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4.png" Id="rId2" /><Relationship Type="http://schemas.openxmlformats.org/officeDocument/2006/relationships/image" Target="/ppt/media/image5.png" Id="rId3" /><Relationship Type="http://schemas.openxmlformats.org/officeDocument/2006/relationships/image" Target="/ppt/media/image6.png" Id="rId4" /><Relationship Type="http://schemas.openxmlformats.org/officeDocument/2006/relationships/image" Target="/ppt/media/image7.png" Id="rId5" /><Relationship Type="http://schemas.openxmlformats.org/officeDocument/2006/relationships/image" Target="/ppt/media/image8.png" Id="rId6" /><Relationship Type="http://schemas.openxmlformats.org/officeDocument/2006/relationships/image" Target="/ppt/media/image9.png" Id="rId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10.png" Id="rId2" /><Relationship Type="http://schemas.openxmlformats.org/officeDocument/2006/relationships/image" Target="/ppt/media/image11.png" Id="rId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12.png" Id="rId2" /><Relationship Type="http://schemas.openxmlformats.org/officeDocument/2006/relationships/image" Target="/ppt/media/image13.png" Id="rId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14.png" Id="rId2" /><Relationship Type="http://schemas.openxmlformats.org/officeDocument/2006/relationships/image" Target="/ppt/media/image15.png" Id="rId3" /><Relationship Type="http://schemas.openxmlformats.org/officeDocument/2006/relationships/image" Target="/ppt/media/image16.png" Id="rId4" /><Relationship Type="http://schemas.openxmlformats.org/officeDocument/2006/relationships/image" Target="/ppt/media/image17.png" Id="rId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18.png" Id="rId2" /><Relationship Type="http://schemas.openxmlformats.org/officeDocument/2006/relationships/image" Target="/ppt/media/image19.png" Id="rId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0.png" Id="rId2" /><Relationship Type="http://schemas.openxmlformats.org/officeDocument/2006/relationships/image" Target="/ppt/media/image21.png" Id="rId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22.png" Id="rId2" /><Relationship Type="http://schemas.openxmlformats.org/officeDocument/2006/relationships/image" Target="/ppt/media/image23.png" Id="rId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24.png" Id="rId2" /><Relationship Type="http://schemas.openxmlformats.org/officeDocument/2006/relationships/image" Target="/ppt/media/image25.png" Id="rId3" /><Relationship Type="http://schemas.openxmlformats.org/officeDocument/2006/relationships/image" Target="/ppt/media/image26.png" Id="rId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27.png" Id="rId2" /><Relationship Type="http://schemas.openxmlformats.org/officeDocument/2006/relationships/image" Target="/ppt/media/image28.png" Id="rId3" /><Relationship Type="http://schemas.openxmlformats.org/officeDocument/2006/relationships/image" Target="/ppt/media/image29.png" Id="rId4" /><Relationship Type="http://schemas.openxmlformats.org/officeDocument/2006/relationships/image" Target="/ppt/media/image30.png" Id="rId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31.png" Id="rId2" /><Relationship Type="http://schemas.openxmlformats.org/officeDocument/2006/relationships/image" Target="/ppt/media/image32.png" Id="rId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33.png" Id="rId2" /><Relationship Type="http://schemas.openxmlformats.org/officeDocument/2006/relationships/image" Target="/ppt/media/image34.png" Id="rId3" /><Relationship Type="http://schemas.openxmlformats.org/officeDocument/2006/relationships/image" Target="/ppt/media/image35.png" Id="rId4" /><Relationship Type="http://schemas.openxmlformats.org/officeDocument/2006/relationships/image" Target="/ppt/media/image36.png" Id="rId5" /><Relationship Type="http://schemas.openxmlformats.org/officeDocument/2006/relationships/image" Target="/ppt/media/image37.png" Id="rId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38.png" Id="rId2" /><Relationship Type="http://schemas.openxmlformats.org/officeDocument/2006/relationships/image" Target="/ppt/media/image39.png" Id="rId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40.png" Id="rId2" /><Relationship Type="http://schemas.openxmlformats.org/officeDocument/2006/relationships/image" Target="/ppt/media/image41.png" Id="rId3" /><Relationship Type="http://schemas.openxmlformats.org/officeDocument/2006/relationships/image" Target="/ppt/media/image42.png" Id="rId4" /><Relationship Type="http://schemas.openxmlformats.org/officeDocument/2006/relationships/image" Target="/ppt/media/image43.png" Id="rId5" /><Relationship Type="http://schemas.openxmlformats.org/officeDocument/2006/relationships/image" Target="/ppt/media/image44.png" Id="rId6" /><Relationship Type="http://schemas.openxmlformats.org/officeDocument/2006/relationships/image" Target="/ppt/media/image45.png" Id="rId7" /><Relationship Type="http://schemas.openxmlformats.org/officeDocument/2006/relationships/image" Target="/ppt/media/image46.png" Id="rId8" /><Relationship Type="http://schemas.openxmlformats.org/officeDocument/2006/relationships/image" Target="/ppt/media/image47.png" Id="rId9" /><Relationship Type="http://schemas.openxmlformats.org/officeDocument/2006/relationships/image" Target="/ppt/media/image48.png" Id="rId10" /><Relationship Type="http://schemas.openxmlformats.org/officeDocument/2006/relationships/image" Target="/ppt/media/image49.png" Id="rId11" /><Relationship Type="http://schemas.openxmlformats.org/officeDocument/2006/relationships/image" Target="/ppt/media/image50.png" Id="rId12" /><Relationship Type="http://schemas.openxmlformats.org/officeDocument/2006/relationships/image" Target="/ppt/media/image51.png" Id="rId13" /><Relationship Type="http://schemas.openxmlformats.org/officeDocument/2006/relationships/image" Target="/ppt/media/image52.png" Id="rId14" /><Relationship Type="http://schemas.openxmlformats.org/officeDocument/2006/relationships/image" Target="/ppt/media/image53.png" Id="rId15" /><Relationship Type="http://schemas.openxmlformats.org/officeDocument/2006/relationships/image" Target="/ppt/media/image.jpg" Id="rId1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54.png" Id="rId2" /><Relationship Type="http://schemas.openxmlformats.org/officeDocument/2006/relationships/image" Target="/ppt/media/image55.png" Id="rId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1" /><Relationship Type="http://schemas.openxmlformats.org/officeDocument/2006/relationships/image" Target="/ppt/media/image56.png" Id="rId2" /><Relationship Type="http://schemas.openxmlformats.org/officeDocument/2006/relationships/image" Target="/ppt/media/image57.png" Id="rId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7.xml" Id="rId1" /><Relationship Type="http://schemas.openxmlformats.org/officeDocument/2006/relationships/image" Target="/ppt/media/image58.png" Id="rId2" /><Relationship Type="http://schemas.openxmlformats.org/officeDocument/2006/relationships/image" Target="/ppt/media/image59.png" Id="rId3" /><Relationship Type="http://schemas.openxmlformats.org/officeDocument/2006/relationships/image" Target="/ppt/media/image60.png" Id="rId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8.xml" Id="rId1" /><Relationship Type="http://schemas.openxmlformats.org/officeDocument/2006/relationships/image" Target="/ppt/media/image61.png" Id="rId2" /><Relationship Type="http://schemas.openxmlformats.org/officeDocument/2006/relationships/image" Target="/ppt/media/image62.png" Id="rId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9.xml" Id="rId1" /><Relationship Type="http://schemas.openxmlformats.org/officeDocument/2006/relationships/image" Target="/ppt/media/image63.png" Id="rId2" /><Relationship Type="http://schemas.openxmlformats.org/officeDocument/2006/relationships/image" Target="/ppt/media/image64.png" Id="rId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0.xml" Id="rId1" /><Relationship Type="http://schemas.openxmlformats.org/officeDocument/2006/relationships/image" Target="/ppt/media/image65.png" Id="rId2" /><Relationship Type="http://schemas.openxmlformats.org/officeDocument/2006/relationships/image" Target="/ppt/media/image66.png" Id="rId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1.xml" Id="rId1" /><Relationship Type="http://schemas.openxmlformats.org/officeDocument/2006/relationships/image" Target="/ppt/media/image67.png" Id="rId2" /><Relationship Type="http://schemas.openxmlformats.org/officeDocument/2006/relationships/image" Target="/ppt/media/image68.png" Id="rId3" /><Relationship Type="http://schemas.openxmlformats.org/officeDocument/2006/relationships/image" Target="/ppt/media/image69.png" Id="rId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2.xml" Id="rId1" /><Relationship Type="http://schemas.openxmlformats.org/officeDocument/2006/relationships/image" Target="/ppt/media/image70.png" Id="rId2" /><Relationship Type="http://schemas.openxmlformats.org/officeDocument/2006/relationships/image" Target="/ppt/media/image71.png" Id="rId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3.xml" Id="rId1" /><Relationship Type="http://schemas.openxmlformats.org/officeDocument/2006/relationships/image" Target="/ppt/media/image72.png" Id="rId2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143000"/>
            <a:ext cx="9906000" cy="45720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4110038" y="3852862"/>
            <a:ext cx="3971925" cy="590550"/>
          </a:xfrm>
          <a:custGeom>
            <a:avLst/>
            <a:gdLst>
              <a:gd name="connsiteX0" fmla="*/ 295275 w 3971925"/>
              <a:gd name="connsiteY0" fmla="*/ 0 h 590550"/>
              <a:gd name="connsiteX1" fmla="*/ 3676650 w 3971925"/>
              <a:gd name="connsiteY1" fmla="*/ 0 h 590550"/>
              <a:gd name="connsiteX2" fmla="*/ 3839726 w 3971925"/>
              <a:gd name="connsiteY2" fmla="*/ 0 h 590550"/>
              <a:gd name="connsiteX3" fmla="*/ 3971925 w 3971925"/>
              <a:gd name="connsiteY3" fmla="*/ 458351 h 590550"/>
              <a:gd name="connsiteX4" fmla="*/ 295275 w 3971925"/>
              <a:gd name="connsiteY4" fmla="*/ 590550 h 590550"/>
              <a:gd name="connsiteX5" fmla="*/ 132199 w 3971925"/>
              <a:gd name="connsiteY5" fmla="*/ 590550 h 590550"/>
              <a:gd name="connsiteX6" fmla="*/ 0 w 3971925"/>
              <a:gd name="connsiteY6" fmla="*/ 132199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71925" h="590550">
                <a:moveTo>
                  <a:pt x="295275" y="0"/>
                </a:moveTo>
                <a:lnTo>
                  <a:pt x="3676650" y="0"/>
                </a:lnTo>
                <a:cubicBezTo>
                  <a:pt x="3839726" y="0"/>
                  <a:pt x="3971925" y="132199"/>
                  <a:pt x="3971925" y="295275"/>
                </a:cubicBezTo>
                <a:cubicBezTo>
                  <a:pt x="3971925" y="458351"/>
                  <a:pt x="3839726" y="590550"/>
                  <a:pt x="3676650" y="590550"/>
                </a:cubicBezTo>
                <a:lnTo>
                  <a:pt x="295275" y="590550"/>
                </a:lnTo>
                <a:cubicBezTo>
                  <a:pt x="132199" y="590550"/>
                  <a:pt x="0" y="458351"/>
                  <a:pt x="0" y="295275"/>
                </a:cubicBezTo>
                <a:cubicBezTo>
                  <a:pt x="0" y="132199"/>
                  <a:pt x="132199" y="0"/>
                  <a:pt x="29527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4887367" y="3900488"/>
            <a:ext cx="1257300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创作人：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6239917" y="3900488"/>
            <a:ext cx="1152525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马江梅</a:t>
            </a:r>
          </a:p>
        </p:txBody>
      </p:sp>
      <p:pic>
        <p:nvPicPr>
          <p:cNvPr id="6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417" y="4005262"/>
            <a:ext cx="285750" cy="285750"/>
          </a:xfrm>
          <a:prstGeom prst="rect">
            <a:avLst/>
          </a:prstGeom>
        </p:spPr>
      </p:pic>
      <p:sp>
        <p:nvSpPr>
          <p:cNvPr id="7" name="文本3"/>
          <p:cNvSpPr txBox="1"/>
          <p:nvPr/>
        </p:nvSpPr>
        <p:spPr>
          <a:xfrm>
            <a:off x="2190750" y="2675037"/>
            <a:ext cx="7810500" cy="101917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8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《25 少年闰土》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1409700" cy="685800"/>
          </a:xfrm>
          <a:custGeom>
            <a:avLst/>
            <a:gdLst>
              <a:gd name="connsiteX0" fmla="*/ 205740 w 1409700"/>
              <a:gd name="connsiteY0" fmla="*/ 0 h 685800"/>
              <a:gd name="connsiteX1" fmla="*/ 1203960 w 1409700"/>
              <a:gd name="connsiteY1" fmla="*/ 0 h 685800"/>
              <a:gd name="connsiteX2" fmla="*/ 1317587 w 1409700"/>
              <a:gd name="connsiteY2" fmla="*/ 0 h 685800"/>
              <a:gd name="connsiteX3" fmla="*/ 1409700 w 1409700"/>
              <a:gd name="connsiteY3" fmla="*/ 480060 h 685800"/>
              <a:gd name="connsiteX4" fmla="*/ 1409700 w 1409700"/>
              <a:gd name="connsiteY4" fmla="*/ 593687 h 685800"/>
              <a:gd name="connsiteX5" fmla="*/ 205740 w 1409700"/>
              <a:gd name="connsiteY5" fmla="*/ 685800 h 685800"/>
              <a:gd name="connsiteX6" fmla="*/ 92113 w 1409700"/>
              <a:gd name="connsiteY6" fmla="*/ 685800 h 685800"/>
              <a:gd name="connsiteX7" fmla="*/ 0 w 1409700"/>
              <a:gd name="connsiteY7" fmla="*/ 205740 h 685800"/>
              <a:gd name="connsiteX8" fmla="*/ 0 w 1409700"/>
              <a:gd name="connsiteY8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9700" h="685800">
                <a:moveTo>
                  <a:pt x="205740" y="0"/>
                </a:moveTo>
                <a:lnTo>
                  <a:pt x="1203960" y="0"/>
                </a:lnTo>
                <a:cubicBezTo>
                  <a:pt x="1317587" y="0"/>
                  <a:pt x="1409700" y="92113"/>
                  <a:pt x="1409700" y="205740"/>
                </a:cubicBezTo>
                <a:lnTo>
                  <a:pt x="1409700" y="480060"/>
                </a:lnTo>
                <a:cubicBezTo>
                  <a:pt x="1409700" y="593687"/>
                  <a:pt x="1317587" y="685800"/>
                  <a:pt x="12039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304800"/>
            <a:ext cx="1600200" cy="8763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目录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1904851"/>
            <a:ext cx="3358902" cy="2143125"/>
          </a:xfrm>
          <a:prstGeom prst="rect">
            <a:avLst/>
          </a:prstGeom>
        </p:spPr>
      </p:pic>
      <p:sp>
        <p:nvSpPr>
          <p:cNvPr id="5" name="文本2"/>
          <p:cNvSpPr txBox="1"/>
          <p:nvPr/>
        </p:nvSpPr>
        <p:spPr>
          <a:xfrm>
            <a:off x="1225451" y="2279452"/>
            <a:ext cx="2309366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初识月下刺猹的闰土</a:t>
            </a:r>
          </a:p>
        </p:txBody>
      </p:sp>
      <p:pic>
        <p:nvPicPr>
          <p:cNvPr id="6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368" y="1904851"/>
            <a:ext cx="3358902" cy="2143125"/>
          </a:xfrm>
          <a:prstGeom prst="rect">
            <a:avLst/>
          </a:prstGeom>
        </p:spPr>
      </p:pic>
      <p:sp>
        <p:nvSpPr>
          <p:cNvPr id="7" name="文本3"/>
          <p:cNvSpPr txBox="1"/>
          <p:nvPr/>
        </p:nvSpPr>
        <p:spPr>
          <a:xfrm>
            <a:off x="5134868" y="2279452"/>
            <a:ext cx="2309515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了解初次相识时的闰土</a:t>
            </a:r>
          </a:p>
        </p:txBody>
      </p:sp>
      <p:pic>
        <p:nvPicPr>
          <p:cNvPr id="8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6934" y="1904851"/>
            <a:ext cx="3358902" cy="2143125"/>
          </a:xfrm>
          <a:prstGeom prst="rect">
            <a:avLst/>
          </a:prstGeom>
        </p:spPr>
      </p:pic>
      <p:sp>
        <p:nvSpPr>
          <p:cNvPr id="9" name="文本4"/>
          <p:cNvSpPr txBox="1"/>
          <p:nvPr/>
        </p:nvSpPr>
        <p:spPr>
          <a:xfrm>
            <a:off x="9044434" y="2279452"/>
            <a:ext cx="2309515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走进闰土讲述的四件新鲜事</a:t>
            </a:r>
          </a:p>
        </p:txBody>
      </p:sp>
      <p:pic>
        <p:nvPicPr>
          <p:cNvPr id="10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950" y="4051102"/>
            <a:ext cx="3358902" cy="2143125"/>
          </a:xfrm>
          <a:prstGeom prst="rect">
            <a:avLst/>
          </a:prstGeom>
        </p:spPr>
      </p:pic>
      <p:sp>
        <p:nvSpPr>
          <p:cNvPr id="11" name="文本5"/>
          <p:cNvSpPr txBox="1"/>
          <p:nvPr/>
        </p:nvSpPr>
        <p:spPr>
          <a:xfrm>
            <a:off x="1225451" y="4425702"/>
            <a:ext cx="2309366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体会‘我’的内心世界与情感变化</a:t>
            </a:r>
          </a:p>
        </p:txBody>
      </p:sp>
      <p:pic>
        <p:nvPicPr>
          <p:cNvPr id="12" name="图片5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7368" y="4051102"/>
            <a:ext cx="3358902" cy="2143125"/>
          </a:xfrm>
          <a:prstGeom prst="rect">
            <a:avLst/>
          </a:prstGeom>
        </p:spPr>
      </p:pic>
      <p:sp>
        <p:nvSpPr>
          <p:cNvPr id="13" name="文本6"/>
          <p:cNvSpPr txBox="1"/>
          <p:nvPr/>
        </p:nvSpPr>
        <p:spPr>
          <a:xfrm>
            <a:off x="5134868" y="4425702"/>
            <a:ext cx="2309515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总结闰土的人物形象与课文主题</a:t>
            </a:r>
          </a:p>
        </p:txBody>
      </p:sp>
      <p:sp>
        <p:nvSpPr>
          <p:cNvPr id="14" name="文本7"/>
          <p:cNvSpPr txBox="1"/>
          <p:nvPr/>
        </p:nvSpPr>
        <p:spPr>
          <a:xfrm>
            <a:off x="819001" y="2336602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15" name="文本8"/>
          <p:cNvSpPr txBox="1"/>
          <p:nvPr/>
        </p:nvSpPr>
        <p:spPr>
          <a:xfrm>
            <a:off x="4728418" y="2336602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16" name="文本9"/>
          <p:cNvSpPr txBox="1"/>
          <p:nvPr/>
        </p:nvSpPr>
        <p:spPr>
          <a:xfrm>
            <a:off x="8637984" y="2336602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17" name="文本10"/>
          <p:cNvSpPr txBox="1"/>
          <p:nvPr/>
        </p:nvSpPr>
        <p:spPr>
          <a:xfrm>
            <a:off x="819001" y="4482852"/>
            <a:ext cx="45720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18" name="文本11"/>
          <p:cNvSpPr txBox="1"/>
          <p:nvPr/>
        </p:nvSpPr>
        <p:spPr>
          <a:xfrm>
            <a:off x="4728418" y="4482852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2152650" y="3309938"/>
            <a:ext cx="1126927" cy="1126927"/>
          </a:xfrm>
          <a:custGeom>
            <a:avLst/>
            <a:gdLst>
              <a:gd name="connsiteX0" fmla="*/ 563463 w 1126927"/>
              <a:gd name="connsiteY0" fmla="*/ 0 h 1126927"/>
              <a:gd name="connsiteX1" fmla="*/ 874655 w 1126927"/>
              <a:gd name="connsiteY1" fmla="*/ 0 h 1126927"/>
              <a:gd name="connsiteX2" fmla="*/ 1126927 w 1126927"/>
              <a:gd name="connsiteY2" fmla="*/ 874655 h 1126927"/>
              <a:gd name="connsiteX3" fmla="*/ 252271 w 1126927"/>
              <a:gd name="connsiteY3" fmla="*/ 1126927 h 1126927"/>
              <a:gd name="connsiteX4" fmla="*/ 0 w 1126927"/>
              <a:gd name="connsiteY4" fmla="*/ 252271 h 1126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6927" h="1126927">
                <a:moveTo>
                  <a:pt x="563463" y="0"/>
                </a:moveTo>
                <a:cubicBezTo>
                  <a:pt x="874655" y="0"/>
                  <a:pt x="1126927" y="252271"/>
                  <a:pt x="1126927" y="563463"/>
                </a:cubicBezTo>
                <a:cubicBezTo>
                  <a:pt x="1126927" y="874655"/>
                  <a:pt x="874655" y="1126927"/>
                  <a:pt x="563463" y="1126927"/>
                </a:cubicBezTo>
                <a:cubicBezTo>
                  <a:pt x="252271" y="1126927"/>
                  <a:pt x="0" y="874655"/>
                  <a:pt x="0" y="563463"/>
                </a:cubicBezTo>
                <a:cubicBezTo>
                  <a:pt x="0" y="252271"/>
                  <a:pt x="252271" y="0"/>
                  <a:pt x="563463" y="0"/>
                </a:cubicBezTo>
                <a:close/>
              </a:path>
            </a:pathLst>
          </a:custGeom>
          <a:solidFill>
            <a:srgbClr val="5BA633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2057400" y="3449538"/>
            <a:ext cx="1317427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5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3498652" y="2954238"/>
            <a:ext cx="6635948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初识刺猹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3498652" y="4011513"/>
            <a:ext cx="6635948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月夜下的英勇少年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月下沙地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506438"/>
            <a:ext cx="7702302" cy="300971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环境描写赏析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天空 → 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深蓝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，纯净高远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圆月 → 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金黄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，明亮柔和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沙地 → 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碧绿西瓜田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，生机盎然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➤ 整体意境：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色彩鲜明，动静结合，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如梦似幻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，展现乡村夜晚的独特美感。</a:t>
            </a:r>
          </a:p>
        </p:txBody>
      </p:sp>
      <p:sp>
        <p:nvSpPr>
          <p:cNvPr id="5" name="形状2"/>
          <p:cNvSpPr txBox="1"/>
          <p:nvPr/>
        </p:nvSpPr>
        <p:spPr>
          <a:xfrm>
            <a:off x="8486477" y="1574602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3"/>
          <p:cNvSpPr txBox="1"/>
          <p:nvPr/>
        </p:nvSpPr>
        <p:spPr>
          <a:xfrm>
            <a:off x="11531650" y="1574602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4"/>
          <p:cNvSpPr txBox="1"/>
          <p:nvPr/>
        </p:nvSpPr>
        <p:spPr>
          <a:xfrm>
            <a:off x="8486477" y="4619774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形状5"/>
          <p:cNvSpPr txBox="1"/>
          <p:nvPr/>
        </p:nvSpPr>
        <p:spPr>
          <a:xfrm>
            <a:off x="8486477" y="1574602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677" y="1650802"/>
            <a:ext cx="2892772" cy="289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刺猹瞬间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660350" y="2312491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形状3"/>
          <p:cNvSpPr txBox="1"/>
          <p:nvPr/>
        </p:nvSpPr>
        <p:spPr>
          <a:xfrm>
            <a:off x="3705523" y="2312491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4"/>
          <p:cNvSpPr txBox="1"/>
          <p:nvPr/>
        </p:nvSpPr>
        <p:spPr>
          <a:xfrm>
            <a:off x="660350" y="5357664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5"/>
          <p:cNvSpPr txBox="1"/>
          <p:nvPr/>
        </p:nvSpPr>
        <p:spPr>
          <a:xfrm>
            <a:off x="660350" y="2312491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8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550" y="2388691"/>
            <a:ext cx="2892772" cy="2892772"/>
          </a:xfrm>
          <a:prstGeom prst="rect">
            <a:avLst/>
          </a:prstGeom>
        </p:spPr>
      </p:pic>
      <p:sp>
        <p:nvSpPr>
          <p:cNvPr id="9" name="形状6"/>
          <p:cNvSpPr txBox="1"/>
          <p:nvPr/>
        </p:nvSpPr>
        <p:spPr>
          <a:xfrm>
            <a:off x="4019848" y="1574602"/>
            <a:ext cx="7511802" cy="2133600"/>
          </a:xfrm>
          <a:custGeom>
            <a:avLst/>
            <a:gdLst>
              <a:gd name="connsiteX0" fmla="*/ 362712 w 7511802"/>
              <a:gd name="connsiteY0" fmla="*/ 0 h 2133600"/>
              <a:gd name="connsiteX1" fmla="*/ 7149090 w 7511802"/>
              <a:gd name="connsiteY1" fmla="*/ 0 h 2133600"/>
              <a:gd name="connsiteX2" fmla="*/ 7245287 w 7511802"/>
              <a:gd name="connsiteY2" fmla="*/ 0 h 2133600"/>
              <a:gd name="connsiteX3" fmla="*/ 7473587 w 7511802"/>
              <a:gd name="connsiteY3" fmla="*/ 174258 h 2133600"/>
              <a:gd name="connsiteX4" fmla="*/ 7511802 w 7511802"/>
              <a:gd name="connsiteY4" fmla="*/ 1770888 h 2133600"/>
              <a:gd name="connsiteX5" fmla="*/ 7511802 w 7511802"/>
              <a:gd name="connsiteY5" fmla="*/ 1867085 h 2133600"/>
              <a:gd name="connsiteX6" fmla="*/ 7337544 w 7511802"/>
              <a:gd name="connsiteY6" fmla="*/ 2095386 h 2133600"/>
              <a:gd name="connsiteX7" fmla="*/ 362712 w 7511802"/>
              <a:gd name="connsiteY7" fmla="*/ 2133600 h 2133600"/>
              <a:gd name="connsiteX8" fmla="*/ 162392 w 7511802"/>
              <a:gd name="connsiteY8" fmla="*/ 2133600 h 2133600"/>
              <a:gd name="connsiteX9" fmla="*/ 0 w 7511802"/>
              <a:gd name="connsiteY9" fmla="*/ 362712 h 2133600"/>
              <a:gd name="connsiteX10" fmla="*/ 0 w 7511802"/>
              <a:gd name="connsiteY10" fmla="*/ 162392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511802" h="2133600">
                <a:moveTo>
                  <a:pt x="362712" y="0"/>
                </a:moveTo>
                <a:lnTo>
                  <a:pt x="7149090" y="0"/>
                </a:lnTo>
                <a:cubicBezTo>
                  <a:pt x="7245287" y="0"/>
                  <a:pt x="7337544" y="38214"/>
                  <a:pt x="7405566" y="106236"/>
                </a:cubicBezTo>
                <a:cubicBezTo>
                  <a:pt x="7473587" y="174258"/>
                  <a:pt x="7511802" y="266515"/>
                  <a:pt x="7511802" y="362712"/>
                </a:cubicBezTo>
                <a:lnTo>
                  <a:pt x="7511802" y="1770888"/>
                </a:lnTo>
                <a:cubicBezTo>
                  <a:pt x="7511802" y="1867085"/>
                  <a:pt x="7473587" y="1959342"/>
                  <a:pt x="7405566" y="2027364"/>
                </a:cubicBezTo>
                <a:cubicBezTo>
                  <a:pt x="7337544" y="2095386"/>
                  <a:pt x="7245287" y="2133600"/>
                  <a:pt x="7149090" y="2133600"/>
                </a:cubicBezTo>
                <a:lnTo>
                  <a:pt x="362712" y="2133600"/>
                </a:lnTo>
                <a:cubicBezTo>
                  <a:pt x="162392" y="2133600"/>
                  <a:pt x="0" y="1971208"/>
                  <a:pt x="0" y="1770888"/>
                </a:cubicBezTo>
                <a:lnTo>
                  <a:pt x="0" y="362712"/>
                </a:lnTo>
                <a:cubicBezTo>
                  <a:pt x="0" y="162392"/>
                  <a:pt x="162392" y="0"/>
                  <a:pt x="36271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0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7048" y="1866602"/>
            <a:ext cx="381000" cy="381000"/>
          </a:xfrm>
          <a:prstGeom prst="rect">
            <a:avLst/>
          </a:prstGeom>
        </p:spPr>
      </p:pic>
      <p:sp>
        <p:nvSpPr>
          <p:cNvPr id="11" name="文本2"/>
          <p:cNvSpPr txBox="1"/>
          <p:nvPr/>
        </p:nvSpPr>
        <p:spPr>
          <a:xfrm>
            <a:off x="4889748" y="1784152"/>
            <a:ext cx="6279952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动作分解</a:t>
            </a:r>
          </a:p>
        </p:txBody>
      </p:sp>
      <p:sp>
        <p:nvSpPr>
          <p:cNvPr id="12" name="文本3"/>
          <p:cNvSpPr txBox="1"/>
          <p:nvPr/>
        </p:nvSpPr>
        <p:spPr>
          <a:xfrm>
            <a:off x="4889748" y="2279452"/>
            <a:ext cx="6279952" cy="12192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手势 →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手捏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钢叉，紧握有力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动作 →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尽力刺去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，迅猛果断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对象 →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猹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，狡猾迅捷，反从胯下逃走</a:t>
            </a:r>
          </a:p>
        </p:txBody>
      </p:sp>
      <p:sp>
        <p:nvSpPr>
          <p:cNvPr id="13" name="形状7"/>
          <p:cNvSpPr txBox="1"/>
          <p:nvPr/>
        </p:nvSpPr>
        <p:spPr>
          <a:xfrm>
            <a:off x="4019848" y="3962102"/>
            <a:ext cx="7511802" cy="2133600"/>
          </a:xfrm>
          <a:custGeom>
            <a:avLst/>
            <a:gdLst>
              <a:gd name="connsiteX0" fmla="*/ 362712 w 7511802"/>
              <a:gd name="connsiteY0" fmla="*/ 0 h 2133600"/>
              <a:gd name="connsiteX1" fmla="*/ 7149090 w 7511802"/>
              <a:gd name="connsiteY1" fmla="*/ 0 h 2133600"/>
              <a:gd name="connsiteX2" fmla="*/ 7245287 w 7511802"/>
              <a:gd name="connsiteY2" fmla="*/ 0 h 2133600"/>
              <a:gd name="connsiteX3" fmla="*/ 7473587 w 7511802"/>
              <a:gd name="connsiteY3" fmla="*/ 174258 h 2133600"/>
              <a:gd name="connsiteX4" fmla="*/ 7511802 w 7511802"/>
              <a:gd name="connsiteY4" fmla="*/ 1770888 h 2133600"/>
              <a:gd name="connsiteX5" fmla="*/ 7511802 w 7511802"/>
              <a:gd name="connsiteY5" fmla="*/ 1867085 h 2133600"/>
              <a:gd name="connsiteX6" fmla="*/ 7337544 w 7511802"/>
              <a:gd name="connsiteY6" fmla="*/ 2095386 h 2133600"/>
              <a:gd name="connsiteX7" fmla="*/ 362712 w 7511802"/>
              <a:gd name="connsiteY7" fmla="*/ 2133600 h 2133600"/>
              <a:gd name="connsiteX8" fmla="*/ 162392 w 7511802"/>
              <a:gd name="connsiteY8" fmla="*/ 2133600 h 2133600"/>
              <a:gd name="connsiteX9" fmla="*/ 0 w 7511802"/>
              <a:gd name="connsiteY9" fmla="*/ 362712 h 2133600"/>
              <a:gd name="connsiteX10" fmla="*/ 0 w 7511802"/>
              <a:gd name="connsiteY10" fmla="*/ 162392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511802" h="2133600">
                <a:moveTo>
                  <a:pt x="362712" y="0"/>
                </a:moveTo>
                <a:lnTo>
                  <a:pt x="7149090" y="0"/>
                </a:lnTo>
                <a:cubicBezTo>
                  <a:pt x="7245287" y="0"/>
                  <a:pt x="7337544" y="38214"/>
                  <a:pt x="7405566" y="106236"/>
                </a:cubicBezTo>
                <a:cubicBezTo>
                  <a:pt x="7473587" y="174258"/>
                  <a:pt x="7511802" y="266515"/>
                  <a:pt x="7511802" y="362712"/>
                </a:cubicBezTo>
                <a:lnTo>
                  <a:pt x="7511802" y="1770888"/>
                </a:lnTo>
                <a:cubicBezTo>
                  <a:pt x="7511802" y="1867085"/>
                  <a:pt x="7473587" y="1959342"/>
                  <a:pt x="7405566" y="2027364"/>
                </a:cubicBezTo>
                <a:cubicBezTo>
                  <a:pt x="7337544" y="2095386"/>
                  <a:pt x="7245287" y="2133600"/>
                  <a:pt x="7149090" y="2133600"/>
                </a:cubicBezTo>
                <a:lnTo>
                  <a:pt x="362712" y="2133600"/>
                </a:lnTo>
                <a:cubicBezTo>
                  <a:pt x="162392" y="2133600"/>
                  <a:pt x="0" y="1971208"/>
                  <a:pt x="0" y="1770888"/>
                </a:cubicBezTo>
                <a:lnTo>
                  <a:pt x="0" y="362712"/>
                </a:lnTo>
                <a:cubicBezTo>
                  <a:pt x="0" y="162392"/>
                  <a:pt x="162392" y="0"/>
                  <a:pt x="36271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4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7048" y="4254103"/>
            <a:ext cx="381000" cy="381000"/>
          </a:xfrm>
          <a:prstGeom prst="rect">
            <a:avLst/>
          </a:prstGeom>
        </p:spPr>
      </p:pic>
      <p:sp>
        <p:nvSpPr>
          <p:cNvPr id="15" name="文本4"/>
          <p:cNvSpPr txBox="1"/>
          <p:nvPr/>
        </p:nvSpPr>
        <p:spPr>
          <a:xfrm>
            <a:off x="4889748" y="4171652"/>
            <a:ext cx="6279952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语言表现力</a:t>
            </a:r>
          </a:p>
        </p:txBody>
      </p:sp>
      <p:sp>
        <p:nvSpPr>
          <p:cNvPr id="16" name="文本5"/>
          <p:cNvSpPr txBox="1"/>
          <p:nvPr/>
        </p:nvSpPr>
        <p:spPr>
          <a:xfrm>
            <a:off x="4889748" y="4666952"/>
            <a:ext cx="6279952" cy="12192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动词精炼 ➤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捏、刺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凸显反应灵敏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动态对比 ➤ 少年进攻 vs 猹灵巧逃脱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场景张力 ➤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紧张而充满野趣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动词深析</a:t>
            </a:r>
          </a:p>
        </p:txBody>
      </p:sp>
      <p:pic>
        <p:nvPicPr>
          <p:cNvPr id="4" name="思维导图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1879550" y="2919264"/>
            <a:ext cx="84582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18122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3124200"/>
            <a:ext cx="812809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初识闰土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181475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少年的模样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外貌特征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300971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紫色的圆脸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显示长期在海边风吹日晒 → 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健康结实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与城市孩童形成鲜明对比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小毡帽与银项圈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身着毛毡帽 ➤ 具有浓厚的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乡土气息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颈戴银项圈 ➤ 承载长辈的祝福与守护</a:t>
            </a:r>
          </a:p>
        </p:txBody>
      </p:sp>
      <p:sp>
        <p:nvSpPr>
          <p:cNvPr id="5" name="形状2"/>
          <p:cNvSpPr txBox="1"/>
          <p:nvPr/>
        </p:nvSpPr>
        <p:spPr>
          <a:xfrm>
            <a:off x="8486477" y="2180183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3"/>
          <p:cNvSpPr txBox="1"/>
          <p:nvPr/>
        </p:nvSpPr>
        <p:spPr>
          <a:xfrm>
            <a:off x="11531650" y="2180183"/>
            <a:ext cx="1191" cy="177953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4"/>
          <p:cNvSpPr txBox="1"/>
          <p:nvPr/>
        </p:nvSpPr>
        <p:spPr>
          <a:xfrm>
            <a:off x="8486477" y="3959721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形状5"/>
          <p:cNvSpPr txBox="1"/>
          <p:nvPr/>
        </p:nvSpPr>
        <p:spPr>
          <a:xfrm>
            <a:off x="8486477" y="2180183"/>
            <a:ext cx="1191" cy="177953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677" y="2256383"/>
            <a:ext cx="2892772" cy="1627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性格表现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23851"/>
            <a:ext cx="5334000" cy="3111401"/>
          </a:xfrm>
          <a:custGeom>
            <a:avLst/>
            <a:gdLst>
              <a:gd name="connsiteX0" fmla="*/ 342254 w 5334000"/>
              <a:gd name="connsiteY0" fmla="*/ 0 h 3111401"/>
              <a:gd name="connsiteX1" fmla="*/ 4991746 w 5334000"/>
              <a:gd name="connsiteY1" fmla="*/ 0 h 3111401"/>
              <a:gd name="connsiteX2" fmla="*/ 5082518 w 5334000"/>
              <a:gd name="connsiteY2" fmla="*/ 0 h 3111401"/>
              <a:gd name="connsiteX3" fmla="*/ 5297942 w 5334000"/>
              <a:gd name="connsiteY3" fmla="*/ 164429 h 3111401"/>
              <a:gd name="connsiteX4" fmla="*/ 5334000 w 5334000"/>
              <a:gd name="connsiteY4" fmla="*/ 2769147 h 3111401"/>
              <a:gd name="connsiteX5" fmla="*/ 5334001 w 5334000"/>
              <a:gd name="connsiteY5" fmla="*/ 2859918 h 3111401"/>
              <a:gd name="connsiteX6" fmla="*/ 5169572 w 5334000"/>
              <a:gd name="connsiteY6" fmla="*/ 3075342 h 3111401"/>
              <a:gd name="connsiteX7" fmla="*/ 342254 w 5334000"/>
              <a:gd name="connsiteY7" fmla="*/ 3111401 h 3111401"/>
              <a:gd name="connsiteX8" fmla="*/ 251483 w 5334000"/>
              <a:gd name="connsiteY8" fmla="*/ 3111401 h 3111401"/>
              <a:gd name="connsiteX9" fmla="*/ 36059 w 5334000"/>
              <a:gd name="connsiteY9" fmla="*/ 2946972 h 3111401"/>
              <a:gd name="connsiteX10" fmla="*/ 0 w 5334000"/>
              <a:gd name="connsiteY10" fmla="*/ 342254 h 3111401"/>
              <a:gd name="connsiteX11" fmla="*/ 0 w 5334000"/>
              <a:gd name="connsiteY11" fmla="*/ 153232 h 3111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000" h="3111401">
                <a:moveTo>
                  <a:pt x="342254" y="0"/>
                </a:moveTo>
                <a:lnTo>
                  <a:pt x="4991746" y="0"/>
                </a:lnTo>
                <a:cubicBezTo>
                  <a:pt x="5082518" y="0"/>
                  <a:pt x="5169572" y="36059"/>
                  <a:pt x="5233757" y="100244"/>
                </a:cubicBezTo>
                <a:cubicBezTo>
                  <a:pt x="5297942" y="164429"/>
                  <a:pt x="5334001" y="251483"/>
                  <a:pt x="5334000" y="342254"/>
                </a:cubicBezTo>
                <a:lnTo>
                  <a:pt x="5334000" y="2769147"/>
                </a:lnTo>
                <a:cubicBezTo>
                  <a:pt x="5334001" y="2859918"/>
                  <a:pt x="5297942" y="2946972"/>
                  <a:pt x="5233757" y="3011157"/>
                </a:cubicBezTo>
                <a:cubicBezTo>
                  <a:pt x="5169572" y="3075342"/>
                  <a:pt x="5082518" y="3111401"/>
                  <a:pt x="4991746" y="3111401"/>
                </a:cubicBezTo>
                <a:lnTo>
                  <a:pt x="342254" y="3111401"/>
                </a:lnTo>
                <a:cubicBezTo>
                  <a:pt x="251483" y="3111401"/>
                  <a:pt x="164429" y="3075342"/>
                  <a:pt x="100244" y="3011157"/>
                </a:cubicBezTo>
                <a:cubicBezTo>
                  <a:pt x="36059" y="2946972"/>
                  <a:pt x="0" y="2859918"/>
                  <a:pt x="0" y="2769147"/>
                </a:cubicBezTo>
                <a:lnTo>
                  <a:pt x="0" y="342254"/>
                </a:lnTo>
                <a:cubicBezTo>
                  <a:pt x="0" y="153232"/>
                  <a:pt x="153232" y="0"/>
                  <a:pt x="342254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073051" y="1707952"/>
            <a:ext cx="4381649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见人的怕羞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1073051" y="2203252"/>
            <a:ext cx="4381649" cy="232624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初到大户人家厨房 →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拘谨胆怯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眼神闪躲，言语不多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面对陌生人保持距离感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反映农村孩子的朴实与谨慎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这种害羞是孩童天然的防备心理体现</a:t>
            </a:r>
          </a:p>
        </p:txBody>
      </p:sp>
      <p:sp>
        <p:nvSpPr>
          <p:cNvPr id="7" name="形状3"/>
          <p:cNvSpPr txBox="1"/>
          <p:nvPr/>
        </p:nvSpPr>
        <p:spPr>
          <a:xfrm>
            <a:off x="6349901" y="1523851"/>
            <a:ext cx="5334149" cy="3111401"/>
          </a:xfrm>
          <a:custGeom>
            <a:avLst/>
            <a:gdLst>
              <a:gd name="connsiteX0" fmla="*/ 342254 w 5334149"/>
              <a:gd name="connsiteY0" fmla="*/ 0 h 3111401"/>
              <a:gd name="connsiteX1" fmla="*/ 4991895 w 5334149"/>
              <a:gd name="connsiteY1" fmla="*/ 0 h 3111401"/>
              <a:gd name="connsiteX2" fmla="*/ 5082667 w 5334149"/>
              <a:gd name="connsiteY2" fmla="*/ 0 h 3111401"/>
              <a:gd name="connsiteX3" fmla="*/ 5298091 w 5334149"/>
              <a:gd name="connsiteY3" fmla="*/ 164429 h 3111401"/>
              <a:gd name="connsiteX4" fmla="*/ 5334149 w 5334149"/>
              <a:gd name="connsiteY4" fmla="*/ 2769147 h 3111401"/>
              <a:gd name="connsiteX5" fmla="*/ 5334149 w 5334149"/>
              <a:gd name="connsiteY5" fmla="*/ 2859918 h 3111401"/>
              <a:gd name="connsiteX6" fmla="*/ 5169720 w 5334149"/>
              <a:gd name="connsiteY6" fmla="*/ 3075342 h 3111401"/>
              <a:gd name="connsiteX7" fmla="*/ 342254 w 5334149"/>
              <a:gd name="connsiteY7" fmla="*/ 3111401 h 3111401"/>
              <a:gd name="connsiteX8" fmla="*/ 251483 w 5334149"/>
              <a:gd name="connsiteY8" fmla="*/ 3111401 h 3111401"/>
              <a:gd name="connsiteX9" fmla="*/ 36059 w 5334149"/>
              <a:gd name="connsiteY9" fmla="*/ 2946972 h 3111401"/>
              <a:gd name="connsiteX10" fmla="*/ 0 w 5334149"/>
              <a:gd name="connsiteY10" fmla="*/ 342254 h 3111401"/>
              <a:gd name="connsiteX11" fmla="*/ 0 w 5334149"/>
              <a:gd name="connsiteY11" fmla="*/ 153232 h 3111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149" h="3111401">
                <a:moveTo>
                  <a:pt x="342254" y="0"/>
                </a:moveTo>
                <a:lnTo>
                  <a:pt x="4991895" y="0"/>
                </a:lnTo>
                <a:cubicBezTo>
                  <a:pt x="5082667" y="0"/>
                  <a:pt x="5169720" y="36059"/>
                  <a:pt x="5233906" y="100244"/>
                </a:cubicBezTo>
                <a:cubicBezTo>
                  <a:pt x="5298091" y="164429"/>
                  <a:pt x="5334149" y="251483"/>
                  <a:pt x="5334149" y="342254"/>
                </a:cubicBezTo>
                <a:lnTo>
                  <a:pt x="5334149" y="2769147"/>
                </a:lnTo>
                <a:cubicBezTo>
                  <a:pt x="5334149" y="2859918"/>
                  <a:pt x="5298091" y="2946972"/>
                  <a:pt x="5233906" y="3011157"/>
                </a:cubicBezTo>
                <a:cubicBezTo>
                  <a:pt x="5169720" y="3075342"/>
                  <a:pt x="5082667" y="3111401"/>
                  <a:pt x="4991895" y="3111401"/>
                </a:cubicBezTo>
                <a:lnTo>
                  <a:pt x="342254" y="3111401"/>
                </a:lnTo>
                <a:cubicBezTo>
                  <a:pt x="251483" y="3111401"/>
                  <a:pt x="164429" y="3075342"/>
                  <a:pt x="100244" y="3011157"/>
                </a:cubicBezTo>
                <a:cubicBezTo>
                  <a:pt x="36059" y="2946972"/>
                  <a:pt x="0" y="2859918"/>
                  <a:pt x="0" y="2769147"/>
                </a:cubicBezTo>
                <a:lnTo>
                  <a:pt x="0" y="342254"/>
                </a:lnTo>
                <a:cubicBezTo>
                  <a:pt x="0" y="153232"/>
                  <a:pt x="153232" y="0"/>
                  <a:pt x="342254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4"/>
          <p:cNvSpPr txBox="1"/>
          <p:nvPr/>
        </p:nvSpPr>
        <p:spPr>
          <a:xfrm>
            <a:off x="6915001" y="1707952"/>
            <a:ext cx="438179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独不怕我</a:t>
            </a:r>
          </a:p>
        </p:txBody>
      </p:sp>
      <p:sp>
        <p:nvSpPr>
          <p:cNvPr id="9" name="文本5"/>
          <p:cNvSpPr txBox="1"/>
          <p:nvPr/>
        </p:nvSpPr>
        <p:spPr>
          <a:xfrm>
            <a:off x="6915001" y="2203252"/>
            <a:ext cx="4381798" cy="232624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没有旁人时主动说话 →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情感亲近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很快与“我”熟识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愿意分享所见所闻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显示出对“我”的特别信任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主仆身份下萌发的真挚友情</a:t>
            </a:r>
          </a:p>
        </p:txBody>
      </p:sp>
      <p:pic>
        <p:nvPicPr>
          <p:cNvPr id="10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01" y="1853952"/>
            <a:ext cx="317302" cy="317302"/>
          </a:xfrm>
          <a:prstGeom prst="rect">
            <a:avLst/>
          </a:prstGeom>
        </p:spPr>
      </p:pic>
      <p:sp>
        <p:nvSpPr>
          <p:cNvPr id="11" name="文本6"/>
          <p:cNvSpPr txBox="1"/>
          <p:nvPr/>
        </p:nvSpPr>
        <p:spPr>
          <a:xfrm>
            <a:off x="78715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1</a:t>
            </a:r>
          </a:p>
        </p:txBody>
      </p:sp>
      <p:pic>
        <p:nvPicPr>
          <p:cNvPr id="12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251" y="1853952"/>
            <a:ext cx="317302" cy="317302"/>
          </a:xfrm>
          <a:prstGeom prst="rect">
            <a:avLst/>
          </a:prstGeom>
        </p:spPr>
      </p:pic>
      <p:sp>
        <p:nvSpPr>
          <p:cNvPr id="13" name="文本7"/>
          <p:cNvSpPr txBox="1"/>
          <p:nvPr/>
        </p:nvSpPr>
        <p:spPr>
          <a:xfrm>
            <a:off x="662910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609850" cy="685800"/>
          </a:xfrm>
          <a:custGeom>
            <a:avLst/>
            <a:gdLst>
              <a:gd name="connsiteX0" fmla="*/ 205740 w 2609850"/>
              <a:gd name="connsiteY0" fmla="*/ 0 h 685800"/>
              <a:gd name="connsiteX1" fmla="*/ 2404110 w 2609850"/>
              <a:gd name="connsiteY1" fmla="*/ 0 h 685800"/>
              <a:gd name="connsiteX2" fmla="*/ 2458676 w 2609850"/>
              <a:gd name="connsiteY2" fmla="*/ 0 h 685800"/>
              <a:gd name="connsiteX3" fmla="*/ 2588174 w 2609850"/>
              <a:gd name="connsiteY3" fmla="*/ 98844 h 685800"/>
              <a:gd name="connsiteX4" fmla="*/ 2609850 w 2609850"/>
              <a:gd name="connsiteY4" fmla="*/ 480060 h 685800"/>
              <a:gd name="connsiteX5" fmla="*/ 2609850 w 2609850"/>
              <a:gd name="connsiteY5" fmla="*/ 534626 h 685800"/>
              <a:gd name="connsiteX6" fmla="*/ 2511007 w 2609850"/>
              <a:gd name="connsiteY6" fmla="*/ 664124 h 685800"/>
              <a:gd name="connsiteX7" fmla="*/ 205740 w 2609850"/>
              <a:gd name="connsiteY7" fmla="*/ 685800 h 685800"/>
              <a:gd name="connsiteX8" fmla="*/ 92113 w 2609850"/>
              <a:gd name="connsiteY8" fmla="*/ 685800 h 685800"/>
              <a:gd name="connsiteX9" fmla="*/ 0 w 2609850"/>
              <a:gd name="connsiteY9" fmla="*/ 205740 h 685800"/>
              <a:gd name="connsiteX10" fmla="*/ 0 w 260985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9850" h="685800">
                <a:moveTo>
                  <a:pt x="205740" y="0"/>
                </a:moveTo>
                <a:lnTo>
                  <a:pt x="2404110" y="0"/>
                </a:lnTo>
                <a:cubicBezTo>
                  <a:pt x="2458676" y="0"/>
                  <a:pt x="2511007" y="21676"/>
                  <a:pt x="2549590" y="60260"/>
                </a:cubicBezTo>
                <a:cubicBezTo>
                  <a:pt x="2588174" y="98844"/>
                  <a:pt x="2609850" y="151174"/>
                  <a:pt x="2609850" y="205740"/>
                </a:cubicBezTo>
                <a:lnTo>
                  <a:pt x="2609850" y="480060"/>
                </a:lnTo>
                <a:cubicBezTo>
                  <a:pt x="2609850" y="534626"/>
                  <a:pt x="2588174" y="586956"/>
                  <a:pt x="2549590" y="625540"/>
                </a:cubicBezTo>
                <a:cubicBezTo>
                  <a:pt x="2511007" y="664124"/>
                  <a:pt x="2458676" y="685800"/>
                  <a:pt x="240411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21907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银项圈的爱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660350" y="3288209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形状3"/>
          <p:cNvSpPr txBox="1"/>
          <p:nvPr/>
        </p:nvSpPr>
        <p:spPr>
          <a:xfrm>
            <a:off x="3705523" y="3288209"/>
            <a:ext cx="1191" cy="177953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4"/>
          <p:cNvSpPr txBox="1"/>
          <p:nvPr/>
        </p:nvSpPr>
        <p:spPr>
          <a:xfrm>
            <a:off x="660350" y="5067746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5"/>
          <p:cNvSpPr txBox="1"/>
          <p:nvPr/>
        </p:nvSpPr>
        <p:spPr>
          <a:xfrm>
            <a:off x="660350" y="3288209"/>
            <a:ext cx="1191" cy="177953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8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550" y="3364409"/>
            <a:ext cx="2892772" cy="1627138"/>
          </a:xfrm>
          <a:prstGeom prst="rect">
            <a:avLst/>
          </a:prstGeom>
        </p:spPr>
      </p:pic>
      <p:sp>
        <p:nvSpPr>
          <p:cNvPr id="9" name="形状6"/>
          <p:cNvSpPr txBox="1"/>
          <p:nvPr/>
        </p:nvSpPr>
        <p:spPr>
          <a:xfrm>
            <a:off x="4019848" y="1574602"/>
            <a:ext cx="7511802" cy="2476500"/>
          </a:xfrm>
          <a:custGeom>
            <a:avLst/>
            <a:gdLst>
              <a:gd name="connsiteX0" fmla="*/ 346710 w 7511802"/>
              <a:gd name="connsiteY0" fmla="*/ 0 h 2476500"/>
              <a:gd name="connsiteX1" fmla="*/ 7165092 w 7511802"/>
              <a:gd name="connsiteY1" fmla="*/ 0 h 2476500"/>
              <a:gd name="connsiteX2" fmla="*/ 7257045 w 7511802"/>
              <a:gd name="connsiteY2" fmla="*/ 0 h 2476500"/>
              <a:gd name="connsiteX3" fmla="*/ 7475273 w 7511802"/>
              <a:gd name="connsiteY3" fmla="*/ 166570 h 2476500"/>
              <a:gd name="connsiteX4" fmla="*/ 7511802 w 7511802"/>
              <a:gd name="connsiteY4" fmla="*/ 2129790 h 2476500"/>
              <a:gd name="connsiteX5" fmla="*/ 7511802 w 7511802"/>
              <a:gd name="connsiteY5" fmla="*/ 2221743 h 2476500"/>
              <a:gd name="connsiteX6" fmla="*/ 7345232 w 7511802"/>
              <a:gd name="connsiteY6" fmla="*/ 2439972 h 2476500"/>
              <a:gd name="connsiteX7" fmla="*/ 346710 w 7511802"/>
              <a:gd name="connsiteY7" fmla="*/ 2476500 h 2476500"/>
              <a:gd name="connsiteX8" fmla="*/ 155227 w 7511802"/>
              <a:gd name="connsiteY8" fmla="*/ 2476500 h 2476500"/>
              <a:gd name="connsiteX9" fmla="*/ 0 w 7511802"/>
              <a:gd name="connsiteY9" fmla="*/ 346710 h 2476500"/>
              <a:gd name="connsiteX10" fmla="*/ 0 w 7511802"/>
              <a:gd name="connsiteY10" fmla="*/ 155227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511802" h="2476500">
                <a:moveTo>
                  <a:pt x="346710" y="0"/>
                </a:moveTo>
                <a:lnTo>
                  <a:pt x="7165092" y="0"/>
                </a:lnTo>
                <a:cubicBezTo>
                  <a:pt x="7257045" y="0"/>
                  <a:pt x="7345232" y="36528"/>
                  <a:pt x="7410253" y="101549"/>
                </a:cubicBezTo>
                <a:cubicBezTo>
                  <a:pt x="7475273" y="166570"/>
                  <a:pt x="7511802" y="254757"/>
                  <a:pt x="7511802" y="346710"/>
                </a:cubicBezTo>
                <a:lnTo>
                  <a:pt x="7511802" y="2129790"/>
                </a:lnTo>
                <a:cubicBezTo>
                  <a:pt x="7511802" y="2221743"/>
                  <a:pt x="7475273" y="2309931"/>
                  <a:pt x="7410252" y="2374951"/>
                </a:cubicBezTo>
                <a:cubicBezTo>
                  <a:pt x="7345232" y="2439972"/>
                  <a:pt x="7257045" y="2476500"/>
                  <a:pt x="7165092" y="2476500"/>
                </a:cubicBezTo>
                <a:lnTo>
                  <a:pt x="346710" y="2476500"/>
                </a:lnTo>
                <a:cubicBezTo>
                  <a:pt x="155227" y="2476500"/>
                  <a:pt x="0" y="2321273"/>
                  <a:pt x="0" y="2129790"/>
                </a:cubicBezTo>
                <a:lnTo>
                  <a:pt x="0" y="346710"/>
                </a:lnTo>
                <a:cubicBezTo>
                  <a:pt x="0" y="155227"/>
                  <a:pt x="155227" y="0"/>
                  <a:pt x="34671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0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7048" y="1866602"/>
            <a:ext cx="381000" cy="381000"/>
          </a:xfrm>
          <a:prstGeom prst="rect">
            <a:avLst/>
          </a:prstGeom>
        </p:spPr>
      </p:pic>
      <p:sp>
        <p:nvSpPr>
          <p:cNvPr id="11" name="文本2"/>
          <p:cNvSpPr txBox="1"/>
          <p:nvPr/>
        </p:nvSpPr>
        <p:spPr>
          <a:xfrm>
            <a:off x="4889748" y="1784152"/>
            <a:ext cx="6279952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民俗寓意</a:t>
            </a:r>
          </a:p>
        </p:txBody>
      </p:sp>
      <p:sp>
        <p:nvSpPr>
          <p:cNvPr id="12" name="文本3"/>
          <p:cNvSpPr txBox="1"/>
          <p:nvPr/>
        </p:nvSpPr>
        <p:spPr>
          <a:xfrm>
            <a:off x="4889748" y="2279452"/>
            <a:ext cx="6279952" cy="15621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银项圈非普通饰品 →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辟邪护身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旧时习俗：用金属圈锁住魂魄防夭折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‘神佛面前许下愿心’体现信仰寄托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反映底层百姓对子女平安的渴望</a:t>
            </a:r>
          </a:p>
        </p:txBody>
      </p:sp>
      <p:sp>
        <p:nvSpPr>
          <p:cNvPr id="13" name="形状7"/>
          <p:cNvSpPr txBox="1"/>
          <p:nvPr/>
        </p:nvSpPr>
        <p:spPr>
          <a:xfrm>
            <a:off x="4019848" y="4305002"/>
            <a:ext cx="7511802" cy="2476500"/>
          </a:xfrm>
          <a:custGeom>
            <a:avLst/>
            <a:gdLst>
              <a:gd name="connsiteX0" fmla="*/ 346710 w 7511802"/>
              <a:gd name="connsiteY0" fmla="*/ 0 h 2476500"/>
              <a:gd name="connsiteX1" fmla="*/ 7165092 w 7511802"/>
              <a:gd name="connsiteY1" fmla="*/ 0 h 2476500"/>
              <a:gd name="connsiteX2" fmla="*/ 7257045 w 7511802"/>
              <a:gd name="connsiteY2" fmla="*/ 0 h 2476500"/>
              <a:gd name="connsiteX3" fmla="*/ 7475273 w 7511802"/>
              <a:gd name="connsiteY3" fmla="*/ 166570 h 2476500"/>
              <a:gd name="connsiteX4" fmla="*/ 7511802 w 7511802"/>
              <a:gd name="connsiteY4" fmla="*/ 2129790 h 2476500"/>
              <a:gd name="connsiteX5" fmla="*/ 7511802 w 7511802"/>
              <a:gd name="connsiteY5" fmla="*/ 2221743 h 2476500"/>
              <a:gd name="connsiteX6" fmla="*/ 7345232 w 7511802"/>
              <a:gd name="connsiteY6" fmla="*/ 2439972 h 2476500"/>
              <a:gd name="connsiteX7" fmla="*/ 346710 w 7511802"/>
              <a:gd name="connsiteY7" fmla="*/ 2476500 h 2476500"/>
              <a:gd name="connsiteX8" fmla="*/ 155227 w 7511802"/>
              <a:gd name="connsiteY8" fmla="*/ 2476500 h 2476500"/>
              <a:gd name="connsiteX9" fmla="*/ 0 w 7511802"/>
              <a:gd name="connsiteY9" fmla="*/ 346710 h 2476500"/>
              <a:gd name="connsiteX10" fmla="*/ 0 w 7511802"/>
              <a:gd name="connsiteY10" fmla="*/ 155227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511802" h="2476500">
                <a:moveTo>
                  <a:pt x="346710" y="0"/>
                </a:moveTo>
                <a:lnTo>
                  <a:pt x="7165092" y="0"/>
                </a:lnTo>
                <a:cubicBezTo>
                  <a:pt x="7257045" y="0"/>
                  <a:pt x="7345232" y="36528"/>
                  <a:pt x="7410253" y="101549"/>
                </a:cubicBezTo>
                <a:cubicBezTo>
                  <a:pt x="7475273" y="166570"/>
                  <a:pt x="7511802" y="254757"/>
                  <a:pt x="7511802" y="346710"/>
                </a:cubicBezTo>
                <a:lnTo>
                  <a:pt x="7511802" y="2129790"/>
                </a:lnTo>
                <a:cubicBezTo>
                  <a:pt x="7511802" y="2221743"/>
                  <a:pt x="7475273" y="2309931"/>
                  <a:pt x="7410252" y="2374951"/>
                </a:cubicBezTo>
                <a:cubicBezTo>
                  <a:pt x="7345232" y="2439972"/>
                  <a:pt x="7257045" y="2476500"/>
                  <a:pt x="7165092" y="2476500"/>
                </a:cubicBezTo>
                <a:lnTo>
                  <a:pt x="346710" y="2476500"/>
                </a:lnTo>
                <a:cubicBezTo>
                  <a:pt x="155227" y="2476500"/>
                  <a:pt x="0" y="2321273"/>
                  <a:pt x="0" y="2129790"/>
                </a:cubicBezTo>
                <a:lnTo>
                  <a:pt x="0" y="346710"/>
                </a:lnTo>
                <a:cubicBezTo>
                  <a:pt x="0" y="155227"/>
                  <a:pt x="155227" y="0"/>
                  <a:pt x="34671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4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7048" y="4597003"/>
            <a:ext cx="381000" cy="381000"/>
          </a:xfrm>
          <a:prstGeom prst="rect">
            <a:avLst/>
          </a:prstGeom>
        </p:spPr>
      </p:pic>
      <p:sp>
        <p:nvSpPr>
          <p:cNvPr id="15" name="文本4"/>
          <p:cNvSpPr txBox="1"/>
          <p:nvPr/>
        </p:nvSpPr>
        <p:spPr>
          <a:xfrm>
            <a:off x="4889748" y="4514552"/>
            <a:ext cx="6279952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父爱寄托</a:t>
            </a:r>
          </a:p>
        </p:txBody>
      </p:sp>
      <p:sp>
        <p:nvSpPr>
          <p:cNvPr id="16" name="文本5"/>
          <p:cNvSpPr txBox="1"/>
          <p:nvPr/>
        </p:nvSpPr>
        <p:spPr>
          <a:xfrm>
            <a:off x="4889748" y="5009852"/>
            <a:ext cx="6279952" cy="15621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父亲的安排出于深切关爱 →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无声守护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不惜花费置办银饰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借助仪式感求得心安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一个普通农夫所能给予的最大保护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18122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3124200"/>
            <a:ext cx="8128099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四件趣事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181475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听闰土讲乡间奇闻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3409950" cy="685800"/>
          </a:xfrm>
          <a:custGeom>
            <a:avLst/>
            <a:gdLst>
              <a:gd name="connsiteX0" fmla="*/ 205740 w 3409950"/>
              <a:gd name="connsiteY0" fmla="*/ 0 h 685800"/>
              <a:gd name="connsiteX1" fmla="*/ 3204210 w 3409950"/>
              <a:gd name="connsiteY1" fmla="*/ 0 h 685800"/>
              <a:gd name="connsiteX2" fmla="*/ 3258776 w 3409950"/>
              <a:gd name="connsiteY2" fmla="*/ 0 h 685800"/>
              <a:gd name="connsiteX3" fmla="*/ 3388274 w 3409950"/>
              <a:gd name="connsiteY3" fmla="*/ 98844 h 685800"/>
              <a:gd name="connsiteX4" fmla="*/ 3409950 w 3409950"/>
              <a:gd name="connsiteY4" fmla="*/ 480060 h 685800"/>
              <a:gd name="connsiteX5" fmla="*/ 3409950 w 3409950"/>
              <a:gd name="connsiteY5" fmla="*/ 534626 h 685800"/>
              <a:gd name="connsiteX6" fmla="*/ 3311107 w 3409950"/>
              <a:gd name="connsiteY6" fmla="*/ 664124 h 685800"/>
              <a:gd name="connsiteX7" fmla="*/ 205740 w 3409950"/>
              <a:gd name="connsiteY7" fmla="*/ 685800 h 685800"/>
              <a:gd name="connsiteX8" fmla="*/ 92113 w 3409950"/>
              <a:gd name="connsiteY8" fmla="*/ 685800 h 685800"/>
              <a:gd name="connsiteX9" fmla="*/ 0 w 3409950"/>
              <a:gd name="connsiteY9" fmla="*/ 205740 h 685800"/>
              <a:gd name="connsiteX10" fmla="*/ 0 w 340995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409950" h="685800">
                <a:moveTo>
                  <a:pt x="205740" y="0"/>
                </a:moveTo>
                <a:lnTo>
                  <a:pt x="3204210" y="0"/>
                </a:lnTo>
                <a:cubicBezTo>
                  <a:pt x="3258776" y="0"/>
                  <a:pt x="3311107" y="21676"/>
                  <a:pt x="3349690" y="60260"/>
                </a:cubicBezTo>
                <a:cubicBezTo>
                  <a:pt x="3388274" y="98844"/>
                  <a:pt x="3409950" y="151174"/>
                  <a:pt x="3409950" y="205740"/>
                </a:cubicBezTo>
                <a:lnTo>
                  <a:pt x="3409950" y="480060"/>
                </a:lnTo>
                <a:cubicBezTo>
                  <a:pt x="3409950" y="534626"/>
                  <a:pt x="3388274" y="586956"/>
                  <a:pt x="3349690" y="625540"/>
                </a:cubicBezTo>
                <a:cubicBezTo>
                  <a:pt x="3311107" y="664124"/>
                  <a:pt x="3258776" y="685800"/>
                  <a:pt x="320421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29908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雪地捕鸟四步法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23851"/>
            <a:ext cx="5334000" cy="2425601"/>
          </a:xfrm>
          <a:custGeom>
            <a:avLst/>
            <a:gdLst>
              <a:gd name="connsiteX0" fmla="*/ 363840 w 5334000"/>
              <a:gd name="connsiteY0" fmla="*/ 0 h 2425601"/>
              <a:gd name="connsiteX1" fmla="*/ 4970160 w 5334000"/>
              <a:gd name="connsiteY1" fmla="*/ 0 h 2425601"/>
              <a:gd name="connsiteX2" fmla="*/ 5171103 w 5334000"/>
              <a:gd name="connsiteY2" fmla="*/ 0 h 2425601"/>
              <a:gd name="connsiteX3" fmla="*/ 5334000 w 5334000"/>
              <a:gd name="connsiteY3" fmla="*/ 2061761 h 2425601"/>
              <a:gd name="connsiteX4" fmla="*/ 5333999 w 5334000"/>
              <a:gd name="connsiteY4" fmla="*/ 2262704 h 2425601"/>
              <a:gd name="connsiteX5" fmla="*/ 363840 w 5334000"/>
              <a:gd name="connsiteY5" fmla="*/ 2425601 h 2425601"/>
              <a:gd name="connsiteX6" fmla="*/ 267344 w 5334000"/>
              <a:gd name="connsiteY6" fmla="*/ 2425601 h 2425601"/>
              <a:gd name="connsiteX7" fmla="*/ 38333 w 5334000"/>
              <a:gd name="connsiteY7" fmla="*/ 2250801 h 2425601"/>
              <a:gd name="connsiteX8" fmla="*/ 0 w 5334000"/>
              <a:gd name="connsiteY8" fmla="*/ 363840 h 2425601"/>
              <a:gd name="connsiteX9" fmla="*/ 0 w 5334000"/>
              <a:gd name="connsiteY9" fmla="*/ 162897 h 2425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34000" h="2425601">
                <a:moveTo>
                  <a:pt x="363840" y="0"/>
                </a:moveTo>
                <a:lnTo>
                  <a:pt x="4970160" y="0"/>
                </a:lnTo>
                <a:cubicBezTo>
                  <a:pt x="5171103" y="0"/>
                  <a:pt x="5333999" y="162897"/>
                  <a:pt x="5334000" y="363840"/>
                </a:cubicBezTo>
                <a:lnTo>
                  <a:pt x="5334000" y="2061761"/>
                </a:lnTo>
                <a:cubicBezTo>
                  <a:pt x="5333999" y="2262704"/>
                  <a:pt x="5171103" y="2425601"/>
                  <a:pt x="4970160" y="2425601"/>
                </a:cubicBezTo>
                <a:lnTo>
                  <a:pt x="363840" y="2425601"/>
                </a:lnTo>
                <a:cubicBezTo>
                  <a:pt x="267344" y="2425601"/>
                  <a:pt x="174800" y="2387268"/>
                  <a:pt x="106566" y="2319035"/>
                </a:cubicBezTo>
                <a:cubicBezTo>
                  <a:pt x="38333" y="2250801"/>
                  <a:pt x="0" y="2158257"/>
                  <a:pt x="0" y="2061761"/>
                </a:cubicBezTo>
                <a:lnTo>
                  <a:pt x="0" y="363840"/>
                </a:lnTo>
                <a:cubicBezTo>
                  <a:pt x="0" y="162897"/>
                  <a:pt x="162897" y="0"/>
                  <a:pt x="3638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451" y="1777901"/>
            <a:ext cx="381000" cy="381000"/>
          </a:xfrm>
          <a:prstGeom prst="rect">
            <a:avLst/>
          </a:prstGeom>
        </p:spPr>
      </p:pic>
      <p:sp>
        <p:nvSpPr>
          <p:cNvPr id="6" name="文本2"/>
          <p:cNvSpPr txBox="1"/>
          <p:nvPr/>
        </p:nvSpPr>
        <p:spPr>
          <a:xfrm>
            <a:off x="1130201" y="1707952"/>
            <a:ext cx="4324499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① 扫出空地</a:t>
            </a:r>
          </a:p>
        </p:txBody>
      </p:sp>
      <p:sp>
        <p:nvSpPr>
          <p:cNvPr id="7" name="文本3"/>
          <p:cNvSpPr txBox="1"/>
          <p:nvPr/>
        </p:nvSpPr>
        <p:spPr>
          <a:xfrm>
            <a:off x="1130201" y="2203252"/>
            <a:ext cx="4324499" cy="15621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动作要点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在沙地上扫出一块干净平地 → 为设陷阱做准备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关键作用：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创造诱捕空间</a:t>
            </a:r>
          </a:p>
        </p:txBody>
      </p:sp>
      <p:sp>
        <p:nvSpPr>
          <p:cNvPr id="8" name="形状3"/>
          <p:cNvSpPr txBox="1"/>
          <p:nvPr/>
        </p:nvSpPr>
        <p:spPr>
          <a:xfrm>
            <a:off x="6349901" y="1523851"/>
            <a:ext cx="5334149" cy="2425601"/>
          </a:xfrm>
          <a:custGeom>
            <a:avLst/>
            <a:gdLst>
              <a:gd name="connsiteX0" fmla="*/ 363840 w 5334149"/>
              <a:gd name="connsiteY0" fmla="*/ 0 h 2425601"/>
              <a:gd name="connsiteX1" fmla="*/ 4970309 w 5334149"/>
              <a:gd name="connsiteY1" fmla="*/ 0 h 2425601"/>
              <a:gd name="connsiteX2" fmla="*/ 5171252 w 5334149"/>
              <a:gd name="connsiteY2" fmla="*/ 0 h 2425601"/>
              <a:gd name="connsiteX3" fmla="*/ 5334149 w 5334149"/>
              <a:gd name="connsiteY3" fmla="*/ 2061761 h 2425601"/>
              <a:gd name="connsiteX4" fmla="*/ 5334148 w 5334149"/>
              <a:gd name="connsiteY4" fmla="*/ 2262704 h 2425601"/>
              <a:gd name="connsiteX5" fmla="*/ 363840 w 5334149"/>
              <a:gd name="connsiteY5" fmla="*/ 2425601 h 2425601"/>
              <a:gd name="connsiteX6" fmla="*/ 267344 w 5334149"/>
              <a:gd name="connsiteY6" fmla="*/ 2425601 h 2425601"/>
              <a:gd name="connsiteX7" fmla="*/ 38333 w 5334149"/>
              <a:gd name="connsiteY7" fmla="*/ 2250801 h 2425601"/>
              <a:gd name="connsiteX8" fmla="*/ 0 w 5334149"/>
              <a:gd name="connsiteY8" fmla="*/ 363840 h 2425601"/>
              <a:gd name="connsiteX9" fmla="*/ 0 w 5334149"/>
              <a:gd name="connsiteY9" fmla="*/ 162897 h 2425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34149" h="2425601">
                <a:moveTo>
                  <a:pt x="363840" y="0"/>
                </a:moveTo>
                <a:lnTo>
                  <a:pt x="4970309" y="0"/>
                </a:lnTo>
                <a:cubicBezTo>
                  <a:pt x="5171252" y="0"/>
                  <a:pt x="5334148" y="162897"/>
                  <a:pt x="5334149" y="363840"/>
                </a:cubicBezTo>
                <a:lnTo>
                  <a:pt x="5334149" y="2061761"/>
                </a:lnTo>
                <a:cubicBezTo>
                  <a:pt x="5334148" y="2262704"/>
                  <a:pt x="5171252" y="2425601"/>
                  <a:pt x="4970309" y="2425601"/>
                </a:cubicBezTo>
                <a:lnTo>
                  <a:pt x="363840" y="2425601"/>
                </a:lnTo>
                <a:cubicBezTo>
                  <a:pt x="267344" y="2425601"/>
                  <a:pt x="174800" y="2387268"/>
                  <a:pt x="106566" y="2319035"/>
                </a:cubicBezTo>
                <a:cubicBezTo>
                  <a:pt x="38333" y="2250801"/>
                  <a:pt x="0" y="2158257"/>
                  <a:pt x="0" y="2061761"/>
                </a:cubicBezTo>
                <a:lnTo>
                  <a:pt x="0" y="363840"/>
                </a:lnTo>
                <a:cubicBezTo>
                  <a:pt x="0" y="162897"/>
                  <a:pt x="162897" y="0"/>
                  <a:pt x="3638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6401" y="1777901"/>
            <a:ext cx="381000" cy="381000"/>
          </a:xfrm>
          <a:prstGeom prst="rect">
            <a:avLst/>
          </a:prstGeom>
        </p:spPr>
      </p:pic>
      <p:sp>
        <p:nvSpPr>
          <p:cNvPr id="10" name="文本4"/>
          <p:cNvSpPr txBox="1"/>
          <p:nvPr/>
        </p:nvSpPr>
        <p:spPr>
          <a:xfrm>
            <a:off x="6972151" y="1707952"/>
            <a:ext cx="432464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② 支起竹匾</a:t>
            </a:r>
          </a:p>
        </p:txBody>
      </p:sp>
      <p:sp>
        <p:nvSpPr>
          <p:cNvPr id="11" name="文本5"/>
          <p:cNvSpPr txBox="1"/>
          <p:nvPr/>
        </p:nvSpPr>
        <p:spPr>
          <a:xfrm>
            <a:off x="6972151" y="2203252"/>
            <a:ext cx="4324648" cy="12192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工具使用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用短棒撑起大竹匾 → 形成半封闭罩子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设计巧妙：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隐蔽且易触发</a:t>
            </a:r>
          </a:p>
        </p:txBody>
      </p:sp>
      <p:sp>
        <p:nvSpPr>
          <p:cNvPr id="12" name="形状4"/>
          <p:cNvSpPr txBox="1"/>
          <p:nvPr/>
        </p:nvSpPr>
        <p:spPr>
          <a:xfrm>
            <a:off x="507950" y="4393853"/>
            <a:ext cx="5334000" cy="2425601"/>
          </a:xfrm>
          <a:custGeom>
            <a:avLst/>
            <a:gdLst>
              <a:gd name="connsiteX0" fmla="*/ 363840 w 5334000"/>
              <a:gd name="connsiteY0" fmla="*/ 0 h 2425601"/>
              <a:gd name="connsiteX1" fmla="*/ 4970160 w 5334000"/>
              <a:gd name="connsiteY1" fmla="*/ 0 h 2425601"/>
              <a:gd name="connsiteX2" fmla="*/ 5171103 w 5334000"/>
              <a:gd name="connsiteY2" fmla="*/ 0 h 2425601"/>
              <a:gd name="connsiteX3" fmla="*/ 5334000 w 5334000"/>
              <a:gd name="connsiteY3" fmla="*/ 2061761 h 2425601"/>
              <a:gd name="connsiteX4" fmla="*/ 5333999 w 5334000"/>
              <a:gd name="connsiteY4" fmla="*/ 2262704 h 2425601"/>
              <a:gd name="connsiteX5" fmla="*/ 363840 w 5334000"/>
              <a:gd name="connsiteY5" fmla="*/ 2425601 h 2425601"/>
              <a:gd name="connsiteX6" fmla="*/ 267344 w 5334000"/>
              <a:gd name="connsiteY6" fmla="*/ 2425601 h 2425601"/>
              <a:gd name="connsiteX7" fmla="*/ 38333 w 5334000"/>
              <a:gd name="connsiteY7" fmla="*/ 2250801 h 2425601"/>
              <a:gd name="connsiteX8" fmla="*/ 0 w 5334000"/>
              <a:gd name="connsiteY8" fmla="*/ 363840 h 2425601"/>
              <a:gd name="connsiteX9" fmla="*/ 0 w 5334000"/>
              <a:gd name="connsiteY9" fmla="*/ 162897 h 2425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34000" h="2425601">
                <a:moveTo>
                  <a:pt x="363840" y="0"/>
                </a:moveTo>
                <a:lnTo>
                  <a:pt x="4970160" y="0"/>
                </a:lnTo>
                <a:cubicBezTo>
                  <a:pt x="5171103" y="0"/>
                  <a:pt x="5333999" y="162897"/>
                  <a:pt x="5334000" y="363840"/>
                </a:cubicBezTo>
                <a:lnTo>
                  <a:pt x="5334000" y="2061761"/>
                </a:lnTo>
                <a:cubicBezTo>
                  <a:pt x="5333999" y="2262704"/>
                  <a:pt x="5171103" y="2425601"/>
                  <a:pt x="4970160" y="2425601"/>
                </a:cubicBezTo>
                <a:lnTo>
                  <a:pt x="363840" y="2425601"/>
                </a:lnTo>
                <a:cubicBezTo>
                  <a:pt x="267344" y="2425601"/>
                  <a:pt x="174800" y="2387268"/>
                  <a:pt x="106566" y="2319035"/>
                </a:cubicBezTo>
                <a:cubicBezTo>
                  <a:pt x="38333" y="2250801"/>
                  <a:pt x="0" y="2158257"/>
                  <a:pt x="0" y="2061761"/>
                </a:cubicBezTo>
                <a:lnTo>
                  <a:pt x="0" y="363840"/>
                </a:lnTo>
                <a:cubicBezTo>
                  <a:pt x="0" y="162897"/>
                  <a:pt x="162897" y="0"/>
                  <a:pt x="3638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3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451" y="4647902"/>
            <a:ext cx="381000" cy="381000"/>
          </a:xfrm>
          <a:prstGeom prst="rect">
            <a:avLst/>
          </a:prstGeom>
        </p:spPr>
      </p:pic>
      <p:sp>
        <p:nvSpPr>
          <p:cNvPr id="14" name="文本6"/>
          <p:cNvSpPr txBox="1"/>
          <p:nvPr/>
        </p:nvSpPr>
        <p:spPr>
          <a:xfrm>
            <a:off x="1130201" y="4577953"/>
            <a:ext cx="4324499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③ 撒下秕谷</a:t>
            </a:r>
          </a:p>
        </p:txBody>
      </p:sp>
      <p:sp>
        <p:nvSpPr>
          <p:cNvPr id="15" name="文本7"/>
          <p:cNvSpPr txBox="1"/>
          <p:nvPr/>
        </p:nvSpPr>
        <p:spPr>
          <a:xfrm>
            <a:off x="1130201" y="5073253"/>
            <a:ext cx="4324499" cy="15621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引诱策略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在竹匾下撒上鸟类喜爱的秕谷 → 吸引鸟雀靠近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心理把握：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利用觅食本能</a:t>
            </a:r>
          </a:p>
        </p:txBody>
      </p:sp>
      <p:sp>
        <p:nvSpPr>
          <p:cNvPr id="16" name="形状5"/>
          <p:cNvSpPr txBox="1"/>
          <p:nvPr/>
        </p:nvSpPr>
        <p:spPr>
          <a:xfrm>
            <a:off x="6349901" y="4393853"/>
            <a:ext cx="5334149" cy="2425601"/>
          </a:xfrm>
          <a:custGeom>
            <a:avLst/>
            <a:gdLst>
              <a:gd name="connsiteX0" fmla="*/ 363840 w 5334149"/>
              <a:gd name="connsiteY0" fmla="*/ 0 h 2425601"/>
              <a:gd name="connsiteX1" fmla="*/ 4970309 w 5334149"/>
              <a:gd name="connsiteY1" fmla="*/ 0 h 2425601"/>
              <a:gd name="connsiteX2" fmla="*/ 5171252 w 5334149"/>
              <a:gd name="connsiteY2" fmla="*/ 0 h 2425601"/>
              <a:gd name="connsiteX3" fmla="*/ 5334149 w 5334149"/>
              <a:gd name="connsiteY3" fmla="*/ 2061761 h 2425601"/>
              <a:gd name="connsiteX4" fmla="*/ 5334148 w 5334149"/>
              <a:gd name="connsiteY4" fmla="*/ 2262704 h 2425601"/>
              <a:gd name="connsiteX5" fmla="*/ 363840 w 5334149"/>
              <a:gd name="connsiteY5" fmla="*/ 2425601 h 2425601"/>
              <a:gd name="connsiteX6" fmla="*/ 267344 w 5334149"/>
              <a:gd name="connsiteY6" fmla="*/ 2425601 h 2425601"/>
              <a:gd name="connsiteX7" fmla="*/ 38333 w 5334149"/>
              <a:gd name="connsiteY7" fmla="*/ 2250801 h 2425601"/>
              <a:gd name="connsiteX8" fmla="*/ 0 w 5334149"/>
              <a:gd name="connsiteY8" fmla="*/ 363840 h 2425601"/>
              <a:gd name="connsiteX9" fmla="*/ 0 w 5334149"/>
              <a:gd name="connsiteY9" fmla="*/ 162897 h 2425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34149" h="2425601">
                <a:moveTo>
                  <a:pt x="363840" y="0"/>
                </a:moveTo>
                <a:lnTo>
                  <a:pt x="4970309" y="0"/>
                </a:lnTo>
                <a:cubicBezTo>
                  <a:pt x="5171252" y="0"/>
                  <a:pt x="5334148" y="162897"/>
                  <a:pt x="5334149" y="363840"/>
                </a:cubicBezTo>
                <a:lnTo>
                  <a:pt x="5334149" y="2061761"/>
                </a:lnTo>
                <a:cubicBezTo>
                  <a:pt x="5334148" y="2262704"/>
                  <a:pt x="5171252" y="2425601"/>
                  <a:pt x="4970309" y="2425601"/>
                </a:cubicBezTo>
                <a:lnTo>
                  <a:pt x="363840" y="2425601"/>
                </a:lnTo>
                <a:cubicBezTo>
                  <a:pt x="267344" y="2425601"/>
                  <a:pt x="174800" y="2387268"/>
                  <a:pt x="106566" y="2319035"/>
                </a:cubicBezTo>
                <a:cubicBezTo>
                  <a:pt x="38333" y="2250801"/>
                  <a:pt x="0" y="2158257"/>
                  <a:pt x="0" y="2061761"/>
                </a:cubicBezTo>
                <a:lnTo>
                  <a:pt x="0" y="363840"/>
                </a:lnTo>
                <a:cubicBezTo>
                  <a:pt x="0" y="162897"/>
                  <a:pt x="162897" y="0"/>
                  <a:pt x="3638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7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6401" y="4647902"/>
            <a:ext cx="381000" cy="381000"/>
          </a:xfrm>
          <a:prstGeom prst="rect">
            <a:avLst/>
          </a:prstGeom>
        </p:spPr>
      </p:pic>
      <p:sp>
        <p:nvSpPr>
          <p:cNvPr id="18" name="文本8"/>
          <p:cNvSpPr txBox="1"/>
          <p:nvPr/>
        </p:nvSpPr>
        <p:spPr>
          <a:xfrm>
            <a:off x="6972151" y="4577953"/>
            <a:ext cx="432464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④ 远拉绳索</a:t>
            </a:r>
          </a:p>
        </p:txBody>
      </p:sp>
      <p:sp>
        <p:nvSpPr>
          <p:cNvPr id="19" name="文本9"/>
          <p:cNvSpPr txBox="1"/>
          <p:nvPr/>
        </p:nvSpPr>
        <p:spPr>
          <a:xfrm>
            <a:off x="6972151" y="5073253"/>
            <a:ext cx="4324648" cy="15621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操作技巧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人藏远处，轻拉系在棒上的绳子 → 突然罩住鸟雀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成功关键：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耐心与敏捷并重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609850" cy="685800"/>
          </a:xfrm>
          <a:custGeom>
            <a:avLst/>
            <a:gdLst>
              <a:gd name="connsiteX0" fmla="*/ 205740 w 2609850"/>
              <a:gd name="connsiteY0" fmla="*/ 0 h 685800"/>
              <a:gd name="connsiteX1" fmla="*/ 2404110 w 2609850"/>
              <a:gd name="connsiteY1" fmla="*/ 0 h 685800"/>
              <a:gd name="connsiteX2" fmla="*/ 2458676 w 2609850"/>
              <a:gd name="connsiteY2" fmla="*/ 0 h 685800"/>
              <a:gd name="connsiteX3" fmla="*/ 2588174 w 2609850"/>
              <a:gd name="connsiteY3" fmla="*/ 98844 h 685800"/>
              <a:gd name="connsiteX4" fmla="*/ 2609850 w 2609850"/>
              <a:gd name="connsiteY4" fmla="*/ 480060 h 685800"/>
              <a:gd name="connsiteX5" fmla="*/ 2609850 w 2609850"/>
              <a:gd name="connsiteY5" fmla="*/ 534626 h 685800"/>
              <a:gd name="connsiteX6" fmla="*/ 2511007 w 2609850"/>
              <a:gd name="connsiteY6" fmla="*/ 664124 h 685800"/>
              <a:gd name="connsiteX7" fmla="*/ 205740 w 2609850"/>
              <a:gd name="connsiteY7" fmla="*/ 685800 h 685800"/>
              <a:gd name="connsiteX8" fmla="*/ 92113 w 2609850"/>
              <a:gd name="connsiteY8" fmla="*/ 685800 h 685800"/>
              <a:gd name="connsiteX9" fmla="*/ 0 w 2609850"/>
              <a:gd name="connsiteY9" fmla="*/ 205740 h 685800"/>
              <a:gd name="connsiteX10" fmla="*/ 0 w 260985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9850" h="685800">
                <a:moveTo>
                  <a:pt x="205740" y="0"/>
                </a:moveTo>
                <a:lnTo>
                  <a:pt x="2404110" y="0"/>
                </a:lnTo>
                <a:cubicBezTo>
                  <a:pt x="2458676" y="0"/>
                  <a:pt x="2511007" y="21676"/>
                  <a:pt x="2549590" y="60260"/>
                </a:cubicBezTo>
                <a:cubicBezTo>
                  <a:pt x="2588174" y="98844"/>
                  <a:pt x="2609850" y="151174"/>
                  <a:pt x="2609850" y="205740"/>
                </a:cubicBezTo>
                <a:lnTo>
                  <a:pt x="2609850" y="480060"/>
                </a:lnTo>
                <a:cubicBezTo>
                  <a:pt x="2609850" y="534626"/>
                  <a:pt x="2588174" y="586956"/>
                  <a:pt x="2549590" y="625540"/>
                </a:cubicBezTo>
                <a:cubicBezTo>
                  <a:pt x="2511007" y="664124"/>
                  <a:pt x="2458676" y="685800"/>
                  <a:pt x="240411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21907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海边奇遇记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37909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海边拾贝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种类繁多 ➤ 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红的、绿的、鬼见怕、观音手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趣味十足 ➤ 沙滩寻宝般的童年乐趣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潮汛看鱼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奇观景象 ➤ 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跳鱼儿用两脚跳跃，像小青蛙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自然奥秘 ➤ 海边生命独特的生存方式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/>
          </a:p>
        </p:txBody>
      </p:sp>
      <p:sp>
        <p:nvSpPr>
          <p:cNvPr id="5" name="形状2"/>
          <p:cNvSpPr txBox="1"/>
          <p:nvPr/>
        </p:nvSpPr>
        <p:spPr>
          <a:xfrm>
            <a:off x="8486477" y="1947416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3"/>
          <p:cNvSpPr txBox="1"/>
          <p:nvPr/>
        </p:nvSpPr>
        <p:spPr>
          <a:xfrm>
            <a:off x="11531650" y="1947416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4"/>
          <p:cNvSpPr txBox="1"/>
          <p:nvPr/>
        </p:nvSpPr>
        <p:spPr>
          <a:xfrm>
            <a:off x="8486477" y="4992588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形状5"/>
          <p:cNvSpPr txBox="1"/>
          <p:nvPr/>
        </p:nvSpPr>
        <p:spPr>
          <a:xfrm>
            <a:off x="8486477" y="1947416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677" y="2023616"/>
            <a:ext cx="2892772" cy="289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容器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1837182" y="624440"/>
            <a:ext cx="3911632" cy="3911632"/>
          </a:xfrm>
          <a:prstGeom prst="rect">
            <a:avLst/>
          </a:prstGeom>
        </p:spPr>
      </p:pic>
      <p:pic>
        <p:nvPicPr>
          <p:cNvPr id="3" name="容器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7583862" y="624088"/>
            <a:ext cx="3911632" cy="3911632"/>
          </a:xfrm>
          <a:prstGeom prst="rect">
            <a:avLst/>
          </a:prstGeom>
        </p:spPr>
      </p:pic>
      <p:pic>
        <p:nvPicPr>
          <p:cNvPr id="4" name="素材1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3440522" y="4139279"/>
            <a:ext cx="1181100" cy="1181100"/>
          </a:xfrm>
          <a:prstGeom prst="rect">
            <a:avLst/>
          </a:prstGeom>
        </p:spPr>
      </p:pic>
      <p:pic>
        <p:nvPicPr>
          <p:cNvPr id="5" name="素材2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2582256" y="5161536"/>
            <a:ext cx="1181100" cy="1181100"/>
          </a:xfrm>
          <a:prstGeom prst="rect">
            <a:avLst/>
          </a:prstGeom>
        </p:spPr>
      </p:pic>
      <p:pic>
        <p:nvPicPr>
          <p:cNvPr id="6" name="素材3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6129222" y="5119688"/>
            <a:ext cx="1181100" cy="1181100"/>
          </a:xfrm>
          <a:prstGeom prst="rect">
            <a:avLst/>
          </a:prstGeom>
        </p:spPr>
      </p:pic>
      <p:pic>
        <p:nvPicPr>
          <p:cNvPr id="7" name="素材4"/>
          <p:cNvPicPr>
            <a:picLocks noChangeAspect="1"/>
          </p:cNvPicPr>
          <p:nvPr/>
        </p:nvPicPr>
        <p:blipFill>
          <a:fillRect/>
          <a:blip r:embed="rId7"/>
          <a:stretch/>
        </p:blipFill>
        <p:spPr>
          <a:xfrm>
            <a:off x="5133091" y="4089368"/>
            <a:ext cx="1181100" cy="1181100"/>
          </a:xfrm>
          <a:prstGeom prst="rect">
            <a:avLst/>
          </a:prstGeom>
        </p:spPr>
      </p:pic>
      <p:pic>
        <p:nvPicPr>
          <p:cNvPr id="8" name="素材5"/>
          <p:cNvPicPr>
            <a:picLocks noChangeAspect="1"/>
          </p:cNvPicPr>
          <p:nvPr/>
        </p:nvPicPr>
        <p:blipFill>
          <a:fillRect/>
          <a:blip r:embed="rId8"/>
          <a:stretch/>
        </p:blipFill>
        <p:spPr>
          <a:xfrm>
            <a:off x="9404414" y="5069363"/>
            <a:ext cx="1181100" cy="1181100"/>
          </a:xfrm>
          <a:prstGeom prst="rect">
            <a:avLst/>
          </a:prstGeom>
        </p:spPr>
      </p:pic>
      <p:pic>
        <p:nvPicPr>
          <p:cNvPr id="9" name="素材6"/>
          <p:cNvPicPr>
            <a:picLocks noChangeAspect="1"/>
          </p:cNvPicPr>
          <p:nvPr/>
        </p:nvPicPr>
        <p:blipFill>
          <a:fillRect/>
          <a:blip r:embed="rId9"/>
          <a:stretch/>
        </p:blipFill>
        <p:spPr>
          <a:xfrm>
            <a:off x="4431645" y="5119671"/>
            <a:ext cx="1181100" cy="1181100"/>
          </a:xfrm>
          <a:prstGeom prst="rect">
            <a:avLst/>
          </a:prstGeom>
        </p:spPr>
      </p:pic>
      <p:pic>
        <p:nvPicPr>
          <p:cNvPr id="10" name="素材7"/>
          <p:cNvPicPr>
            <a:picLocks noChangeAspect="1"/>
          </p:cNvPicPr>
          <p:nvPr/>
        </p:nvPicPr>
        <p:blipFill>
          <a:fillRect/>
          <a:blip r:embed="rId10"/>
          <a:stretch/>
        </p:blipFill>
        <p:spPr>
          <a:xfrm>
            <a:off x="6619711" y="4048812"/>
            <a:ext cx="1181100" cy="1181100"/>
          </a:xfrm>
          <a:prstGeom prst="rect">
            <a:avLst/>
          </a:prstGeom>
        </p:spPr>
      </p:pic>
      <p:pic>
        <p:nvPicPr>
          <p:cNvPr id="11" name="素材8"/>
          <p:cNvPicPr>
            <a:picLocks noChangeAspect="1"/>
          </p:cNvPicPr>
          <p:nvPr/>
        </p:nvPicPr>
        <p:blipFill>
          <a:fillRect/>
          <a:blip r:embed="rId11"/>
          <a:stretch/>
        </p:blipFill>
        <p:spPr>
          <a:xfrm>
            <a:off x="1699509" y="4139279"/>
            <a:ext cx="1181100" cy="1181100"/>
          </a:xfrm>
          <a:prstGeom prst="rect">
            <a:avLst/>
          </a:prstGeom>
        </p:spPr>
      </p:pic>
      <p:pic>
        <p:nvPicPr>
          <p:cNvPr id="12" name="素材9"/>
          <p:cNvPicPr>
            <a:picLocks noChangeAspect="1"/>
          </p:cNvPicPr>
          <p:nvPr/>
        </p:nvPicPr>
        <p:blipFill>
          <a:fillRect/>
          <a:blip r:embed="rId12"/>
          <a:stretch/>
        </p:blipFill>
        <p:spPr>
          <a:xfrm>
            <a:off x="8469101" y="4048792"/>
            <a:ext cx="1181100" cy="1181100"/>
          </a:xfrm>
          <a:prstGeom prst="rect">
            <a:avLst/>
          </a:prstGeom>
        </p:spPr>
      </p:pic>
      <p:pic>
        <p:nvPicPr>
          <p:cNvPr id="13" name="素材10"/>
          <p:cNvPicPr>
            <a:picLocks noChangeAspect="1"/>
          </p:cNvPicPr>
          <p:nvPr/>
        </p:nvPicPr>
        <p:blipFill>
          <a:fillRect/>
          <a:blip r:embed="rId13"/>
          <a:stretch/>
        </p:blipFill>
        <p:spPr>
          <a:xfrm>
            <a:off x="7743989" y="5119688"/>
            <a:ext cx="1181100" cy="1181100"/>
          </a:xfrm>
          <a:prstGeom prst="rect">
            <a:avLst/>
          </a:prstGeom>
        </p:spPr>
      </p:pic>
      <p:sp>
        <p:nvSpPr>
          <p:cNvPr id="14" name="文本1"/>
          <p:cNvSpPr txBox="1"/>
          <p:nvPr/>
        </p:nvSpPr>
        <p:spPr>
          <a:xfrm>
            <a:off x="525361" y="243611"/>
            <a:ext cx="2676525" cy="92519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700"/>
              </a:lnSpc>
            </a:pPr>
            <a:r>
              <a:rPr lang="zh-CN" altLang="en-US" sz="4800" b="1" i="0" dirty="0">
                <a:solidFill>
                  <a:srgbClr val="000000">
                    <a:alpha val="100000"/>
                  </a:srgbClr>
                </a:solidFill>
                <a:latin typeface="黑体"/>
                <a:ea typeface="黑体"/>
              </a:rPr>
              <a:t>课堂演练</a:t>
            </a:r>
          </a:p>
        </p:txBody>
      </p:sp>
      <p:pic>
        <p:nvPicPr>
          <p:cNvPr id="1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71387" y="281867"/>
            <a:ext cx="3264024" cy="1034897"/>
          </a:xfrm>
          <a:prstGeom prst="rect">
            <a:avLst/>
          </a:prstGeom>
        </p:spPr>
      </p:pic>
      <p:grpSp>
        <p:nvGrpSpPr>
          <p:cNvPr id="16" name="组合1"/>
          <p:cNvGrpSpPr/>
          <p:nvPr/>
        </p:nvGrpSpPr>
        <p:grpSpPr>
          <a:xfrm>
            <a:off x="944385" y="227257"/>
            <a:ext cx="3271090" cy="1144795"/>
            <a:chOff x="0" y="0"/>
            <a:chExt cx="3271090" cy="1144795"/>
          </a:xfrm>
        </p:grpSpPr>
        <p:sp>
          <p:nvSpPr>
            <p:cNvPr id="17" name="形状1"/>
            <p:cNvSpPr txBox="1"/>
            <p:nvPr/>
          </p:nvSpPr>
          <p:spPr>
            <a:xfrm>
              <a:off x="0" y="0"/>
              <a:ext cx="3055188" cy="931301"/>
            </a:xfrm>
            <a:prstGeom prst="rect"/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文本2"/>
            <p:cNvSpPr txBox="1"/>
            <p:nvPr/>
          </p:nvSpPr>
          <p:spPr>
            <a:xfrm>
              <a:off x="0" y="0"/>
              <a:ext cx="3271090" cy="114479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5700"/>
                </a:lnSpc>
              </a:pPr>
              <a:r>
                <a:rPr lang="zh-CN" altLang="en-US" sz="4800" b="1" i="0" dirty="0">
                  <a:solidFill>
                    <a:srgbClr val="000000">
                      <a:alpha val="100000"/>
                    </a:srgbClr>
                  </a:solidFill>
                  <a:latin typeface="黑体"/>
                  <a:ea typeface="黑体"/>
                </a:rPr>
                <a:t>课堂演练</a:t>
              </a:r>
            </a:p>
          </p:txBody>
        </p:sp>
      </p:grpSp>
      <p:pic>
        <p:nvPicPr>
          <p:cNvPr id="19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10651" y="288150"/>
            <a:ext cx="647624" cy="836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2152650" y="3309938"/>
            <a:ext cx="1126927" cy="1126927"/>
          </a:xfrm>
          <a:custGeom>
            <a:avLst/>
            <a:gdLst>
              <a:gd name="connsiteX0" fmla="*/ 563463 w 1126927"/>
              <a:gd name="connsiteY0" fmla="*/ 0 h 1126927"/>
              <a:gd name="connsiteX1" fmla="*/ 874655 w 1126927"/>
              <a:gd name="connsiteY1" fmla="*/ 0 h 1126927"/>
              <a:gd name="connsiteX2" fmla="*/ 1126927 w 1126927"/>
              <a:gd name="connsiteY2" fmla="*/ 874655 h 1126927"/>
              <a:gd name="connsiteX3" fmla="*/ 252271 w 1126927"/>
              <a:gd name="connsiteY3" fmla="*/ 1126927 h 1126927"/>
              <a:gd name="connsiteX4" fmla="*/ 0 w 1126927"/>
              <a:gd name="connsiteY4" fmla="*/ 252271 h 1126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6927" h="1126927">
                <a:moveTo>
                  <a:pt x="563463" y="0"/>
                </a:moveTo>
                <a:cubicBezTo>
                  <a:pt x="874655" y="0"/>
                  <a:pt x="1126927" y="252271"/>
                  <a:pt x="1126927" y="563463"/>
                </a:cubicBezTo>
                <a:cubicBezTo>
                  <a:pt x="1126927" y="874655"/>
                  <a:pt x="874655" y="1126927"/>
                  <a:pt x="563463" y="1126927"/>
                </a:cubicBezTo>
                <a:cubicBezTo>
                  <a:pt x="252271" y="1126927"/>
                  <a:pt x="0" y="874655"/>
                  <a:pt x="0" y="563463"/>
                </a:cubicBezTo>
                <a:cubicBezTo>
                  <a:pt x="0" y="252271"/>
                  <a:pt x="252271" y="0"/>
                  <a:pt x="563463" y="0"/>
                </a:cubicBezTo>
                <a:close/>
              </a:path>
            </a:pathLst>
          </a:custGeom>
          <a:solidFill>
            <a:srgbClr val="5BA633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2057400" y="3449538"/>
            <a:ext cx="1317427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5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3498652" y="2954238"/>
            <a:ext cx="6635948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情感探秘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3498652" y="4011513"/>
            <a:ext cx="6635948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走进‘我’的心灵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3009900" cy="685800"/>
          </a:xfrm>
          <a:custGeom>
            <a:avLst/>
            <a:gdLst>
              <a:gd name="connsiteX0" fmla="*/ 205740 w 3009900"/>
              <a:gd name="connsiteY0" fmla="*/ 0 h 685800"/>
              <a:gd name="connsiteX1" fmla="*/ 2804160 w 3009900"/>
              <a:gd name="connsiteY1" fmla="*/ 0 h 685800"/>
              <a:gd name="connsiteX2" fmla="*/ 2858726 w 3009900"/>
              <a:gd name="connsiteY2" fmla="*/ 0 h 685800"/>
              <a:gd name="connsiteX3" fmla="*/ 2988224 w 3009900"/>
              <a:gd name="connsiteY3" fmla="*/ 98844 h 685800"/>
              <a:gd name="connsiteX4" fmla="*/ 3009900 w 3009900"/>
              <a:gd name="connsiteY4" fmla="*/ 480060 h 685800"/>
              <a:gd name="connsiteX5" fmla="*/ 3009900 w 3009900"/>
              <a:gd name="connsiteY5" fmla="*/ 534626 h 685800"/>
              <a:gd name="connsiteX6" fmla="*/ 2911057 w 3009900"/>
              <a:gd name="connsiteY6" fmla="*/ 664124 h 685800"/>
              <a:gd name="connsiteX7" fmla="*/ 205740 w 3009900"/>
              <a:gd name="connsiteY7" fmla="*/ 685800 h 685800"/>
              <a:gd name="connsiteX8" fmla="*/ 92113 w 3009900"/>
              <a:gd name="connsiteY8" fmla="*/ 685800 h 685800"/>
              <a:gd name="connsiteX9" fmla="*/ 0 w 3009900"/>
              <a:gd name="connsiteY9" fmla="*/ 205740 h 685800"/>
              <a:gd name="connsiteX10" fmla="*/ 0 w 30099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09900" h="685800">
                <a:moveTo>
                  <a:pt x="205740" y="0"/>
                </a:moveTo>
                <a:lnTo>
                  <a:pt x="2804160" y="0"/>
                </a:lnTo>
                <a:cubicBezTo>
                  <a:pt x="2858726" y="0"/>
                  <a:pt x="2911057" y="21676"/>
                  <a:pt x="2949640" y="60260"/>
                </a:cubicBezTo>
                <a:cubicBezTo>
                  <a:pt x="2988224" y="98844"/>
                  <a:pt x="3009900" y="151174"/>
                  <a:pt x="3009900" y="205740"/>
                </a:cubicBezTo>
                <a:lnTo>
                  <a:pt x="3009900" y="480060"/>
                </a:lnTo>
                <a:cubicBezTo>
                  <a:pt x="3009900" y="534626"/>
                  <a:pt x="2988224" y="586956"/>
                  <a:pt x="2949640" y="625540"/>
                </a:cubicBezTo>
                <a:cubicBezTo>
                  <a:pt x="2911057" y="664124"/>
                  <a:pt x="2858726" y="685800"/>
                  <a:pt x="28041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25908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语言中的心声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506438"/>
            <a:ext cx="7702302" cy="300971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反复出现的句式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“我那时并不知道” → 表现出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童年认知的空白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“素不知道天下有这许多新鲜事” → 流露出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惊讶与向往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情感递进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从“不知道”到“阿！”的感叹 ➤ 情感由疑惑转向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敬佩与震撼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语言朴实却深沉，体现“我”对闰土的由衷钦佩</a:t>
            </a:r>
          </a:p>
        </p:txBody>
      </p:sp>
      <p:sp>
        <p:nvSpPr>
          <p:cNvPr id="5" name="形状2"/>
          <p:cNvSpPr txBox="1"/>
          <p:nvPr/>
        </p:nvSpPr>
        <p:spPr>
          <a:xfrm>
            <a:off x="8486477" y="1574602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3"/>
          <p:cNvSpPr txBox="1"/>
          <p:nvPr/>
        </p:nvSpPr>
        <p:spPr>
          <a:xfrm>
            <a:off x="11531650" y="1574602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4"/>
          <p:cNvSpPr txBox="1"/>
          <p:nvPr/>
        </p:nvSpPr>
        <p:spPr>
          <a:xfrm>
            <a:off x="8486477" y="4619774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形状5"/>
          <p:cNvSpPr txBox="1"/>
          <p:nvPr/>
        </p:nvSpPr>
        <p:spPr>
          <a:xfrm>
            <a:off x="8486477" y="1574602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677" y="1650802"/>
            <a:ext cx="2892772" cy="289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609850" cy="685800"/>
          </a:xfrm>
          <a:custGeom>
            <a:avLst/>
            <a:gdLst>
              <a:gd name="connsiteX0" fmla="*/ 205740 w 2609850"/>
              <a:gd name="connsiteY0" fmla="*/ 0 h 685800"/>
              <a:gd name="connsiteX1" fmla="*/ 2404110 w 2609850"/>
              <a:gd name="connsiteY1" fmla="*/ 0 h 685800"/>
              <a:gd name="connsiteX2" fmla="*/ 2458676 w 2609850"/>
              <a:gd name="connsiteY2" fmla="*/ 0 h 685800"/>
              <a:gd name="connsiteX3" fmla="*/ 2588174 w 2609850"/>
              <a:gd name="connsiteY3" fmla="*/ 98844 h 685800"/>
              <a:gd name="connsiteX4" fmla="*/ 2609850 w 2609850"/>
              <a:gd name="connsiteY4" fmla="*/ 480060 h 685800"/>
              <a:gd name="connsiteX5" fmla="*/ 2609850 w 2609850"/>
              <a:gd name="connsiteY5" fmla="*/ 534626 h 685800"/>
              <a:gd name="connsiteX6" fmla="*/ 2511007 w 2609850"/>
              <a:gd name="connsiteY6" fmla="*/ 664124 h 685800"/>
              <a:gd name="connsiteX7" fmla="*/ 205740 w 2609850"/>
              <a:gd name="connsiteY7" fmla="*/ 685800 h 685800"/>
              <a:gd name="connsiteX8" fmla="*/ 92113 w 2609850"/>
              <a:gd name="connsiteY8" fmla="*/ 685800 h 685800"/>
              <a:gd name="connsiteX9" fmla="*/ 0 w 2609850"/>
              <a:gd name="connsiteY9" fmla="*/ 205740 h 685800"/>
              <a:gd name="connsiteX10" fmla="*/ 0 w 260985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9850" h="685800">
                <a:moveTo>
                  <a:pt x="205740" y="0"/>
                </a:moveTo>
                <a:lnTo>
                  <a:pt x="2404110" y="0"/>
                </a:lnTo>
                <a:cubicBezTo>
                  <a:pt x="2458676" y="0"/>
                  <a:pt x="2511007" y="21676"/>
                  <a:pt x="2549590" y="60260"/>
                </a:cubicBezTo>
                <a:cubicBezTo>
                  <a:pt x="2588174" y="98844"/>
                  <a:pt x="2609850" y="151174"/>
                  <a:pt x="2609850" y="205740"/>
                </a:cubicBezTo>
                <a:lnTo>
                  <a:pt x="2609850" y="480060"/>
                </a:lnTo>
                <a:cubicBezTo>
                  <a:pt x="2609850" y="534626"/>
                  <a:pt x="2588174" y="586956"/>
                  <a:pt x="2549590" y="625540"/>
                </a:cubicBezTo>
                <a:cubicBezTo>
                  <a:pt x="2511007" y="664124"/>
                  <a:pt x="2458676" y="685800"/>
                  <a:pt x="240411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219075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四角的天空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23851"/>
            <a:ext cx="5334000" cy="4140101"/>
          </a:xfrm>
          <a:custGeom>
            <a:avLst/>
            <a:gdLst>
              <a:gd name="connsiteX0" fmla="*/ 372609 w 5334000"/>
              <a:gd name="connsiteY0" fmla="*/ 0 h 4140101"/>
              <a:gd name="connsiteX1" fmla="*/ 4961391 w 5334000"/>
              <a:gd name="connsiteY1" fmla="*/ 0 h 4140101"/>
              <a:gd name="connsiteX2" fmla="*/ 5060213 w 5334000"/>
              <a:gd name="connsiteY2" fmla="*/ 0 h 4140101"/>
              <a:gd name="connsiteX3" fmla="*/ 5294743 w 5334000"/>
              <a:gd name="connsiteY3" fmla="*/ 179012 h 4140101"/>
              <a:gd name="connsiteX4" fmla="*/ 5334000 w 5334000"/>
              <a:gd name="connsiteY4" fmla="*/ 3767492 h 4140101"/>
              <a:gd name="connsiteX5" fmla="*/ 5334000 w 5334000"/>
              <a:gd name="connsiteY5" fmla="*/ 3973278 h 4140101"/>
              <a:gd name="connsiteX6" fmla="*/ 372609 w 5334000"/>
              <a:gd name="connsiteY6" fmla="*/ 4140101 h 4140101"/>
              <a:gd name="connsiteX7" fmla="*/ 166823 w 5334000"/>
              <a:gd name="connsiteY7" fmla="*/ 4140101 h 4140101"/>
              <a:gd name="connsiteX8" fmla="*/ 0 w 5334000"/>
              <a:gd name="connsiteY8" fmla="*/ 372609 h 4140101"/>
              <a:gd name="connsiteX9" fmla="*/ 0 w 5334000"/>
              <a:gd name="connsiteY9" fmla="*/ 166823 h 4140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34000" h="4140101">
                <a:moveTo>
                  <a:pt x="372609" y="0"/>
                </a:moveTo>
                <a:lnTo>
                  <a:pt x="4961391" y="0"/>
                </a:lnTo>
                <a:cubicBezTo>
                  <a:pt x="5060213" y="0"/>
                  <a:pt x="5154988" y="39257"/>
                  <a:pt x="5224865" y="109135"/>
                </a:cubicBezTo>
                <a:cubicBezTo>
                  <a:pt x="5294743" y="179012"/>
                  <a:pt x="5334000" y="273787"/>
                  <a:pt x="5334000" y="372609"/>
                </a:cubicBezTo>
                <a:lnTo>
                  <a:pt x="5334000" y="3767492"/>
                </a:lnTo>
                <a:cubicBezTo>
                  <a:pt x="5334000" y="3973278"/>
                  <a:pt x="5167177" y="4140101"/>
                  <a:pt x="4961391" y="4140101"/>
                </a:cubicBezTo>
                <a:lnTo>
                  <a:pt x="372609" y="4140101"/>
                </a:lnTo>
                <a:cubicBezTo>
                  <a:pt x="166823" y="4140101"/>
                  <a:pt x="0" y="3973278"/>
                  <a:pt x="0" y="3767492"/>
                </a:cubicBezTo>
                <a:lnTo>
                  <a:pt x="0" y="372609"/>
                </a:lnTo>
                <a:cubicBezTo>
                  <a:pt x="0" y="166823"/>
                  <a:pt x="166823" y="0"/>
                  <a:pt x="372609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073051" y="1707952"/>
            <a:ext cx="4381649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原文解析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1073051" y="2203252"/>
            <a:ext cx="4381649" cy="3351405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关键词解读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“高墙”象征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封闭的生活环境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“四角的天空”比喻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狭窄的视野与局限的认知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语境联系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出现在“我”听闻闰土讲述后的情感爆发中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是对自身生活状态的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深刻反思与不满</a:t>
            </a:r>
          </a:p>
        </p:txBody>
      </p:sp>
      <p:sp>
        <p:nvSpPr>
          <p:cNvPr id="7" name="形状3"/>
          <p:cNvSpPr txBox="1"/>
          <p:nvPr/>
        </p:nvSpPr>
        <p:spPr>
          <a:xfrm>
            <a:off x="6349901" y="1523851"/>
            <a:ext cx="5334149" cy="4140101"/>
          </a:xfrm>
          <a:custGeom>
            <a:avLst/>
            <a:gdLst>
              <a:gd name="connsiteX0" fmla="*/ 372609 w 5334149"/>
              <a:gd name="connsiteY0" fmla="*/ 0 h 4140101"/>
              <a:gd name="connsiteX1" fmla="*/ 4961540 w 5334149"/>
              <a:gd name="connsiteY1" fmla="*/ 0 h 4140101"/>
              <a:gd name="connsiteX2" fmla="*/ 5060361 w 5334149"/>
              <a:gd name="connsiteY2" fmla="*/ 0 h 4140101"/>
              <a:gd name="connsiteX3" fmla="*/ 5294892 w 5334149"/>
              <a:gd name="connsiteY3" fmla="*/ 179012 h 4140101"/>
              <a:gd name="connsiteX4" fmla="*/ 5334149 w 5334149"/>
              <a:gd name="connsiteY4" fmla="*/ 3767492 h 4140101"/>
              <a:gd name="connsiteX5" fmla="*/ 5334149 w 5334149"/>
              <a:gd name="connsiteY5" fmla="*/ 3973278 h 4140101"/>
              <a:gd name="connsiteX6" fmla="*/ 372609 w 5334149"/>
              <a:gd name="connsiteY6" fmla="*/ 4140101 h 4140101"/>
              <a:gd name="connsiteX7" fmla="*/ 166823 w 5334149"/>
              <a:gd name="connsiteY7" fmla="*/ 4140101 h 4140101"/>
              <a:gd name="connsiteX8" fmla="*/ 0 w 5334149"/>
              <a:gd name="connsiteY8" fmla="*/ 372609 h 4140101"/>
              <a:gd name="connsiteX9" fmla="*/ 0 w 5334149"/>
              <a:gd name="connsiteY9" fmla="*/ 166823 h 4140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34149" h="4140101">
                <a:moveTo>
                  <a:pt x="372609" y="0"/>
                </a:moveTo>
                <a:lnTo>
                  <a:pt x="4961540" y="0"/>
                </a:lnTo>
                <a:cubicBezTo>
                  <a:pt x="5060361" y="0"/>
                  <a:pt x="5155136" y="39257"/>
                  <a:pt x="5225014" y="109135"/>
                </a:cubicBezTo>
                <a:cubicBezTo>
                  <a:pt x="5294892" y="179012"/>
                  <a:pt x="5334149" y="273787"/>
                  <a:pt x="5334149" y="372609"/>
                </a:cubicBezTo>
                <a:lnTo>
                  <a:pt x="5334149" y="3767492"/>
                </a:lnTo>
                <a:cubicBezTo>
                  <a:pt x="5334149" y="3973278"/>
                  <a:pt x="5167326" y="4140101"/>
                  <a:pt x="4961540" y="4140101"/>
                </a:cubicBezTo>
                <a:lnTo>
                  <a:pt x="372609" y="4140101"/>
                </a:lnTo>
                <a:cubicBezTo>
                  <a:pt x="166823" y="4140101"/>
                  <a:pt x="0" y="3973278"/>
                  <a:pt x="0" y="3767492"/>
                </a:cubicBezTo>
                <a:lnTo>
                  <a:pt x="0" y="372609"/>
                </a:lnTo>
                <a:cubicBezTo>
                  <a:pt x="0" y="166823"/>
                  <a:pt x="166823" y="0"/>
                  <a:pt x="372609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4"/>
          <p:cNvSpPr txBox="1"/>
          <p:nvPr/>
        </p:nvSpPr>
        <p:spPr>
          <a:xfrm>
            <a:off x="6915001" y="1707952"/>
            <a:ext cx="438179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意象对照</a:t>
            </a:r>
          </a:p>
        </p:txBody>
      </p:sp>
      <p:sp>
        <p:nvSpPr>
          <p:cNvPr id="9" name="文本5"/>
          <p:cNvSpPr txBox="1"/>
          <p:nvPr/>
        </p:nvSpPr>
        <p:spPr>
          <a:xfrm>
            <a:off x="6915001" y="2203252"/>
            <a:ext cx="4381798" cy="266796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城市 vs 农村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四角天空 ➤ 城中院落，禁锢单调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碧海蓝天 ➤ 沙地瓜田，自由广阔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象征意义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对比凸显闰土生活的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丰富鲜活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反衬“我”的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精神困顿与渴望突破</a:t>
            </a:r>
          </a:p>
        </p:txBody>
      </p:sp>
      <p:pic>
        <p:nvPicPr>
          <p:cNvPr id="10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01" y="1853952"/>
            <a:ext cx="317302" cy="317302"/>
          </a:xfrm>
          <a:prstGeom prst="rect">
            <a:avLst/>
          </a:prstGeom>
        </p:spPr>
      </p:pic>
      <p:sp>
        <p:nvSpPr>
          <p:cNvPr id="11" name="文本6"/>
          <p:cNvSpPr txBox="1"/>
          <p:nvPr/>
        </p:nvSpPr>
        <p:spPr>
          <a:xfrm>
            <a:off x="78715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1</a:t>
            </a:r>
          </a:p>
        </p:txBody>
      </p:sp>
      <p:pic>
        <p:nvPicPr>
          <p:cNvPr id="12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251" y="1853952"/>
            <a:ext cx="317302" cy="317302"/>
          </a:xfrm>
          <a:prstGeom prst="rect">
            <a:avLst/>
          </a:prstGeom>
        </p:spPr>
      </p:pic>
      <p:sp>
        <p:nvSpPr>
          <p:cNvPr id="13" name="文本7"/>
          <p:cNvSpPr txBox="1"/>
          <p:nvPr/>
        </p:nvSpPr>
        <p:spPr>
          <a:xfrm>
            <a:off x="662910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2152650" y="3309938"/>
            <a:ext cx="1126927" cy="1126927"/>
          </a:xfrm>
          <a:custGeom>
            <a:avLst/>
            <a:gdLst>
              <a:gd name="connsiteX0" fmla="*/ 563463 w 1126927"/>
              <a:gd name="connsiteY0" fmla="*/ 0 h 1126927"/>
              <a:gd name="connsiteX1" fmla="*/ 874655 w 1126927"/>
              <a:gd name="connsiteY1" fmla="*/ 0 h 1126927"/>
              <a:gd name="connsiteX2" fmla="*/ 1126927 w 1126927"/>
              <a:gd name="connsiteY2" fmla="*/ 874655 h 1126927"/>
              <a:gd name="connsiteX3" fmla="*/ 252271 w 1126927"/>
              <a:gd name="connsiteY3" fmla="*/ 1126927 h 1126927"/>
              <a:gd name="connsiteX4" fmla="*/ 0 w 1126927"/>
              <a:gd name="connsiteY4" fmla="*/ 252271 h 1126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6927" h="1126927">
                <a:moveTo>
                  <a:pt x="563463" y="0"/>
                </a:moveTo>
                <a:cubicBezTo>
                  <a:pt x="874655" y="0"/>
                  <a:pt x="1126927" y="252271"/>
                  <a:pt x="1126927" y="563463"/>
                </a:cubicBezTo>
                <a:cubicBezTo>
                  <a:pt x="1126927" y="874655"/>
                  <a:pt x="874655" y="1126927"/>
                  <a:pt x="563463" y="1126927"/>
                </a:cubicBezTo>
                <a:cubicBezTo>
                  <a:pt x="252271" y="1126927"/>
                  <a:pt x="0" y="874655"/>
                  <a:pt x="0" y="563463"/>
                </a:cubicBezTo>
                <a:cubicBezTo>
                  <a:pt x="0" y="252271"/>
                  <a:pt x="252271" y="0"/>
                  <a:pt x="563463" y="0"/>
                </a:cubicBezTo>
                <a:close/>
              </a:path>
            </a:pathLst>
          </a:custGeom>
          <a:solidFill>
            <a:srgbClr val="5BA633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2057400" y="3449538"/>
            <a:ext cx="1317427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5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3498652" y="2954238"/>
            <a:ext cx="6635948" cy="9620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形象与主题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3498652" y="4011513"/>
            <a:ext cx="6635948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少年闰土的风采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人物特点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506438"/>
            <a:ext cx="7702302" cy="300971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聪明能干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雪地捕鸟 → 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方法巧妙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看瓜刺猹 → 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动作敏捷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见多识广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海边拾贝 → 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认识鬼见怕、观音手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潮汛看鱼 → </a:t>
            </a:r>
            <a:r>
              <a:rPr lang="zh-CN" altLang="en-US" sz="21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了解跳鱼儿习性</a:t>
            </a:r>
          </a:p>
        </p:txBody>
      </p:sp>
      <p:sp>
        <p:nvSpPr>
          <p:cNvPr id="5" name="形状2"/>
          <p:cNvSpPr txBox="1"/>
          <p:nvPr/>
        </p:nvSpPr>
        <p:spPr>
          <a:xfrm>
            <a:off x="8486477" y="1574602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3"/>
          <p:cNvSpPr txBox="1"/>
          <p:nvPr/>
        </p:nvSpPr>
        <p:spPr>
          <a:xfrm>
            <a:off x="11531650" y="1574602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4"/>
          <p:cNvSpPr txBox="1"/>
          <p:nvPr/>
        </p:nvSpPr>
        <p:spPr>
          <a:xfrm>
            <a:off x="8486477" y="4619774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形状5"/>
          <p:cNvSpPr txBox="1"/>
          <p:nvPr/>
        </p:nvSpPr>
        <p:spPr>
          <a:xfrm>
            <a:off x="8486477" y="1574602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677" y="1650802"/>
            <a:ext cx="2892772" cy="289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400050"/>
            <a:ext cx="2209800" cy="685800"/>
          </a:xfrm>
          <a:custGeom>
            <a:avLst/>
            <a:gdLst>
              <a:gd name="connsiteX0" fmla="*/ 205740 w 2209800"/>
              <a:gd name="connsiteY0" fmla="*/ 0 h 685800"/>
              <a:gd name="connsiteX1" fmla="*/ 2004060 w 2209800"/>
              <a:gd name="connsiteY1" fmla="*/ 0 h 685800"/>
              <a:gd name="connsiteX2" fmla="*/ 2058626 w 2209800"/>
              <a:gd name="connsiteY2" fmla="*/ 0 h 685800"/>
              <a:gd name="connsiteX3" fmla="*/ 2188124 w 2209800"/>
              <a:gd name="connsiteY3" fmla="*/ 98844 h 685800"/>
              <a:gd name="connsiteX4" fmla="*/ 2209800 w 2209800"/>
              <a:gd name="connsiteY4" fmla="*/ 480060 h 685800"/>
              <a:gd name="connsiteX5" fmla="*/ 2209800 w 2209800"/>
              <a:gd name="connsiteY5" fmla="*/ 534626 h 685800"/>
              <a:gd name="connsiteX6" fmla="*/ 2110956 w 2209800"/>
              <a:gd name="connsiteY6" fmla="*/ 664124 h 685800"/>
              <a:gd name="connsiteX7" fmla="*/ 205740 w 2209800"/>
              <a:gd name="connsiteY7" fmla="*/ 685800 h 685800"/>
              <a:gd name="connsiteX8" fmla="*/ 92113 w 2209800"/>
              <a:gd name="connsiteY8" fmla="*/ 685800 h 685800"/>
              <a:gd name="connsiteX9" fmla="*/ 0 w 2209800"/>
              <a:gd name="connsiteY9" fmla="*/ 205740 h 685800"/>
              <a:gd name="connsiteX10" fmla="*/ 0 w 2209800"/>
              <a:gd name="connsiteY10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09800" h="685800">
                <a:moveTo>
                  <a:pt x="205740" y="0"/>
                </a:moveTo>
                <a:lnTo>
                  <a:pt x="2004060" y="0"/>
                </a:lnTo>
                <a:cubicBezTo>
                  <a:pt x="2058626" y="0"/>
                  <a:pt x="2110956" y="21676"/>
                  <a:pt x="2149540" y="60260"/>
                </a:cubicBezTo>
                <a:cubicBezTo>
                  <a:pt x="2188124" y="98844"/>
                  <a:pt x="2209800" y="151174"/>
                  <a:pt x="2209800" y="205740"/>
                </a:cubicBezTo>
                <a:lnTo>
                  <a:pt x="2209800" y="480060"/>
                </a:lnTo>
                <a:cubicBezTo>
                  <a:pt x="2209800" y="534626"/>
                  <a:pt x="2188124" y="586956"/>
                  <a:pt x="2149540" y="625540"/>
                </a:cubicBezTo>
                <a:cubicBezTo>
                  <a:pt x="2110956" y="664124"/>
                  <a:pt x="2058626" y="685800"/>
                  <a:pt x="20040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81000"/>
            <a:ext cx="1790700" cy="7239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童年友谊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23851"/>
            <a:ext cx="5334000" cy="3454301"/>
          </a:xfrm>
          <a:custGeom>
            <a:avLst/>
            <a:gdLst>
              <a:gd name="connsiteX0" fmla="*/ 345430 w 5334000"/>
              <a:gd name="connsiteY0" fmla="*/ 0 h 3454301"/>
              <a:gd name="connsiteX1" fmla="*/ 4988570 w 5334000"/>
              <a:gd name="connsiteY1" fmla="*/ 0 h 3454301"/>
              <a:gd name="connsiteX2" fmla="*/ 5179345 w 5334000"/>
              <a:gd name="connsiteY2" fmla="*/ 0 h 3454301"/>
              <a:gd name="connsiteX3" fmla="*/ 5334000 w 5334000"/>
              <a:gd name="connsiteY3" fmla="*/ 3108871 h 3454301"/>
              <a:gd name="connsiteX4" fmla="*/ 5334000 w 5334000"/>
              <a:gd name="connsiteY4" fmla="*/ 3299647 h 3454301"/>
              <a:gd name="connsiteX5" fmla="*/ 345430 w 5334000"/>
              <a:gd name="connsiteY5" fmla="*/ 3454301 h 3454301"/>
              <a:gd name="connsiteX6" fmla="*/ 154654 w 5334000"/>
              <a:gd name="connsiteY6" fmla="*/ 3454301 h 3454301"/>
              <a:gd name="connsiteX7" fmla="*/ 0 w 5334000"/>
              <a:gd name="connsiteY7" fmla="*/ 345430 h 3454301"/>
              <a:gd name="connsiteX8" fmla="*/ 0 w 5334000"/>
              <a:gd name="connsiteY8" fmla="*/ 154654 h 3454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34000" h="3454301">
                <a:moveTo>
                  <a:pt x="345430" y="0"/>
                </a:moveTo>
                <a:lnTo>
                  <a:pt x="4988570" y="0"/>
                </a:lnTo>
                <a:cubicBezTo>
                  <a:pt x="5179345" y="0"/>
                  <a:pt x="5334000" y="154654"/>
                  <a:pt x="5334000" y="345430"/>
                </a:cubicBezTo>
                <a:lnTo>
                  <a:pt x="5334000" y="3108871"/>
                </a:lnTo>
                <a:cubicBezTo>
                  <a:pt x="5334000" y="3299647"/>
                  <a:pt x="5179345" y="3454301"/>
                  <a:pt x="4988570" y="3454301"/>
                </a:cubicBezTo>
                <a:lnTo>
                  <a:pt x="345430" y="3454301"/>
                </a:lnTo>
                <a:cubicBezTo>
                  <a:pt x="154654" y="3454301"/>
                  <a:pt x="0" y="3299647"/>
                  <a:pt x="0" y="3108871"/>
                </a:cubicBezTo>
                <a:lnTo>
                  <a:pt x="0" y="345430"/>
                </a:lnTo>
                <a:cubicBezTo>
                  <a:pt x="0" y="154654"/>
                  <a:pt x="154654" y="0"/>
                  <a:pt x="34543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073051" y="1707952"/>
            <a:ext cx="4381649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温馨片段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1073051" y="2203252"/>
            <a:ext cx="4381649" cy="266796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初次相见：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虽害羞却愿与‘我’说话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童真无隔阂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分别时刻：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躲厨房哭着不愿走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情谊真挚深厚</a:t>
            </a:r>
          </a:p>
        </p:txBody>
      </p:sp>
      <p:sp>
        <p:nvSpPr>
          <p:cNvPr id="7" name="形状3"/>
          <p:cNvSpPr txBox="1"/>
          <p:nvPr/>
        </p:nvSpPr>
        <p:spPr>
          <a:xfrm>
            <a:off x="6349901" y="1523851"/>
            <a:ext cx="5334149" cy="3454301"/>
          </a:xfrm>
          <a:custGeom>
            <a:avLst/>
            <a:gdLst>
              <a:gd name="connsiteX0" fmla="*/ 345430 w 5334149"/>
              <a:gd name="connsiteY0" fmla="*/ 0 h 3454301"/>
              <a:gd name="connsiteX1" fmla="*/ 4988719 w 5334149"/>
              <a:gd name="connsiteY1" fmla="*/ 0 h 3454301"/>
              <a:gd name="connsiteX2" fmla="*/ 5179494 w 5334149"/>
              <a:gd name="connsiteY2" fmla="*/ 0 h 3454301"/>
              <a:gd name="connsiteX3" fmla="*/ 5334149 w 5334149"/>
              <a:gd name="connsiteY3" fmla="*/ 3108871 h 3454301"/>
              <a:gd name="connsiteX4" fmla="*/ 5334149 w 5334149"/>
              <a:gd name="connsiteY4" fmla="*/ 3299647 h 3454301"/>
              <a:gd name="connsiteX5" fmla="*/ 345430 w 5334149"/>
              <a:gd name="connsiteY5" fmla="*/ 3454301 h 3454301"/>
              <a:gd name="connsiteX6" fmla="*/ 154654 w 5334149"/>
              <a:gd name="connsiteY6" fmla="*/ 3454301 h 3454301"/>
              <a:gd name="connsiteX7" fmla="*/ 0 w 5334149"/>
              <a:gd name="connsiteY7" fmla="*/ 345430 h 3454301"/>
              <a:gd name="connsiteX8" fmla="*/ 0 w 5334149"/>
              <a:gd name="connsiteY8" fmla="*/ 154654 h 3454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34149" h="3454301">
                <a:moveTo>
                  <a:pt x="345430" y="0"/>
                </a:moveTo>
                <a:lnTo>
                  <a:pt x="4988719" y="0"/>
                </a:lnTo>
                <a:cubicBezTo>
                  <a:pt x="5179494" y="0"/>
                  <a:pt x="5334149" y="154654"/>
                  <a:pt x="5334149" y="345430"/>
                </a:cubicBezTo>
                <a:lnTo>
                  <a:pt x="5334149" y="3108871"/>
                </a:lnTo>
                <a:cubicBezTo>
                  <a:pt x="5334149" y="3299647"/>
                  <a:pt x="5179494" y="3454301"/>
                  <a:pt x="4988719" y="3454301"/>
                </a:cubicBezTo>
                <a:lnTo>
                  <a:pt x="345430" y="3454301"/>
                </a:lnTo>
                <a:cubicBezTo>
                  <a:pt x="154654" y="3454301"/>
                  <a:pt x="0" y="3299647"/>
                  <a:pt x="0" y="3108871"/>
                </a:cubicBezTo>
                <a:lnTo>
                  <a:pt x="0" y="345430"/>
                </a:lnTo>
                <a:cubicBezTo>
                  <a:pt x="0" y="154654"/>
                  <a:pt x="154654" y="0"/>
                  <a:pt x="34543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5BA63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4"/>
          <p:cNvSpPr txBox="1"/>
          <p:nvPr/>
        </p:nvSpPr>
        <p:spPr>
          <a:xfrm>
            <a:off x="6915001" y="1707952"/>
            <a:ext cx="4381798" cy="5524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情感升华</a:t>
            </a:r>
          </a:p>
        </p:txBody>
      </p:sp>
      <p:sp>
        <p:nvSpPr>
          <p:cNvPr id="9" name="文本5"/>
          <p:cNvSpPr txBox="1"/>
          <p:nvPr/>
        </p:nvSpPr>
        <p:spPr>
          <a:xfrm>
            <a:off x="6915001" y="2203252"/>
            <a:ext cx="4381798" cy="266796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跨越阶层：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少爷与农家子的心灵相通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纯真超越身份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记忆珍藏：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送贝壳鸟毛，永存心底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</a:t>
            </a:r>
            <a:r>
              <a:rPr lang="zh-CN" altLang="en-US" sz="1800" b="0" i="0" dirty="0">
                <a:solidFill>
                  <a:srgbClr val="5BA633">
                    <a:alpha val="100000"/>
                  </a:srgbClr>
                </a:solidFill>
                <a:latin typeface="Arial"/>
                <a:ea typeface="Arial"/>
              </a:rPr>
              <a:t>童年友情不灭</a:t>
            </a:r>
          </a:p>
        </p:txBody>
      </p:sp>
      <p:pic>
        <p:nvPicPr>
          <p:cNvPr id="10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01" y="1853952"/>
            <a:ext cx="317302" cy="317302"/>
          </a:xfrm>
          <a:prstGeom prst="rect">
            <a:avLst/>
          </a:prstGeom>
        </p:spPr>
      </p:pic>
      <p:sp>
        <p:nvSpPr>
          <p:cNvPr id="11" name="文本6"/>
          <p:cNvSpPr txBox="1"/>
          <p:nvPr/>
        </p:nvSpPr>
        <p:spPr>
          <a:xfrm>
            <a:off x="78715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1</a:t>
            </a:r>
          </a:p>
        </p:txBody>
      </p:sp>
      <p:pic>
        <p:nvPicPr>
          <p:cNvPr id="12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251" y="1853952"/>
            <a:ext cx="317302" cy="317302"/>
          </a:xfrm>
          <a:prstGeom prst="rect">
            <a:avLst/>
          </a:prstGeom>
        </p:spPr>
      </p:pic>
      <p:sp>
        <p:nvSpPr>
          <p:cNvPr id="13" name="文本7"/>
          <p:cNvSpPr txBox="1"/>
          <p:nvPr/>
        </p:nvSpPr>
        <p:spPr>
          <a:xfrm>
            <a:off x="6629102" y="1784003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卡片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5143500" y="24765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362450" y="3059162"/>
            <a:ext cx="3467100" cy="1304925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6450" b="1" i="0" dirty="0">
                <a:solidFill>
                  <a:srgbClr val="192626">
                    <a:alpha val="100000"/>
                  </a:srgbClr>
                </a:solidFill>
                <a:latin typeface="Arial"/>
                <a:ea typeface="Arial"/>
              </a:rPr>
              <a:t>谢谢大家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马江梅</dc:creator>
  <dc:title>《25 少年闰土》</dc:title>
  <revision>1</revision>
  <dcterms:created xsi:type="dcterms:W3CDTF">2025-12-09T07:48:13.2363281Z</dcterms:created>
  <dcterms:modified xsi:type="dcterms:W3CDTF">2025-12-09T07:48:13.2363281Z</dcterms:modified>
  <lastModifiedBy>马江梅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5.2.4.9454</vt:lpwstr>
  </op:property>
  <op:property fmtid="{D5CDD505-2E9C-101B-9397-08002B2CF9AE}" pid="4" name="EasiNoteCoursewareInfo">
    <vt:lpwstr>9602375c-6ad9-43b8-a744-50b8915ec470:1</vt:lpwstr>
  </op:property>
  <op:property fmtid="{D5CDD505-2E9C-101B-9397-08002B2CF9AE}" pid="5" name="EasiNoteDocumentName">
    <vt:lpwstr>《25 少年闰土》</vt:lpwstr>
  </op:property>
  <op:property fmtid="{D5CDD505-2E9C-101B-9397-08002B2CF9AE}" pid="6" name="EasiNoteAuthor">
    <vt:lpwstr>504afebfe2214bb39e6340a4315329ac</vt:lpwstr>
  </op:property>
</op:Properties>
</file>