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mp4" ContentType="video/mp4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0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.xml"/><Relationship Id="rId4" Type="http://schemas.openxmlformats.org/officeDocument/2006/relationships/image" Target="../media/image4.png"/><Relationship Id="rId3" Type="http://schemas.microsoft.com/office/2007/relationships/media" Target="../media/media1.mp4"/><Relationship Id="rId2" Type="http://schemas.openxmlformats.org/officeDocument/2006/relationships/video" Target="../media/media1.mp4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14.png"/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1" Type="http://schemas.openxmlformats.org/officeDocument/2006/relationships/slideLayout" Target="../slideLayouts/slideLayout8.xml"/><Relationship Id="rId10" Type="http://schemas.openxmlformats.org/officeDocument/2006/relationships/image" Target="../media/image15.png"/><Relationship Id="rId1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0.xml"/><Relationship Id="rId3" Type="http://schemas.openxmlformats.org/officeDocument/2006/relationships/image" Target="../media/image16.jpeg"/><Relationship Id="rId2" Type="http://schemas.openxmlformats.org/officeDocument/2006/relationships/image" Target="../media/image5.png"/><Relationship Id="rId1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1.xml"/><Relationship Id="rId3" Type="http://schemas.openxmlformats.org/officeDocument/2006/relationships/image" Target="../media/image17.jpeg"/><Relationship Id="rId2" Type="http://schemas.openxmlformats.org/officeDocument/2006/relationships/image" Target="../media/image5.png"/><Relationship Id="rId1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3.xml"/><Relationship Id="rId4" Type="http://schemas.openxmlformats.org/officeDocument/2006/relationships/image" Target="../media/image19.png"/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4.xml"/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6.xml"/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857250" y="857250"/>
            <a:ext cx="10477500" cy="5143500"/>
          </a:xfrm>
          <a:custGeom>
            <a:avLst/>
            <a:gdLst>
              <a:gd name="connsiteX0" fmla="*/ 205740 w 10477500"/>
              <a:gd name="connsiteY0" fmla="*/ 0 h 5143500"/>
              <a:gd name="connsiteX1" fmla="*/ 10271760 w 10477500"/>
              <a:gd name="connsiteY1" fmla="*/ 0 h 5143500"/>
              <a:gd name="connsiteX2" fmla="*/ 10385386 w 10477500"/>
              <a:gd name="connsiteY2" fmla="*/ 0 h 5143500"/>
              <a:gd name="connsiteX3" fmla="*/ 10477500 w 10477500"/>
              <a:gd name="connsiteY3" fmla="*/ 4937760 h 5143500"/>
              <a:gd name="connsiteX4" fmla="*/ 10477499 w 10477500"/>
              <a:gd name="connsiteY4" fmla="*/ 5051388 h 5143500"/>
              <a:gd name="connsiteX5" fmla="*/ 205740 w 10477500"/>
              <a:gd name="connsiteY5" fmla="*/ 5143500 h 5143500"/>
              <a:gd name="connsiteX6" fmla="*/ 92113 w 10477500"/>
              <a:gd name="connsiteY6" fmla="*/ 5143500 h 5143500"/>
              <a:gd name="connsiteX7" fmla="*/ 0 w 10477500"/>
              <a:gd name="connsiteY7" fmla="*/ 205740 h 5143500"/>
              <a:gd name="connsiteX8" fmla="*/ 0 w 10477500"/>
              <a:gd name="connsiteY8" fmla="*/ 92113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77500" h="5143500">
                <a:moveTo>
                  <a:pt x="205740" y="0"/>
                </a:moveTo>
                <a:lnTo>
                  <a:pt x="10271760" y="0"/>
                </a:lnTo>
                <a:cubicBezTo>
                  <a:pt x="10385386" y="0"/>
                  <a:pt x="10477499" y="92113"/>
                  <a:pt x="10477500" y="205740"/>
                </a:cubicBezTo>
                <a:lnTo>
                  <a:pt x="10477500" y="4937760"/>
                </a:lnTo>
                <a:cubicBezTo>
                  <a:pt x="10477499" y="5051388"/>
                  <a:pt x="10385386" y="5143500"/>
                  <a:pt x="10271760" y="5143500"/>
                </a:cubicBezTo>
                <a:lnTo>
                  <a:pt x="205740" y="5143500"/>
                </a:lnTo>
                <a:cubicBezTo>
                  <a:pt x="92113" y="5143500"/>
                  <a:pt x="0" y="5051388"/>
                  <a:pt x="0" y="49377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/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wrap="square" rtlCol="0" anchor="ctr"/>
          <a:lstStyle/>
          <a:p>
            <a:pPr marL="0" algn="ctr"/>
          </a:p>
        </p:txBody>
      </p:sp>
      <p:sp>
        <p:nvSpPr>
          <p:cNvPr id="3" name="形状2"/>
          <p:cNvSpPr txBox="1"/>
          <p:nvPr/>
        </p:nvSpPr>
        <p:spPr>
          <a:xfrm>
            <a:off x="4110038" y="3965525"/>
            <a:ext cx="3971925" cy="561975"/>
          </a:xfrm>
          <a:custGeom>
            <a:avLst/>
            <a:gdLst>
              <a:gd name="connsiteX0" fmla="*/ 280988 w 3971925"/>
              <a:gd name="connsiteY0" fmla="*/ 0 h 561975"/>
              <a:gd name="connsiteX1" fmla="*/ 3690938 w 3971925"/>
              <a:gd name="connsiteY1" fmla="*/ 0 h 561975"/>
              <a:gd name="connsiteX2" fmla="*/ 3846123 w 3971925"/>
              <a:gd name="connsiteY2" fmla="*/ 0 h 561975"/>
              <a:gd name="connsiteX3" fmla="*/ 3971925 w 3971925"/>
              <a:gd name="connsiteY3" fmla="*/ 436173 h 561975"/>
              <a:gd name="connsiteX4" fmla="*/ 280988 w 3971925"/>
              <a:gd name="connsiteY4" fmla="*/ 561975 h 561975"/>
              <a:gd name="connsiteX5" fmla="*/ 125802 w 3971925"/>
              <a:gd name="connsiteY5" fmla="*/ 561975 h 561975"/>
              <a:gd name="connsiteX6" fmla="*/ 0 w 3971925"/>
              <a:gd name="connsiteY6" fmla="*/ 125802 h 561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71925" h="561975">
                <a:moveTo>
                  <a:pt x="280988" y="0"/>
                </a:moveTo>
                <a:lnTo>
                  <a:pt x="3690938" y="0"/>
                </a:lnTo>
                <a:cubicBezTo>
                  <a:pt x="3846123" y="0"/>
                  <a:pt x="3971925" y="125802"/>
                  <a:pt x="3971925" y="280988"/>
                </a:cubicBezTo>
                <a:cubicBezTo>
                  <a:pt x="3971925" y="436173"/>
                  <a:pt x="3846123" y="561975"/>
                  <a:pt x="3690938" y="561975"/>
                </a:cubicBezTo>
                <a:lnTo>
                  <a:pt x="280988" y="561975"/>
                </a:lnTo>
                <a:cubicBezTo>
                  <a:pt x="125802" y="561975"/>
                  <a:pt x="0" y="436173"/>
                  <a:pt x="0" y="280988"/>
                </a:cubicBezTo>
                <a:cubicBezTo>
                  <a:pt x="0" y="125802"/>
                  <a:pt x="125802" y="0"/>
                  <a:pt x="280988" y="0"/>
                </a:cubicBezTo>
                <a:close/>
              </a:path>
            </a:pathLst>
          </a:custGeom>
          <a:solidFill>
            <a:srgbClr val="FFFFFF"/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wrap="square" rtlCol="0" anchor="ctr"/>
          <a:lstStyle/>
          <a:p>
            <a:pPr marL="0" algn="ctr"/>
          </a:p>
        </p:txBody>
      </p:sp>
      <p:sp>
        <p:nvSpPr>
          <p:cNvPr id="4" name="文本1"/>
          <p:cNvSpPr txBox="1"/>
          <p:nvPr/>
        </p:nvSpPr>
        <p:spPr>
          <a:xfrm>
            <a:off x="4884837" y="3984575"/>
            <a:ext cx="1257300" cy="523875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ctr"/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创作人：</a:t>
            </a:r>
            <a:endParaRPr lang="zh-CN" altLang="en-US" sz="21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5" name="文本2"/>
          <p:cNvSpPr txBox="1"/>
          <p:nvPr/>
        </p:nvSpPr>
        <p:spPr>
          <a:xfrm>
            <a:off x="6237387" y="3984575"/>
            <a:ext cx="1152525" cy="523875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ctr"/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 马君芳</a:t>
            </a:r>
            <a:endParaRPr lang="zh-CN" altLang="en-US" sz="21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</p:txBody>
      </p:sp>
      <p:pic>
        <p:nvPicPr>
          <p:cNvPr id="6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6887" y="4103638"/>
            <a:ext cx="285750" cy="285750"/>
          </a:xfrm>
          <a:prstGeom prst="rect">
            <a:avLst/>
          </a:prstGeom>
        </p:spPr>
      </p:pic>
      <p:sp>
        <p:nvSpPr>
          <p:cNvPr id="7" name="文本3"/>
          <p:cNvSpPr txBox="1"/>
          <p:nvPr/>
        </p:nvSpPr>
        <p:spPr>
          <a:xfrm>
            <a:off x="2184946" y="2844850"/>
            <a:ext cx="7822109" cy="962025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ctr"/>
            <a:r>
              <a:rPr lang="zh-CN" altLang="en-US" sz="4800" b="1" i="0" dirty="0">
                <a:solidFill>
                  <a:srgbClr val="261923"/>
                </a:solidFill>
                <a:latin typeface="'Microsoft YaHei UI'"/>
                <a:ea typeface="'Microsoft YaHei UI'"/>
              </a:rPr>
              <a:t>24.《古人谈读书》教学设计</a:t>
            </a:r>
            <a:endParaRPr lang="zh-CN" altLang="en-US" sz="4800" b="1" i="0" dirty="0">
              <a:solidFill>
                <a:srgbClr val="261923"/>
              </a:solidFill>
              <a:latin typeface="'Microsoft YaHei UI'"/>
              <a:ea typeface="'Microsoft YaHei UI'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0"/>
            <a:ext cx="7620000" cy="6858000"/>
          </a:xfrm>
          <a:custGeom>
            <a:avLst/>
            <a:gdLst>
              <a:gd name="connsiteX0" fmla="*/ 137160 w 7620000"/>
              <a:gd name="connsiteY0" fmla="*/ 0 h 6858000"/>
              <a:gd name="connsiteX1" fmla="*/ 7482840 w 7620000"/>
              <a:gd name="connsiteY1" fmla="*/ 0 h 6858000"/>
              <a:gd name="connsiteX2" fmla="*/ 7519217 w 7620000"/>
              <a:gd name="connsiteY2" fmla="*/ 0 h 6858000"/>
              <a:gd name="connsiteX3" fmla="*/ 7605549 w 7620000"/>
              <a:gd name="connsiteY3" fmla="*/ 65896 h 6858000"/>
              <a:gd name="connsiteX4" fmla="*/ 7620000 w 7620000"/>
              <a:gd name="connsiteY4" fmla="*/ 6720840 h 6858000"/>
              <a:gd name="connsiteX5" fmla="*/ 7620000 w 7620000"/>
              <a:gd name="connsiteY5" fmla="*/ 6757217 h 6858000"/>
              <a:gd name="connsiteX6" fmla="*/ 7554104 w 7620000"/>
              <a:gd name="connsiteY6" fmla="*/ 6843549 h 6858000"/>
              <a:gd name="connsiteX7" fmla="*/ 137160 w 7620000"/>
              <a:gd name="connsiteY7" fmla="*/ 6858000 h 6858000"/>
              <a:gd name="connsiteX8" fmla="*/ 100783 w 7620000"/>
              <a:gd name="connsiteY8" fmla="*/ 6858000 h 6858000"/>
              <a:gd name="connsiteX9" fmla="*/ 14451 w 7620000"/>
              <a:gd name="connsiteY9" fmla="*/ 6792104 h 6858000"/>
              <a:gd name="connsiteX10" fmla="*/ 0 w 7620000"/>
              <a:gd name="connsiteY10" fmla="*/ 137160 h 6858000"/>
              <a:gd name="connsiteX11" fmla="*/ 0 w 7620000"/>
              <a:gd name="connsiteY11" fmla="*/ 6140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620000" h="6858000">
                <a:moveTo>
                  <a:pt x="137160" y="0"/>
                </a:moveTo>
                <a:lnTo>
                  <a:pt x="7482840" y="0"/>
                </a:lnTo>
                <a:cubicBezTo>
                  <a:pt x="7519217" y="0"/>
                  <a:pt x="7554104" y="14451"/>
                  <a:pt x="7579826" y="40173"/>
                </a:cubicBezTo>
                <a:cubicBezTo>
                  <a:pt x="7605549" y="65896"/>
                  <a:pt x="7620000" y="100783"/>
                  <a:pt x="7620000" y="137160"/>
                </a:cubicBezTo>
                <a:lnTo>
                  <a:pt x="7620000" y="6720840"/>
                </a:lnTo>
                <a:cubicBezTo>
                  <a:pt x="7620000" y="6757217"/>
                  <a:pt x="7605549" y="6792104"/>
                  <a:pt x="7579826" y="6817826"/>
                </a:cubicBezTo>
                <a:cubicBezTo>
                  <a:pt x="7554104" y="6843549"/>
                  <a:pt x="7519217" y="6858000"/>
                  <a:pt x="7482840" y="6858000"/>
                </a:cubicBezTo>
                <a:lnTo>
                  <a:pt x="137160" y="6858000"/>
                </a:lnTo>
                <a:cubicBezTo>
                  <a:pt x="100783" y="6858000"/>
                  <a:pt x="65896" y="6843549"/>
                  <a:pt x="40173" y="6817826"/>
                </a:cubicBezTo>
                <a:cubicBezTo>
                  <a:pt x="14451" y="6792104"/>
                  <a:pt x="0" y="6757217"/>
                  <a:pt x="0" y="6720840"/>
                </a:cubicBezTo>
                <a:lnTo>
                  <a:pt x="0" y="137160"/>
                </a:lnTo>
                <a:cubicBezTo>
                  <a:pt x="0" y="61409"/>
                  <a:pt x="61409" y="0"/>
                  <a:pt x="137160" y="0"/>
                </a:cubicBezTo>
                <a:close/>
              </a:path>
            </a:pathLst>
          </a:custGeom>
          <a:solidFill>
            <a:srgbClr val="FFFFFF"/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wrap="square" rtlCol="0"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857250" y="1608386"/>
            <a:ext cx="5905500" cy="70485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3150" b="1" i="0" dirty="0">
                <a:solidFill>
                  <a:srgbClr val="261923"/>
                </a:solidFill>
                <a:latin typeface="'Microsoft YaHei UI'"/>
                <a:ea typeface="'Microsoft YaHei UI'"/>
              </a:rPr>
              <a:t>目录</a:t>
            </a:r>
            <a:endParaRPr lang="zh-CN" altLang="en-US" sz="3150" b="1" i="0" dirty="0">
              <a:solidFill>
                <a:srgbClr val="261923"/>
              </a:solidFill>
              <a:latin typeface="'Microsoft YaHei UI'"/>
              <a:ea typeface="'Microsoft YaHei UI'"/>
            </a:endParaRPr>
          </a:p>
        </p:txBody>
      </p:sp>
      <p:sp>
        <p:nvSpPr>
          <p:cNvPr id="4" name="形状2"/>
          <p:cNvSpPr txBox="1"/>
          <p:nvPr/>
        </p:nvSpPr>
        <p:spPr>
          <a:xfrm>
            <a:off x="1333500" y="2559248"/>
            <a:ext cx="1191" cy="304800"/>
          </a:xfrm>
          <a:prstGeom prst="line">
            <a:avLst/>
          </a:prstGeom>
          <a:solidFill>
            <a:srgbClr val="000000"/>
          </a:solidFill>
          <a:ln w="47625">
            <a:solidFill>
              <a:srgbClr val="DD6B4F"/>
            </a:solidFill>
            <a:prstDash val="solid"/>
          </a:ln>
        </p:spPr>
        <p:txBody>
          <a:bodyPr wrap="square" rtlCol="0" anchor="ctr"/>
          <a:lstStyle/>
          <a:p>
            <a:pPr marL="0" algn="ctr"/>
          </a:p>
        </p:txBody>
      </p:sp>
      <p:sp>
        <p:nvSpPr>
          <p:cNvPr id="5" name="文本2"/>
          <p:cNvSpPr txBox="1"/>
          <p:nvPr/>
        </p:nvSpPr>
        <p:spPr>
          <a:xfrm>
            <a:off x="1365200" y="2449711"/>
            <a:ext cx="5397550" cy="523875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2100" b="1" i="0" dirty="0">
                <a:solidFill>
                  <a:srgbClr val="261923"/>
                </a:solidFill>
                <a:latin typeface="'Microsoft YaHei UI'"/>
                <a:ea typeface="'Microsoft YaHei UI'"/>
              </a:rPr>
              <a:t>情境导入</a:t>
            </a:r>
            <a:endParaRPr lang="zh-CN" altLang="en-US" sz="2100" b="1" i="0" dirty="0">
              <a:solidFill>
                <a:srgbClr val="261923"/>
              </a:solidFill>
              <a:latin typeface="'Microsoft YaHei UI'"/>
              <a:ea typeface="'Microsoft YaHei UI'"/>
            </a:endParaRPr>
          </a:p>
        </p:txBody>
      </p:sp>
      <p:sp>
        <p:nvSpPr>
          <p:cNvPr id="6" name="形状3"/>
          <p:cNvSpPr txBox="1"/>
          <p:nvPr/>
        </p:nvSpPr>
        <p:spPr>
          <a:xfrm>
            <a:off x="1333500" y="3146524"/>
            <a:ext cx="1191" cy="304800"/>
          </a:xfrm>
          <a:prstGeom prst="line">
            <a:avLst/>
          </a:prstGeom>
          <a:solidFill>
            <a:srgbClr val="000000"/>
          </a:solidFill>
          <a:ln w="47625">
            <a:solidFill>
              <a:srgbClr val="DD6B4F"/>
            </a:solidFill>
            <a:prstDash val="solid"/>
          </a:ln>
        </p:spPr>
        <p:txBody>
          <a:bodyPr wrap="square" rtlCol="0" anchor="ctr"/>
          <a:lstStyle/>
          <a:p>
            <a:pPr marL="0" algn="ctr"/>
          </a:p>
        </p:txBody>
      </p:sp>
      <p:sp>
        <p:nvSpPr>
          <p:cNvPr id="7" name="文本3"/>
          <p:cNvSpPr txBox="1"/>
          <p:nvPr/>
        </p:nvSpPr>
        <p:spPr>
          <a:xfrm>
            <a:off x="1365200" y="3036987"/>
            <a:ext cx="5397550" cy="523875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2100" b="1" i="0" dirty="0">
                <a:solidFill>
                  <a:srgbClr val="261923"/>
                </a:solidFill>
                <a:latin typeface="'Microsoft YaHei UI'"/>
                <a:ea typeface="'Microsoft YaHei UI'"/>
              </a:rPr>
              <a:t>字词学习</a:t>
            </a:r>
            <a:endParaRPr lang="zh-CN" altLang="en-US" sz="2100" b="1" i="0" dirty="0">
              <a:solidFill>
                <a:srgbClr val="261923"/>
              </a:solidFill>
              <a:latin typeface="'Microsoft YaHei UI'"/>
              <a:ea typeface="'Microsoft YaHei UI'"/>
            </a:endParaRPr>
          </a:p>
        </p:txBody>
      </p:sp>
      <p:sp>
        <p:nvSpPr>
          <p:cNvPr id="8" name="形状4"/>
          <p:cNvSpPr txBox="1"/>
          <p:nvPr/>
        </p:nvSpPr>
        <p:spPr>
          <a:xfrm>
            <a:off x="1333500" y="3733800"/>
            <a:ext cx="1191" cy="304800"/>
          </a:xfrm>
          <a:prstGeom prst="line">
            <a:avLst/>
          </a:prstGeom>
          <a:solidFill>
            <a:srgbClr val="000000"/>
          </a:solidFill>
          <a:ln w="47625">
            <a:solidFill>
              <a:srgbClr val="DD6B4F"/>
            </a:solidFill>
            <a:prstDash val="solid"/>
          </a:ln>
        </p:spPr>
        <p:txBody>
          <a:bodyPr wrap="square" rtlCol="0" anchor="ctr"/>
          <a:lstStyle/>
          <a:p>
            <a:pPr marL="0" algn="ctr"/>
          </a:p>
        </p:txBody>
      </p:sp>
      <p:sp>
        <p:nvSpPr>
          <p:cNvPr id="9" name="文本4"/>
          <p:cNvSpPr txBox="1"/>
          <p:nvPr/>
        </p:nvSpPr>
        <p:spPr>
          <a:xfrm>
            <a:off x="1365200" y="3624262"/>
            <a:ext cx="5397550" cy="523875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2100" b="1" i="0" dirty="0">
                <a:solidFill>
                  <a:srgbClr val="261923"/>
                </a:solidFill>
                <a:latin typeface="'Microsoft YaHei UI'"/>
                <a:ea typeface="'Microsoft YaHei UI'"/>
              </a:rPr>
              <a:t>朗读感悟</a:t>
            </a:r>
            <a:endParaRPr lang="zh-CN" altLang="en-US" sz="2100" b="1" i="0" dirty="0">
              <a:solidFill>
                <a:srgbClr val="261923"/>
              </a:solidFill>
              <a:latin typeface="'Microsoft YaHei UI'"/>
              <a:ea typeface="'Microsoft YaHei UI'"/>
            </a:endParaRPr>
          </a:p>
        </p:txBody>
      </p:sp>
      <p:sp>
        <p:nvSpPr>
          <p:cNvPr id="10" name="形状5"/>
          <p:cNvSpPr txBox="1"/>
          <p:nvPr/>
        </p:nvSpPr>
        <p:spPr>
          <a:xfrm>
            <a:off x="1333500" y="4321076"/>
            <a:ext cx="1191" cy="304800"/>
          </a:xfrm>
          <a:prstGeom prst="line">
            <a:avLst/>
          </a:prstGeom>
          <a:solidFill>
            <a:srgbClr val="000000"/>
          </a:solidFill>
          <a:ln w="47625">
            <a:solidFill>
              <a:srgbClr val="DD6B4F"/>
            </a:solidFill>
            <a:prstDash val="solid"/>
          </a:ln>
        </p:spPr>
        <p:txBody>
          <a:bodyPr wrap="square" rtlCol="0" anchor="ctr"/>
          <a:lstStyle/>
          <a:p>
            <a:pPr marL="0" algn="ctr"/>
          </a:p>
        </p:txBody>
      </p:sp>
      <p:sp>
        <p:nvSpPr>
          <p:cNvPr id="11" name="文本5"/>
          <p:cNvSpPr txBox="1"/>
          <p:nvPr/>
        </p:nvSpPr>
        <p:spPr>
          <a:xfrm>
            <a:off x="1365200" y="4211538"/>
            <a:ext cx="5397550" cy="523875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2100" b="1" i="0" dirty="0">
                <a:solidFill>
                  <a:srgbClr val="261923"/>
                </a:solidFill>
                <a:latin typeface="'Microsoft YaHei UI'"/>
                <a:ea typeface="'Microsoft YaHei UI'"/>
              </a:rPr>
              <a:t>探究道理</a:t>
            </a:r>
            <a:endParaRPr lang="zh-CN" altLang="en-US" sz="2100" b="1" i="0" dirty="0">
              <a:solidFill>
                <a:srgbClr val="261923"/>
              </a:solidFill>
              <a:latin typeface="'Microsoft YaHei UI'"/>
              <a:ea typeface="'Microsoft YaHei UI'"/>
            </a:endParaRPr>
          </a:p>
        </p:txBody>
      </p:sp>
      <p:sp>
        <p:nvSpPr>
          <p:cNvPr id="12" name="形状6"/>
          <p:cNvSpPr txBox="1"/>
          <p:nvPr/>
        </p:nvSpPr>
        <p:spPr>
          <a:xfrm>
            <a:off x="1333500" y="4908352"/>
            <a:ext cx="1191" cy="304800"/>
          </a:xfrm>
          <a:prstGeom prst="line">
            <a:avLst/>
          </a:prstGeom>
          <a:solidFill>
            <a:srgbClr val="000000"/>
          </a:solidFill>
          <a:ln w="47625">
            <a:solidFill>
              <a:srgbClr val="DD6B4F"/>
            </a:solidFill>
            <a:prstDash val="solid"/>
          </a:ln>
        </p:spPr>
        <p:txBody>
          <a:bodyPr wrap="square" rtlCol="0" anchor="ctr"/>
          <a:lstStyle/>
          <a:p>
            <a:pPr marL="0" algn="ctr"/>
          </a:p>
        </p:txBody>
      </p:sp>
      <p:sp>
        <p:nvSpPr>
          <p:cNvPr id="13" name="文本6"/>
          <p:cNvSpPr txBox="1"/>
          <p:nvPr/>
        </p:nvSpPr>
        <p:spPr>
          <a:xfrm>
            <a:off x="1365200" y="4798814"/>
            <a:ext cx="5397550" cy="523875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2100" b="1" i="0" dirty="0">
                <a:solidFill>
                  <a:srgbClr val="261923"/>
                </a:solidFill>
                <a:latin typeface="'Microsoft YaHei UI'"/>
                <a:ea typeface="'Microsoft YaHei UI'"/>
              </a:rPr>
              <a:t>总结拓展</a:t>
            </a:r>
            <a:endParaRPr lang="zh-CN" altLang="en-US" sz="2100" b="1" i="0" dirty="0">
              <a:solidFill>
                <a:srgbClr val="261923"/>
              </a:solidFill>
              <a:latin typeface="'Microsoft YaHei UI'"/>
              <a:ea typeface="'Microsoft YaHei UI'"/>
            </a:endParaRPr>
          </a:p>
        </p:txBody>
      </p:sp>
      <p:sp>
        <p:nvSpPr>
          <p:cNvPr id="14" name="文本7"/>
          <p:cNvSpPr txBox="1"/>
          <p:nvPr/>
        </p:nvSpPr>
        <p:spPr>
          <a:xfrm>
            <a:off x="867221" y="2454473"/>
            <a:ext cx="504825" cy="51435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2000" b="1" i="0" dirty="0">
                <a:solidFill>
                  <a:srgbClr val="DD6B4F"/>
                </a:solidFill>
                <a:latin typeface="Arial" panose="020B0604020202020204"/>
                <a:ea typeface="Arial" panose="020B0604020202020204"/>
              </a:rPr>
              <a:t>01</a:t>
            </a:r>
            <a:endParaRPr lang="zh-CN" altLang="en-US" sz="2000" b="1" i="0" dirty="0">
              <a:solidFill>
                <a:srgbClr val="DD6B4F"/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15" name="文本8"/>
          <p:cNvSpPr txBox="1"/>
          <p:nvPr/>
        </p:nvSpPr>
        <p:spPr>
          <a:xfrm>
            <a:off x="867221" y="3041749"/>
            <a:ext cx="504825" cy="51435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2000" b="1" i="0" dirty="0">
                <a:solidFill>
                  <a:srgbClr val="DD6B4F"/>
                </a:solidFill>
                <a:latin typeface="Arial" panose="020B0604020202020204"/>
                <a:ea typeface="Arial" panose="020B0604020202020204"/>
              </a:rPr>
              <a:t>02</a:t>
            </a:r>
            <a:endParaRPr lang="zh-CN" altLang="en-US" sz="2000" b="1" i="0" dirty="0">
              <a:solidFill>
                <a:srgbClr val="DD6B4F"/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16" name="文本9"/>
          <p:cNvSpPr txBox="1"/>
          <p:nvPr/>
        </p:nvSpPr>
        <p:spPr>
          <a:xfrm>
            <a:off x="867221" y="3629025"/>
            <a:ext cx="504825" cy="51435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2000" b="1" i="0" dirty="0">
                <a:solidFill>
                  <a:srgbClr val="DD6B4F"/>
                </a:solidFill>
                <a:latin typeface="Arial" panose="020B0604020202020204"/>
                <a:ea typeface="Arial" panose="020B0604020202020204"/>
              </a:rPr>
              <a:t>03</a:t>
            </a:r>
            <a:endParaRPr lang="zh-CN" altLang="en-US" sz="2000" b="1" i="0" dirty="0">
              <a:solidFill>
                <a:srgbClr val="DD6B4F"/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17" name="文本10"/>
          <p:cNvSpPr txBox="1"/>
          <p:nvPr/>
        </p:nvSpPr>
        <p:spPr>
          <a:xfrm>
            <a:off x="867221" y="4216301"/>
            <a:ext cx="514350" cy="51435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2000" b="1" i="0" dirty="0">
                <a:solidFill>
                  <a:srgbClr val="DD6B4F"/>
                </a:solidFill>
                <a:latin typeface="Arial" panose="020B0604020202020204"/>
                <a:ea typeface="Arial" panose="020B0604020202020204"/>
              </a:rPr>
              <a:t>04</a:t>
            </a:r>
            <a:endParaRPr lang="zh-CN" altLang="en-US" sz="2000" b="1" i="0" dirty="0">
              <a:solidFill>
                <a:srgbClr val="DD6B4F"/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18" name="文本11"/>
          <p:cNvSpPr txBox="1"/>
          <p:nvPr/>
        </p:nvSpPr>
        <p:spPr>
          <a:xfrm>
            <a:off x="867221" y="4803577"/>
            <a:ext cx="504825" cy="51435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2000" b="1" i="0" dirty="0">
                <a:solidFill>
                  <a:srgbClr val="DD6B4F"/>
                </a:solidFill>
                <a:latin typeface="Arial" panose="020B0604020202020204"/>
                <a:ea typeface="Arial" panose="020B0604020202020204"/>
              </a:rPr>
              <a:t>05</a:t>
            </a:r>
            <a:endParaRPr lang="zh-CN" altLang="en-US" sz="2000" b="1" i="0" dirty="0">
              <a:solidFill>
                <a:srgbClr val="DD6B4F"/>
              </a:solidFill>
              <a:latin typeface="Arial" panose="020B0604020202020204"/>
              <a:ea typeface="Arial" panose="020B0604020202020204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857250" y="857250"/>
            <a:ext cx="10477500" cy="5143500"/>
          </a:xfrm>
          <a:custGeom>
            <a:avLst/>
            <a:gdLst>
              <a:gd name="connsiteX0" fmla="*/ 205740 w 10477500"/>
              <a:gd name="connsiteY0" fmla="*/ 0 h 5143500"/>
              <a:gd name="connsiteX1" fmla="*/ 10271760 w 10477500"/>
              <a:gd name="connsiteY1" fmla="*/ 0 h 5143500"/>
              <a:gd name="connsiteX2" fmla="*/ 10385386 w 10477500"/>
              <a:gd name="connsiteY2" fmla="*/ 0 h 5143500"/>
              <a:gd name="connsiteX3" fmla="*/ 10477500 w 10477500"/>
              <a:gd name="connsiteY3" fmla="*/ 4937760 h 5143500"/>
              <a:gd name="connsiteX4" fmla="*/ 10477499 w 10477500"/>
              <a:gd name="connsiteY4" fmla="*/ 5051388 h 5143500"/>
              <a:gd name="connsiteX5" fmla="*/ 205740 w 10477500"/>
              <a:gd name="connsiteY5" fmla="*/ 5143500 h 5143500"/>
              <a:gd name="connsiteX6" fmla="*/ 92113 w 10477500"/>
              <a:gd name="connsiteY6" fmla="*/ 5143500 h 5143500"/>
              <a:gd name="connsiteX7" fmla="*/ 0 w 10477500"/>
              <a:gd name="connsiteY7" fmla="*/ 205740 h 5143500"/>
              <a:gd name="connsiteX8" fmla="*/ 0 w 10477500"/>
              <a:gd name="connsiteY8" fmla="*/ 92113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77500" h="5143500">
                <a:moveTo>
                  <a:pt x="205740" y="0"/>
                </a:moveTo>
                <a:lnTo>
                  <a:pt x="10271760" y="0"/>
                </a:lnTo>
                <a:cubicBezTo>
                  <a:pt x="10385386" y="0"/>
                  <a:pt x="10477499" y="92113"/>
                  <a:pt x="10477500" y="205740"/>
                </a:cubicBezTo>
                <a:lnTo>
                  <a:pt x="10477500" y="4937760"/>
                </a:lnTo>
                <a:cubicBezTo>
                  <a:pt x="10477499" y="5051388"/>
                  <a:pt x="10385386" y="5143500"/>
                  <a:pt x="10271760" y="5143500"/>
                </a:cubicBezTo>
                <a:lnTo>
                  <a:pt x="205740" y="5143500"/>
                </a:lnTo>
                <a:cubicBezTo>
                  <a:pt x="92113" y="5143500"/>
                  <a:pt x="0" y="5051388"/>
                  <a:pt x="0" y="49377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/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wrap="square" rtlCol="0"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4420195" y="2671762"/>
            <a:ext cx="3351609" cy="9144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ctr"/>
            <a:r>
              <a:rPr lang="zh-CN" altLang="en-US" sz="4500" b="1" i="0" dirty="0">
                <a:solidFill>
                  <a:srgbClr val="DD6B4F"/>
                </a:solidFill>
                <a:latin typeface="'Microsoft YaHei UI'"/>
                <a:ea typeface="'Microsoft YaHei UI'"/>
              </a:rPr>
              <a:t>01 </a:t>
            </a:r>
            <a:r>
              <a:rPr lang="zh-CN" altLang="en-US" sz="4500" b="1" i="0" dirty="0">
                <a:solidFill>
                  <a:srgbClr val="261923"/>
                </a:solidFill>
                <a:latin typeface="'Microsoft YaHei UI'"/>
                <a:ea typeface="'Microsoft YaHei UI'"/>
              </a:rPr>
              <a:t>情境导入</a:t>
            </a:r>
            <a:endParaRPr lang="zh-CN" altLang="en-US" sz="4500" b="1" i="0" dirty="0">
              <a:solidFill>
                <a:srgbClr val="261923"/>
              </a:solidFill>
              <a:latin typeface="'Microsoft YaHei UI'"/>
              <a:ea typeface="'Microsoft YaHei UI'"/>
            </a:endParaRPr>
          </a:p>
        </p:txBody>
      </p:sp>
      <p:sp>
        <p:nvSpPr>
          <p:cNvPr id="4" name="文本2"/>
          <p:cNvSpPr txBox="1"/>
          <p:nvPr/>
        </p:nvSpPr>
        <p:spPr>
          <a:xfrm>
            <a:off x="4420195" y="3681412"/>
            <a:ext cx="3351609" cy="600075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ctr"/>
            <a:r>
              <a:rPr lang="zh-CN" altLang="en-US" sz="2100" b="0" i="0" dirty="0">
                <a:solidFill>
                  <a:srgbClr val="626773"/>
                </a:solidFill>
                <a:latin typeface="'Microsoft YaHei UI'"/>
                <a:ea typeface="'Microsoft YaHei UI'"/>
              </a:rPr>
              <a:t>穿越古今对话</a:t>
            </a:r>
            <a:endParaRPr lang="zh-CN" altLang="en-US" sz="2100" b="0" i="0" dirty="0">
              <a:solidFill>
                <a:srgbClr val="626773"/>
              </a:solidFill>
              <a:latin typeface="'Microsoft YaHei UI'"/>
              <a:ea typeface="'Microsoft YaHei UI'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孔子谈读书">
            <a:hlinkClick r:id="" action="ppaction://media"/>
          </p:cNvPr>
          <p:cNvPicPr/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182235" y="0"/>
            <a:ext cx="6362065" cy="674560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25475" y="624840"/>
            <a:ext cx="4064000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/>
              <a:t>同学们平常都是怎么读书的，是不是认为读书很难，今天我们请来了孔子，为大家说说他对读书的看法。</a:t>
            </a:r>
            <a:endParaRPr lang="zh-CN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video fullScrn="0">
              <p:cMediaNode>
                <p:cTn id="2" fill="hold" display="1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0"/>
            <a:ext cx="8046690" cy="6858000"/>
          </a:xfrm>
          <a:custGeom>
            <a:avLst/>
            <a:gdLst>
              <a:gd name="connsiteX0" fmla="*/ 137160 w 8046690"/>
              <a:gd name="connsiteY0" fmla="*/ 0 h 6858000"/>
              <a:gd name="connsiteX1" fmla="*/ 7909530 w 8046690"/>
              <a:gd name="connsiteY1" fmla="*/ 0 h 6858000"/>
              <a:gd name="connsiteX2" fmla="*/ 7945907 w 8046690"/>
              <a:gd name="connsiteY2" fmla="*/ 0 h 6858000"/>
              <a:gd name="connsiteX3" fmla="*/ 8032239 w 8046690"/>
              <a:gd name="connsiteY3" fmla="*/ 65896 h 6858000"/>
              <a:gd name="connsiteX4" fmla="*/ 8046690 w 8046690"/>
              <a:gd name="connsiteY4" fmla="*/ 6720840 h 6858000"/>
              <a:gd name="connsiteX5" fmla="*/ 8046690 w 8046690"/>
              <a:gd name="connsiteY5" fmla="*/ 6757217 h 6858000"/>
              <a:gd name="connsiteX6" fmla="*/ 7980794 w 8046690"/>
              <a:gd name="connsiteY6" fmla="*/ 6843549 h 6858000"/>
              <a:gd name="connsiteX7" fmla="*/ 137160 w 8046690"/>
              <a:gd name="connsiteY7" fmla="*/ 6858000 h 6858000"/>
              <a:gd name="connsiteX8" fmla="*/ 100783 w 8046690"/>
              <a:gd name="connsiteY8" fmla="*/ 6858000 h 6858000"/>
              <a:gd name="connsiteX9" fmla="*/ 14451 w 8046690"/>
              <a:gd name="connsiteY9" fmla="*/ 6792104 h 6858000"/>
              <a:gd name="connsiteX10" fmla="*/ 0 w 8046690"/>
              <a:gd name="connsiteY10" fmla="*/ 137160 h 6858000"/>
              <a:gd name="connsiteX11" fmla="*/ 0 w 8046690"/>
              <a:gd name="connsiteY11" fmla="*/ 6140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046690" h="6858000">
                <a:moveTo>
                  <a:pt x="137160" y="0"/>
                </a:moveTo>
                <a:lnTo>
                  <a:pt x="7909530" y="0"/>
                </a:lnTo>
                <a:cubicBezTo>
                  <a:pt x="7945907" y="0"/>
                  <a:pt x="7980794" y="14451"/>
                  <a:pt x="8006517" y="40173"/>
                </a:cubicBezTo>
                <a:cubicBezTo>
                  <a:pt x="8032239" y="65896"/>
                  <a:pt x="8046690" y="100783"/>
                  <a:pt x="8046690" y="137160"/>
                </a:cubicBezTo>
                <a:lnTo>
                  <a:pt x="8046690" y="6720840"/>
                </a:lnTo>
                <a:cubicBezTo>
                  <a:pt x="8046690" y="6757217"/>
                  <a:pt x="8032239" y="6792104"/>
                  <a:pt x="8006517" y="6817826"/>
                </a:cubicBezTo>
                <a:cubicBezTo>
                  <a:pt x="7980794" y="6843549"/>
                  <a:pt x="7945907" y="6858000"/>
                  <a:pt x="7909530" y="6858000"/>
                </a:cubicBezTo>
                <a:lnTo>
                  <a:pt x="137160" y="6858000"/>
                </a:lnTo>
                <a:cubicBezTo>
                  <a:pt x="100783" y="6858000"/>
                  <a:pt x="65896" y="6843549"/>
                  <a:pt x="40173" y="6817826"/>
                </a:cubicBezTo>
                <a:cubicBezTo>
                  <a:pt x="14451" y="6792104"/>
                  <a:pt x="0" y="6757217"/>
                  <a:pt x="0" y="6720840"/>
                </a:cubicBezTo>
                <a:lnTo>
                  <a:pt x="0" y="137160"/>
                </a:lnTo>
                <a:cubicBezTo>
                  <a:pt x="0" y="61409"/>
                  <a:pt x="61409" y="0"/>
                  <a:pt x="137160" y="0"/>
                </a:cubicBezTo>
                <a:close/>
              </a:path>
            </a:pathLst>
          </a:custGeom>
          <a:solidFill>
            <a:srgbClr val="FFFFFF"/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wrap="square" rtlCol="0"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412700" y="2166938"/>
            <a:ext cx="7221289" cy="9144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4500" b="1" i="0" dirty="0">
                <a:solidFill>
                  <a:srgbClr val="DD6B4F"/>
                </a:solidFill>
                <a:latin typeface="'Microsoft YaHei UI'"/>
                <a:ea typeface="'Microsoft YaHei UI'"/>
              </a:rPr>
              <a:t>02</a:t>
            </a:r>
            <a:endParaRPr lang="zh-CN" altLang="en-US" sz="4500" b="1" i="0" dirty="0">
              <a:solidFill>
                <a:srgbClr val="DD6B4F"/>
              </a:solidFill>
              <a:latin typeface="'Microsoft YaHei UI'"/>
              <a:ea typeface="'Microsoft YaHei UI'"/>
            </a:endParaRPr>
          </a:p>
        </p:txBody>
      </p:sp>
      <p:sp>
        <p:nvSpPr>
          <p:cNvPr id="4" name="文本2"/>
          <p:cNvSpPr txBox="1"/>
          <p:nvPr/>
        </p:nvSpPr>
        <p:spPr>
          <a:xfrm>
            <a:off x="412700" y="3176588"/>
            <a:ext cx="7221289" cy="9144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4500" b="1" i="0" dirty="0">
                <a:solidFill>
                  <a:srgbClr val="261923"/>
                </a:solidFill>
                <a:latin typeface="'Microsoft YaHei UI'"/>
                <a:ea typeface="'Microsoft YaHei UI'"/>
              </a:rPr>
              <a:t>字词学习</a:t>
            </a:r>
            <a:endParaRPr lang="zh-CN" altLang="en-US" sz="4500" b="1" i="0" dirty="0">
              <a:solidFill>
                <a:srgbClr val="261923"/>
              </a:solidFill>
              <a:latin typeface="'Microsoft YaHei UI'"/>
              <a:ea typeface="'Microsoft YaHei UI'"/>
            </a:endParaRPr>
          </a:p>
        </p:txBody>
      </p:sp>
      <p:sp>
        <p:nvSpPr>
          <p:cNvPr id="5" name="文本3"/>
          <p:cNvSpPr txBox="1"/>
          <p:nvPr/>
        </p:nvSpPr>
        <p:spPr>
          <a:xfrm>
            <a:off x="412700" y="4186238"/>
            <a:ext cx="7221289" cy="600075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2100" b="0" i="0" dirty="0">
                <a:solidFill>
                  <a:srgbClr val="626773"/>
                </a:solidFill>
                <a:latin typeface="'Microsoft YaHei UI'"/>
                <a:ea typeface="'Microsoft YaHei UI'"/>
              </a:rPr>
              <a:t>夯实基础</a:t>
            </a:r>
            <a:endParaRPr lang="zh-CN" altLang="en-US" sz="2100" b="0" i="0" dirty="0">
              <a:solidFill>
                <a:srgbClr val="626773"/>
              </a:solidFill>
              <a:latin typeface="'Microsoft YaHei UI'"/>
              <a:ea typeface="'Microsoft YaHei UI'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461962"/>
            <a:ext cx="507802" cy="561975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366712"/>
            <a:ext cx="2990850" cy="752475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3150" b="1" i="0" dirty="0">
                <a:solidFill>
                  <a:srgbClr val="261923"/>
                </a:solidFill>
                <a:latin typeface="'Microsoft YaHei UI'"/>
                <a:ea typeface="'Microsoft YaHei UI'"/>
              </a:rPr>
              <a:t>生字认读与正音</a:t>
            </a:r>
            <a:endParaRPr lang="zh-CN" altLang="en-US" sz="3150" b="1" i="0" dirty="0">
              <a:solidFill>
                <a:srgbClr val="261923"/>
              </a:solidFill>
              <a:latin typeface="'Microsoft YaHei UI'"/>
              <a:ea typeface="'Microsoft YaHei UI'"/>
            </a:endParaRPr>
          </a:p>
        </p:txBody>
      </p:sp>
      <p:sp>
        <p:nvSpPr>
          <p:cNvPr id="4" name="文本2"/>
          <p:cNvSpPr txBox="1"/>
          <p:nvPr/>
        </p:nvSpPr>
        <p:spPr>
          <a:xfrm>
            <a:off x="565100" y="1479352"/>
            <a:ext cx="7702302" cy="264795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★ </a:t>
            </a:r>
            <a:r>
              <a:rPr lang="zh-CN" altLang="en-US" sz="2100" b="1" i="0" dirty="0">
                <a:solidFill>
                  <a:srgbClr val="191D26"/>
                </a:solidFill>
                <a:latin typeface="'Microsoft YaHei UI'"/>
                <a:ea typeface="'Microsoft YaHei UI'"/>
              </a:rPr>
              <a:t>本课生字</a:t>
            </a:r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：</a:t>
            </a:r>
            <a:endParaRPr lang="zh-CN" altLang="en-US" sz="21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① ：chǐ，知耻而后勇</a:t>
            </a:r>
            <a:r>
              <a:rPr lang="zh-CN" altLang="en-US" sz="2100" b="0" i="0" dirty="0">
                <a:solidFill>
                  <a:srgbClr val="AA1E32"/>
                </a:solidFill>
                <a:latin typeface="'Microsoft YaHei UI'"/>
                <a:ea typeface="'Microsoft YaHei UI'"/>
              </a:rPr>
              <a:t>耻</a:t>
            </a:r>
            <a:endParaRPr lang="zh-CN" altLang="en-US" sz="2100" b="0" i="0" dirty="0">
              <a:solidFill>
                <a:srgbClr val="AA1E32"/>
              </a:solidFill>
              <a:latin typeface="'Microsoft YaHei UI'"/>
              <a:ea typeface="'Microsoft YaHei UI'"/>
            </a:endParaRPr>
          </a:p>
          <a:p>
            <a:pPr marL="0" algn="l"/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② ：zhì，记住的意思③ </a:t>
            </a:r>
            <a:endParaRPr lang="zh-CN" altLang="en-US" sz="21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2100" b="0" i="0" dirty="0">
                <a:solidFill>
                  <a:srgbClr val="AA1E32"/>
                </a:solidFill>
                <a:latin typeface="'Microsoft YaHei UI'"/>
                <a:ea typeface="'Microsoft YaHei UI'"/>
              </a:rPr>
              <a:t>诲</a:t>
            </a:r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：huì，教导之意④ </a:t>
            </a:r>
            <a:endParaRPr lang="zh-CN" altLang="en-US" sz="21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2100" b="0" i="0" dirty="0">
                <a:solidFill>
                  <a:srgbClr val="AA1E32"/>
                </a:solidFill>
                <a:latin typeface="'Microsoft YaHei UI'"/>
                <a:ea typeface="'Microsoft YaHei UI'"/>
              </a:rPr>
              <a:t>寝</a:t>
            </a:r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：qǐn，睡觉的意思● </a:t>
            </a:r>
            <a:endParaRPr lang="zh-CN" altLang="en-US" sz="21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2100" b="1" i="0" dirty="0">
                <a:solidFill>
                  <a:srgbClr val="191D26"/>
                </a:solidFill>
                <a:latin typeface="'Microsoft YaHei UI'"/>
                <a:ea typeface="'Microsoft YaHei UI'"/>
              </a:rPr>
              <a:t>重点提醒</a:t>
            </a:r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：注意“识”在此处读“zhì”，不读“shí”</a:t>
            </a:r>
            <a:r>
              <a:rPr lang="zh-CN" altLang="en-US" sz="2100" b="0" i="0" dirty="0">
                <a:solidFill>
                  <a:srgbClr val="AA1E32"/>
                </a:solidFill>
                <a:latin typeface="'Microsoft YaHei UI'"/>
                <a:ea typeface="'Microsoft YaHei UI'"/>
              </a:rPr>
              <a:t>识</a:t>
            </a:r>
            <a:endParaRPr lang="zh-CN" altLang="en-US" sz="2100" b="0" i="0" dirty="0">
              <a:solidFill>
                <a:srgbClr val="AA1E32"/>
              </a:solidFill>
              <a:latin typeface="'Microsoft YaHei UI'"/>
              <a:ea typeface="'Microsoft YaHei UI'"/>
            </a:endParaRPr>
          </a:p>
        </p:txBody>
      </p:sp>
      <p:pic>
        <p:nvPicPr>
          <p:cNvPr id="5" name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6477" y="1756618"/>
            <a:ext cx="3045172" cy="228376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461962"/>
            <a:ext cx="507802" cy="561975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366712"/>
            <a:ext cx="1790700" cy="752475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3150" b="1" i="0" dirty="0">
                <a:solidFill>
                  <a:srgbClr val="261923"/>
                </a:solidFill>
                <a:latin typeface="'Microsoft YaHei UI'"/>
                <a:ea typeface="'Microsoft YaHei UI'"/>
              </a:rPr>
              <a:t>书写指导</a:t>
            </a:r>
            <a:endParaRPr lang="zh-CN" altLang="en-US" sz="3150" b="1" i="0" dirty="0">
              <a:solidFill>
                <a:srgbClr val="261923"/>
              </a:solidFill>
              <a:latin typeface="'Microsoft YaHei UI'"/>
              <a:ea typeface="'Microsoft YaHei UI'"/>
            </a:endParaRPr>
          </a:p>
        </p:txBody>
      </p:sp>
      <p:sp>
        <p:nvSpPr>
          <p:cNvPr id="4" name="文本2"/>
          <p:cNvSpPr txBox="1"/>
          <p:nvPr/>
        </p:nvSpPr>
        <p:spPr>
          <a:xfrm>
            <a:off x="565100" y="1479352"/>
            <a:ext cx="7702302" cy="2219325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★ </a:t>
            </a:r>
            <a:r>
              <a:rPr lang="zh-CN" altLang="en-US" sz="2100" b="1" i="0" dirty="0">
                <a:solidFill>
                  <a:srgbClr val="191D26"/>
                </a:solidFill>
                <a:latin typeface="'Microsoft YaHei UI'"/>
                <a:ea typeface="'Microsoft YaHei UI'"/>
              </a:rPr>
              <a:t>书写要点</a:t>
            </a:r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：</a:t>
            </a:r>
            <a:endParaRPr lang="zh-CN" altLang="en-US" sz="21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① </a:t>
            </a:r>
            <a:r>
              <a:rPr lang="zh-CN" altLang="en-US" sz="2100" b="0" i="0" dirty="0">
                <a:solidFill>
                  <a:srgbClr val="AA1E32"/>
                </a:solidFill>
                <a:latin typeface="'Microsoft YaHei UI'"/>
                <a:ea typeface="'Microsoft YaHei UI'"/>
              </a:rPr>
              <a:t>耻</a:t>
            </a:r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：左窄右宽，右边“止”部末横略长</a:t>
            </a:r>
            <a:endParaRPr lang="zh-CN" altLang="en-US" sz="21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② 笔顺：竖 → 横 → 竖 → 提 → 竖 → 横 → 竖 → 横</a:t>
            </a:r>
            <a:endParaRPr lang="zh-CN" altLang="en-US" sz="21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③ </a:t>
            </a:r>
            <a:r>
              <a:rPr lang="zh-CN" altLang="en-US" sz="2100" b="0" i="0" dirty="0">
                <a:solidFill>
                  <a:srgbClr val="AA1E32"/>
                </a:solidFill>
                <a:latin typeface="'Microsoft YaHei UI'"/>
                <a:ea typeface="'Microsoft YaHei UI'"/>
              </a:rPr>
              <a:t>诲</a:t>
            </a:r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：言字旁横要短，右边“每”上小下大</a:t>
            </a:r>
            <a:endParaRPr lang="zh-CN" altLang="en-US" sz="21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④ 注意两个字均为左右结构，左右部件要紧凑</a:t>
            </a:r>
            <a:endParaRPr lang="zh-CN" altLang="en-US" sz="21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</p:txBody>
      </p:sp>
      <p:pic>
        <p:nvPicPr>
          <p:cNvPr id="5" name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6477" y="1827758"/>
            <a:ext cx="3045172" cy="171286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461962"/>
            <a:ext cx="507802" cy="561975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366712"/>
            <a:ext cx="1790700" cy="752475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3150" b="1" i="0" dirty="0">
                <a:solidFill>
                  <a:srgbClr val="261923"/>
                </a:solidFill>
                <a:latin typeface="'Microsoft YaHei UI'"/>
                <a:ea typeface="'Microsoft YaHei UI'"/>
              </a:rPr>
              <a:t>词语解析</a:t>
            </a:r>
            <a:endParaRPr lang="zh-CN" altLang="en-US" sz="3150" b="1" i="0" dirty="0">
              <a:solidFill>
                <a:srgbClr val="261923"/>
              </a:solidFill>
              <a:latin typeface="'Microsoft YaHei UI'"/>
              <a:ea typeface="'Microsoft YaHei UI'"/>
            </a:endParaRPr>
          </a:p>
        </p:txBody>
      </p:sp>
      <p:pic>
        <p:nvPicPr>
          <p:cNvPr id="4" name="汉字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350" y="1574602"/>
            <a:ext cx="1549865" cy="2247305"/>
          </a:xfrm>
          <a:prstGeom prst="rect">
            <a:avLst/>
          </a:prstGeom>
        </p:spPr>
      </p:pic>
      <p:pic>
        <p:nvPicPr>
          <p:cNvPr id="5" name="汉字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4571" y="1574602"/>
            <a:ext cx="1549865" cy="2247305"/>
          </a:xfrm>
          <a:prstGeom prst="rect">
            <a:avLst/>
          </a:prstGeom>
        </p:spPr>
      </p:pic>
      <p:pic>
        <p:nvPicPr>
          <p:cNvPr id="6" name="汉字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8793" y="1574602"/>
            <a:ext cx="1549865" cy="2247305"/>
          </a:xfrm>
          <a:prstGeom prst="rect">
            <a:avLst/>
          </a:prstGeom>
        </p:spPr>
      </p:pic>
      <p:pic>
        <p:nvPicPr>
          <p:cNvPr id="7" name="汉字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53014" y="1574602"/>
            <a:ext cx="1549968" cy="2247454"/>
          </a:xfrm>
          <a:prstGeom prst="rect">
            <a:avLst/>
          </a:prstGeom>
        </p:spPr>
      </p:pic>
      <p:pic>
        <p:nvPicPr>
          <p:cNvPr id="8" name="汉字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17384" y="1574602"/>
            <a:ext cx="1549865" cy="2247305"/>
          </a:xfrm>
          <a:prstGeom prst="rect">
            <a:avLst/>
          </a:prstGeom>
        </p:spPr>
      </p:pic>
      <p:pic>
        <p:nvPicPr>
          <p:cNvPr id="9" name="汉字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81605" y="1574602"/>
            <a:ext cx="1549865" cy="2247305"/>
          </a:xfrm>
          <a:prstGeom prst="rect">
            <a:avLst/>
          </a:prstGeom>
        </p:spPr>
      </p:pic>
      <p:pic>
        <p:nvPicPr>
          <p:cNvPr id="10" name="汉字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0350" y="3983831"/>
            <a:ext cx="1549865" cy="2247305"/>
          </a:xfrm>
          <a:prstGeom prst="rect">
            <a:avLst/>
          </a:prstGeom>
        </p:spPr>
      </p:pic>
      <p:pic>
        <p:nvPicPr>
          <p:cNvPr id="11" name="汉字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24571" y="3983831"/>
            <a:ext cx="1549865" cy="224730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857250" y="857250"/>
            <a:ext cx="10477500" cy="5143500"/>
          </a:xfrm>
          <a:custGeom>
            <a:avLst/>
            <a:gdLst>
              <a:gd name="connsiteX0" fmla="*/ 205740 w 10477500"/>
              <a:gd name="connsiteY0" fmla="*/ 0 h 5143500"/>
              <a:gd name="connsiteX1" fmla="*/ 10271760 w 10477500"/>
              <a:gd name="connsiteY1" fmla="*/ 0 h 5143500"/>
              <a:gd name="connsiteX2" fmla="*/ 10385386 w 10477500"/>
              <a:gd name="connsiteY2" fmla="*/ 0 h 5143500"/>
              <a:gd name="connsiteX3" fmla="*/ 10477500 w 10477500"/>
              <a:gd name="connsiteY3" fmla="*/ 4937760 h 5143500"/>
              <a:gd name="connsiteX4" fmla="*/ 10477499 w 10477500"/>
              <a:gd name="connsiteY4" fmla="*/ 5051388 h 5143500"/>
              <a:gd name="connsiteX5" fmla="*/ 205740 w 10477500"/>
              <a:gd name="connsiteY5" fmla="*/ 5143500 h 5143500"/>
              <a:gd name="connsiteX6" fmla="*/ 92113 w 10477500"/>
              <a:gd name="connsiteY6" fmla="*/ 5143500 h 5143500"/>
              <a:gd name="connsiteX7" fmla="*/ 0 w 10477500"/>
              <a:gd name="connsiteY7" fmla="*/ 205740 h 5143500"/>
              <a:gd name="connsiteX8" fmla="*/ 0 w 10477500"/>
              <a:gd name="connsiteY8" fmla="*/ 92113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77500" h="5143500">
                <a:moveTo>
                  <a:pt x="205740" y="0"/>
                </a:moveTo>
                <a:lnTo>
                  <a:pt x="10271760" y="0"/>
                </a:lnTo>
                <a:cubicBezTo>
                  <a:pt x="10385386" y="0"/>
                  <a:pt x="10477499" y="92113"/>
                  <a:pt x="10477500" y="205740"/>
                </a:cubicBezTo>
                <a:lnTo>
                  <a:pt x="10477500" y="4937760"/>
                </a:lnTo>
                <a:cubicBezTo>
                  <a:pt x="10477499" y="5051388"/>
                  <a:pt x="10385386" y="5143500"/>
                  <a:pt x="10271760" y="5143500"/>
                </a:cubicBezTo>
                <a:lnTo>
                  <a:pt x="205740" y="5143500"/>
                </a:lnTo>
                <a:cubicBezTo>
                  <a:pt x="92113" y="5143500"/>
                  <a:pt x="0" y="5051388"/>
                  <a:pt x="0" y="49377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/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wrap="square" rtlCol="0"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4420195" y="2671762"/>
            <a:ext cx="3351609" cy="9144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ctr"/>
            <a:r>
              <a:rPr lang="zh-CN" altLang="en-US" sz="4500" b="1" i="0" dirty="0">
                <a:solidFill>
                  <a:srgbClr val="DD6B4F"/>
                </a:solidFill>
                <a:latin typeface="'Microsoft YaHei UI'"/>
                <a:ea typeface="'Microsoft YaHei UI'"/>
              </a:rPr>
              <a:t>03 </a:t>
            </a:r>
            <a:r>
              <a:rPr lang="zh-CN" altLang="en-US" sz="4500" b="1" i="0" dirty="0">
                <a:solidFill>
                  <a:srgbClr val="261923"/>
                </a:solidFill>
                <a:latin typeface="'Microsoft YaHei UI'"/>
                <a:ea typeface="'Microsoft YaHei UI'"/>
              </a:rPr>
              <a:t>朗读感悟</a:t>
            </a:r>
            <a:endParaRPr lang="zh-CN" altLang="en-US" sz="4500" b="1" i="0" dirty="0">
              <a:solidFill>
                <a:srgbClr val="261923"/>
              </a:solidFill>
              <a:latin typeface="'Microsoft YaHei UI'"/>
              <a:ea typeface="'Microsoft YaHei UI'"/>
            </a:endParaRPr>
          </a:p>
        </p:txBody>
      </p:sp>
      <p:sp>
        <p:nvSpPr>
          <p:cNvPr id="4" name="文本2"/>
          <p:cNvSpPr txBox="1"/>
          <p:nvPr/>
        </p:nvSpPr>
        <p:spPr>
          <a:xfrm>
            <a:off x="4420195" y="3681412"/>
            <a:ext cx="3351609" cy="600075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ctr"/>
            <a:r>
              <a:rPr lang="zh-CN" altLang="en-US" sz="2100" b="0" i="0" dirty="0">
                <a:solidFill>
                  <a:srgbClr val="626773"/>
                </a:solidFill>
                <a:latin typeface="'Microsoft YaHei UI'"/>
                <a:ea typeface="'Microsoft YaHei UI'"/>
              </a:rPr>
              <a:t>品味文言韵律</a:t>
            </a:r>
            <a:endParaRPr lang="zh-CN" altLang="en-US" sz="2100" b="0" i="0" dirty="0">
              <a:solidFill>
                <a:srgbClr val="626773"/>
              </a:solidFill>
              <a:latin typeface="'Microsoft YaHei UI'"/>
              <a:ea typeface="'Microsoft YaHei UI'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461962"/>
            <a:ext cx="507802" cy="561975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366712"/>
            <a:ext cx="2590800" cy="752475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3150" b="1" i="0" dirty="0">
                <a:solidFill>
                  <a:srgbClr val="261923"/>
                </a:solidFill>
                <a:latin typeface="'Microsoft YaHei UI'"/>
                <a:ea typeface="'Microsoft YaHei UI'"/>
              </a:rPr>
              <a:t>自由朗读课文</a:t>
            </a:r>
            <a:endParaRPr lang="zh-CN" altLang="en-US" sz="3150" b="1" i="0" dirty="0">
              <a:solidFill>
                <a:srgbClr val="261923"/>
              </a:solidFill>
              <a:latin typeface="'Microsoft YaHei UI'"/>
              <a:ea typeface="'Microsoft YaHei UI'"/>
            </a:endParaRPr>
          </a:p>
        </p:txBody>
      </p:sp>
      <p:sp>
        <p:nvSpPr>
          <p:cNvPr id="4" name="文本2"/>
          <p:cNvSpPr txBox="1"/>
          <p:nvPr/>
        </p:nvSpPr>
        <p:spPr>
          <a:xfrm>
            <a:off x="565100" y="1479352"/>
            <a:ext cx="7702302" cy="302895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★ </a:t>
            </a:r>
            <a:r>
              <a:rPr lang="zh-CN" altLang="en-US" sz="2100" b="1" i="0" dirty="0">
                <a:solidFill>
                  <a:srgbClr val="191D26"/>
                </a:solidFill>
                <a:latin typeface="'Microsoft YaHei UI'"/>
                <a:ea typeface="'Microsoft YaHei UI'"/>
              </a:rPr>
              <a:t>朗读目标</a:t>
            </a:r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：</a:t>
            </a:r>
            <a:endParaRPr lang="zh-CN" altLang="en-US" sz="21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① </a:t>
            </a:r>
            <a:r>
              <a:rPr lang="zh-CN" altLang="en-US" sz="2100" b="0" i="0" dirty="0">
                <a:solidFill>
                  <a:srgbClr val="AA1E32"/>
                </a:solidFill>
                <a:latin typeface="'Microsoft YaHei UI'"/>
                <a:ea typeface="'Microsoft YaHei UI'"/>
              </a:rPr>
              <a:t>读准字音</a:t>
            </a:r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：重点掌握“耻(chǐ)”“识(zhì)”“诲(huì)”“寝(qǐn)”的发音</a:t>
            </a:r>
            <a:endParaRPr lang="zh-CN" altLang="en-US" sz="21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② </a:t>
            </a:r>
            <a:r>
              <a:rPr lang="zh-CN" altLang="en-US" sz="2100" b="0" i="0" dirty="0">
                <a:solidFill>
                  <a:srgbClr val="AA1E32"/>
                </a:solidFill>
                <a:latin typeface="'Microsoft YaHei UI'"/>
                <a:ea typeface="'Microsoft YaHei UI'"/>
              </a:rPr>
              <a:t>读通句子</a:t>
            </a:r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：注意文言文语句的连贯性，避免断句错误</a:t>
            </a:r>
            <a:endParaRPr lang="zh-CN" altLang="en-US" sz="21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③ </a:t>
            </a:r>
            <a:r>
              <a:rPr lang="zh-CN" altLang="en-US" sz="2100" b="0" i="0" dirty="0">
                <a:solidFill>
                  <a:srgbClr val="AA1E32"/>
                </a:solidFill>
                <a:latin typeface="'Microsoft YaHei UI'"/>
                <a:ea typeface="'Microsoft YaHei UI'"/>
              </a:rPr>
              <a:t>建立语感</a:t>
            </a:r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：通过反复诵读感受《论语》语录的语言节奏与庄重气质</a:t>
            </a:r>
            <a:endParaRPr lang="zh-CN" altLang="en-US" sz="21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➤ 建议标注生字拼音，结合注释理解句意，为后续精读打下基础</a:t>
            </a:r>
            <a:endParaRPr lang="zh-CN" altLang="en-US" sz="21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</p:txBody>
      </p:sp>
      <p:pic>
        <p:nvPicPr>
          <p:cNvPr id="5" name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6477" y="2232571"/>
            <a:ext cx="3045172" cy="1712863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461962"/>
            <a:ext cx="507802" cy="561975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366712"/>
            <a:ext cx="3025825" cy="752475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3150" b="1" i="0" dirty="0">
                <a:solidFill>
                  <a:srgbClr val="261923"/>
                </a:solidFill>
                <a:latin typeface="'Microsoft YaHei UI'"/>
                <a:ea typeface="'Microsoft YaHei UI'"/>
              </a:rPr>
              <a:t>模仿AI朗读示范</a:t>
            </a:r>
            <a:endParaRPr lang="zh-CN" altLang="en-US" sz="3150" b="1" i="0" dirty="0">
              <a:solidFill>
                <a:srgbClr val="261923"/>
              </a:solidFill>
              <a:latin typeface="'Microsoft YaHei UI'"/>
              <a:ea typeface="'Microsoft YaHei UI'"/>
            </a:endParaRPr>
          </a:p>
        </p:txBody>
      </p:sp>
      <p:sp>
        <p:nvSpPr>
          <p:cNvPr id="4" name="文本2"/>
          <p:cNvSpPr txBox="1"/>
          <p:nvPr/>
        </p:nvSpPr>
        <p:spPr>
          <a:xfrm>
            <a:off x="565100" y="1479352"/>
            <a:ext cx="7702302" cy="302895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★ </a:t>
            </a:r>
            <a:r>
              <a:rPr lang="zh-CN" altLang="en-US" sz="2100" b="1" i="0" dirty="0">
                <a:solidFill>
                  <a:srgbClr val="191D26"/>
                </a:solidFill>
                <a:latin typeface="'Microsoft YaHei UI'"/>
                <a:ea typeface="'Microsoft YaHei UI'"/>
              </a:rPr>
              <a:t>文言朗读技巧</a:t>
            </a:r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：</a:t>
            </a:r>
            <a:endParaRPr lang="zh-CN" altLang="en-US" sz="21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① </a:t>
            </a:r>
            <a:r>
              <a:rPr lang="zh-CN" altLang="en-US" sz="2100" b="0" i="0" dirty="0">
                <a:solidFill>
                  <a:srgbClr val="AA1E32"/>
                </a:solidFill>
                <a:latin typeface="'Microsoft YaHei UI'"/>
                <a:ea typeface="'Microsoft YaHei UI'"/>
              </a:rPr>
              <a:t>掌握停顿</a:t>
            </a:r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：如“知之为知之/不知为不知/是知也”，句间留白增强哲理感</a:t>
            </a:r>
            <a:endParaRPr lang="zh-CN" altLang="en-US" sz="21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② </a:t>
            </a:r>
            <a:r>
              <a:rPr lang="zh-CN" altLang="en-US" sz="2100" b="0" i="0" dirty="0">
                <a:solidFill>
                  <a:srgbClr val="AA1E32"/>
                </a:solidFill>
                <a:latin typeface="'Microsoft YaHei UI'"/>
                <a:ea typeface="'Microsoft YaHei UI'"/>
              </a:rPr>
              <a:t>把握语调</a:t>
            </a:r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：陈述句平稳，判断句坚定，体现孔子话语的力量感</a:t>
            </a:r>
            <a:endParaRPr lang="zh-CN" altLang="en-US" sz="21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③ </a:t>
            </a:r>
            <a:r>
              <a:rPr lang="zh-CN" altLang="en-US" sz="2100" b="0" i="0" dirty="0">
                <a:solidFill>
                  <a:srgbClr val="AA1E32"/>
                </a:solidFill>
                <a:latin typeface="'Microsoft YaHei UI'"/>
                <a:ea typeface="'Microsoft YaHei UI'"/>
              </a:rPr>
              <a:t>模仿示范</a:t>
            </a:r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：跟随AI语音的节奏与情感，反复练习形成记忆</a:t>
            </a:r>
            <a:endParaRPr lang="zh-CN" altLang="en-US" sz="21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21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➤ 注意语气庄重而不呆板，读出古人谈读书的智慧与温度</a:t>
            </a:r>
            <a:endParaRPr lang="zh-CN" altLang="en-US" sz="21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</p:txBody>
      </p:sp>
      <p:pic>
        <p:nvPicPr>
          <p:cNvPr id="5" name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6477" y="2232571"/>
            <a:ext cx="3045172" cy="1712863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3017490"/>
            <a:ext cx="12192000" cy="3840510"/>
          </a:xfrm>
          <a:custGeom>
            <a:avLst/>
            <a:gdLst>
              <a:gd name="connsiteX0" fmla="*/ 115215 w 12192000"/>
              <a:gd name="connsiteY0" fmla="*/ 0 h 3840510"/>
              <a:gd name="connsiteX1" fmla="*/ 12076785 w 12192000"/>
              <a:gd name="connsiteY1" fmla="*/ 0 h 3840510"/>
              <a:gd name="connsiteX2" fmla="*/ 12140416 w 12192000"/>
              <a:gd name="connsiteY2" fmla="*/ 0 h 3840510"/>
              <a:gd name="connsiteX3" fmla="*/ 12192000 w 12192000"/>
              <a:gd name="connsiteY3" fmla="*/ 3725294 h 3840510"/>
              <a:gd name="connsiteX4" fmla="*/ 12191999 w 12192000"/>
              <a:gd name="connsiteY4" fmla="*/ 3788926 h 3840510"/>
              <a:gd name="connsiteX5" fmla="*/ 115215 w 12192000"/>
              <a:gd name="connsiteY5" fmla="*/ 3840510 h 3840510"/>
              <a:gd name="connsiteX6" fmla="*/ 84658 w 12192000"/>
              <a:gd name="connsiteY6" fmla="*/ 3840510 h 3840510"/>
              <a:gd name="connsiteX7" fmla="*/ 12139 w 12192000"/>
              <a:gd name="connsiteY7" fmla="*/ 3785157 h 3840510"/>
              <a:gd name="connsiteX8" fmla="*/ 0 w 12192000"/>
              <a:gd name="connsiteY8" fmla="*/ 115215 h 3840510"/>
              <a:gd name="connsiteX9" fmla="*/ 0 w 12192000"/>
              <a:gd name="connsiteY9" fmla="*/ 51584 h 3840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3840510">
                <a:moveTo>
                  <a:pt x="115215" y="0"/>
                </a:moveTo>
                <a:lnTo>
                  <a:pt x="12076785" y="0"/>
                </a:lnTo>
                <a:cubicBezTo>
                  <a:pt x="12140416" y="0"/>
                  <a:pt x="12191999" y="51584"/>
                  <a:pt x="12192000" y="115215"/>
                </a:cubicBezTo>
                <a:lnTo>
                  <a:pt x="12192000" y="3725294"/>
                </a:lnTo>
                <a:cubicBezTo>
                  <a:pt x="12191999" y="3788926"/>
                  <a:pt x="12140416" y="3840510"/>
                  <a:pt x="12076785" y="3840510"/>
                </a:cubicBezTo>
                <a:lnTo>
                  <a:pt x="115215" y="3840510"/>
                </a:lnTo>
                <a:cubicBezTo>
                  <a:pt x="84658" y="3840510"/>
                  <a:pt x="55353" y="3828371"/>
                  <a:pt x="33746" y="3806764"/>
                </a:cubicBezTo>
                <a:cubicBezTo>
                  <a:pt x="12139" y="3785157"/>
                  <a:pt x="0" y="3755852"/>
                  <a:pt x="0" y="3725294"/>
                </a:cubicBezTo>
                <a:lnTo>
                  <a:pt x="0" y="115215"/>
                </a:lnTo>
                <a:cubicBezTo>
                  <a:pt x="0" y="51584"/>
                  <a:pt x="51584" y="0"/>
                  <a:pt x="115215" y="0"/>
                </a:cubicBezTo>
                <a:close/>
              </a:path>
            </a:pathLst>
          </a:custGeom>
          <a:solidFill>
            <a:srgbClr val="FFFFFF"/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wrap="square" rtlCol="0"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857250" y="3675608"/>
            <a:ext cx="10477500" cy="9144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4500" b="1" i="0" dirty="0">
                <a:solidFill>
                  <a:srgbClr val="DD6B4F"/>
                </a:solidFill>
                <a:latin typeface="'Microsoft YaHei UI'"/>
                <a:ea typeface="'Microsoft YaHei UI'"/>
              </a:rPr>
              <a:t>04</a:t>
            </a:r>
            <a:endParaRPr lang="zh-CN" altLang="en-US" sz="4500" b="1" i="0" dirty="0">
              <a:solidFill>
                <a:srgbClr val="DD6B4F"/>
              </a:solidFill>
              <a:latin typeface="'Microsoft YaHei UI'"/>
              <a:ea typeface="'Microsoft YaHei UI'"/>
            </a:endParaRPr>
          </a:p>
        </p:txBody>
      </p:sp>
      <p:sp>
        <p:nvSpPr>
          <p:cNvPr id="4" name="文本2"/>
          <p:cNvSpPr txBox="1"/>
          <p:nvPr/>
        </p:nvSpPr>
        <p:spPr>
          <a:xfrm>
            <a:off x="857250" y="4685258"/>
            <a:ext cx="10477500" cy="9144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4500" b="1" i="0" dirty="0">
                <a:solidFill>
                  <a:srgbClr val="261923"/>
                </a:solidFill>
                <a:latin typeface="'Microsoft YaHei UI'"/>
                <a:ea typeface="'Microsoft YaHei UI'"/>
              </a:rPr>
              <a:t>探究道理</a:t>
            </a:r>
            <a:endParaRPr lang="zh-CN" altLang="en-US" sz="4500" b="1" i="0" dirty="0">
              <a:solidFill>
                <a:srgbClr val="261923"/>
              </a:solidFill>
              <a:latin typeface="'Microsoft YaHei UI'"/>
              <a:ea typeface="'Microsoft YaHei UI'"/>
            </a:endParaRPr>
          </a:p>
        </p:txBody>
      </p:sp>
      <p:sp>
        <p:nvSpPr>
          <p:cNvPr id="5" name="文本3"/>
          <p:cNvSpPr txBox="1"/>
          <p:nvPr/>
        </p:nvSpPr>
        <p:spPr>
          <a:xfrm>
            <a:off x="857250" y="5694908"/>
            <a:ext cx="10477500" cy="600075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2100" b="0" i="0" dirty="0">
                <a:solidFill>
                  <a:srgbClr val="626773"/>
                </a:solidFill>
                <a:latin typeface="'Microsoft YaHei UI'"/>
                <a:ea typeface="'Microsoft YaHei UI'"/>
              </a:rPr>
              <a:t>思考与启发</a:t>
            </a:r>
            <a:endParaRPr lang="zh-CN" altLang="en-US" sz="2100" b="0" i="0" dirty="0">
              <a:solidFill>
                <a:srgbClr val="626773"/>
              </a:solidFill>
              <a:latin typeface="'Microsoft YaHei UI'"/>
              <a:ea typeface="'Microsoft YaHei UI'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461962"/>
            <a:ext cx="507802" cy="561975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366712"/>
            <a:ext cx="2590800" cy="752475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3150" b="1" i="0" dirty="0">
                <a:solidFill>
                  <a:srgbClr val="261923"/>
                </a:solidFill>
                <a:latin typeface="'Microsoft YaHei UI'"/>
                <a:ea typeface="'Microsoft YaHei UI'"/>
              </a:rPr>
              <a:t>古今智慧对话</a:t>
            </a:r>
            <a:endParaRPr lang="zh-CN" altLang="en-US" sz="3150" b="1" i="0" dirty="0">
              <a:solidFill>
                <a:srgbClr val="261923"/>
              </a:solidFill>
              <a:latin typeface="'Microsoft YaHei UI'"/>
              <a:ea typeface="'Microsoft YaHei UI'"/>
            </a:endParaRPr>
          </a:p>
        </p:txBody>
      </p:sp>
      <p:sp>
        <p:nvSpPr>
          <p:cNvPr id="4" name="形状1"/>
          <p:cNvSpPr txBox="1"/>
          <p:nvPr/>
        </p:nvSpPr>
        <p:spPr>
          <a:xfrm>
            <a:off x="952500" y="1777752"/>
            <a:ext cx="4889450" cy="4619476"/>
          </a:xfrm>
          <a:custGeom>
            <a:avLst/>
            <a:gdLst>
              <a:gd name="connsiteX0" fmla="*/ 184779 w 4889450"/>
              <a:gd name="connsiteY0" fmla="*/ 0 h 4619476"/>
              <a:gd name="connsiteX1" fmla="*/ 4704671 w 4889450"/>
              <a:gd name="connsiteY1" fmla="*/ 0 h 4619476"/>
              <a:gd name="connsiteX2" fmla="*/ 4753678 w 4889450"/>
              <a:gd name="connsiteY2" fmla="*/ 0 h 4619476"/>
              <a:gd name="connsiteX3" fmla="*/ 4869983 w 4889450"/>
              <a:gd name="connsiteY3" fmla="*/ 88773 h 4619476"/>
              <a:gd name="connsiteX4" fmla="*/ 4889450 w 4889450"/>
              <a:gd name="connsiteY4" fmla="*/ 4434697 h 4619476"/>
              <a:gd name="connsiteX5" fmla="*/ 4889450 w 4889450"/>
              <a:gd name="connsiteY5" fmla="*/ 4483703 h 4619476"/>
              <a:gd name="connsiteX6" fmla="*/ 4800677 w 4889450"/>
              <a:gd name="connsiteY6" fmla="*/ 4600008 h 4619476"/>
              <a:gd name="connsiteX7" fmla="*/ 184779 w 4889450"/>
              <a:gd name="connsiteY7" fmla="*/ 4619476 h 4619476"/>
              <a:gd name="connsiteX8" fmla="*/ 135773 w 4889450"/>
              <a:gd name="connsiteY8" fmla="*/ 4619476 h 4619476"/>
              <a:gd name="connsiteX9" fmla="*/ 19468 w 4889450"/>
              <a:gd name="connsiteY9" fmla="*/ 4530703 h 4619476"/>
              <a:gd name="connsiteX10" fmla="*/ 0 w 4889450"/>
              <a:gd name="connsiteY10" fmla="*/ 184779 h 4619476"/>
              <a:gd name="connsiteX11" fmla="*/ 0 w 4889450"/>
              <a:gd name="connsiteY11" fmla="*/ 82728 h 4619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889450" h="4619476">
                <a:moveTo>
                  <a:pt x="184779" y="0"/>
                </a:moveTo>
                <a:lnTo>
                  <a:pt x="4704671" y="0"/>
                </a:lnTo>
                <a:cubicBezTo>
                  <a:pt x="4753678" y="0"/>
                  <a:pt x="4800677" y="19468"/>
                  <a:pt x="4835330" y="54121"/>
                </a:cubicBezTo>
                <a:cubicBezTo>
                  <a:pt x="4869983" y="88773"/>
                  <a:pt x="4889450" y="135773"/>
                  <a:pt x="4889450" y="184779"/>
                </a:cubicBezTo>
                <a:lnTo>
                  <a:pt x="4889450" y="4434697"/>
                </a:lnTo>
                <a:cubicBezTo>
                  <a:pt x="4889450" y="4483703"/>
                  <a:pt x="4869983" y="4530703"/>
                  <a:pt x="4835330" y="4565356"/>
                </a:cubicBezTo>
                <a:cubicBezTo>
                  <a:pt x="4800677" y="4600008"/>
                  <a:pt x="4753678" y="4619476"/>
                  <a:pt x="4704671" y="4619476"/>
                </a:cubicBezTo>
                <a:lnTo>
                  <a:pt x="184779" y="4619476"/>
                </a:lnTo>
                <a:cubicBezTo>
                  <a:pt x="135773" y="4619476"/>
                  <a:pt x="88773" y="4600008"/>
                  <a:pt x="54121" y="4565356"/>
                </a:cubicBezTo>
                <a:cubicBezTo>
                  <a:pt x="19468" y="4530703"/>
                  <a:pt x="0" y="4483703"/>
                  <a:pt x="0" y="4434697"/>
                </a:cubicBezTo>
                <a:lnTo>
                  <a:pt x="0" y="184779"/>
                </a:lnTo>
                <a:cubicBezTo>
                  <a:pt x="0" y="82728"/>
                  <a:pt x="82728" y="0"/>
                  <a:pt x="184779" y="0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DD6B4F"/>
            </a:solidFill>
            <a:prstDash val="solid"/>
          </a:ln>
        </p:spPr>
        <p:txBody>
          <a:bodyPr wrap="square" rtlCol="0" anchor="ctr"/>
          <a:lstStyle/>
          <a:p>
            <a:pPr marL="0" algn="ctr"/>
          </a:p>
        </p:txBody>
      </p:sp>
      <p:sp>
        <p:nvSpPr>
          <p:cNvPr id="5" name="形状2"/>
          <p:cNvSpPr txBox="1"/>
          <p:nvPr/>
        </p:nvSpPr>
        <p:spPr>
          <a:xfrm>
            <a:off x="3016151" y="1406277"/>
            <a:ext cx="762000" cy="762000"/>
          </a:xfrm>
          <a:custGeom>
            <a:avLst/>
            <a:gdLst>
              <a:gd name="connsiteX0" fmla="*/ 381000 w 762000"/>
              <a:gd name="connsiteY0" fmla="*/ 0 h 762000"/>
              <a:gd name="connsiteX1" fmla="*/ 591421 w 762000"/>
              <a:gd name="connsiteY1" fmla="*/ 0 h 762000"/>
              <a:gd name="connsiteX2" fmla="*/ 762000 w 762000"/>
              <a:gd name="connsiteY2" fmla="*/ 591421 h 762000"/>
              <a:gd name="connsiteX3" fmla="*/ 170580 w 762000"/>
              <a:gd name="connsiteY3" fmla="*/ 762000 h 762000"/>
              <a:gd name="connsiteX4" fmla="*/ 0 w 762000"/>
              <a:gd name="connsiteY4" fmla="*/ 170580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2000" h="762000">
                <a:moveTo>
                  <a:pt x="381000" y="0"/>
                </a:moveTo>
                <a:cubicBezTo>
                  <a:pt x="591421" y="0"/>
                  <a:pt x="762000" y="170580"/>
                  <a:pt x="762000" y="381000"/>
                </a:cubicBezTo>
                <a:cubicBezTo>
                  <a:pt x="762000" y="591421"/>
                  <a:pt x="591421" y="762000"/>
                  <a:pt x="381000" y="762000"/>
                </a:cubicBezTo>
                <a:cubicBezTo>
                  <a:pt x="170580" y="762000"/>
                  <a:pt x="0" y="591421"/>
                  <a:pt x="0" y="381000"/>
                </a:cubicBezTo>
                <a:cubicBezTo>
                  <a:pt x="0" y="170580"/>
                  <a:pt x="170580" y="0"/>
                  <a:pt x="381000" y="0"/>
                </a:cubicBezTo>
                <a:close/>
              </a:path>
            </a:pathLst>
          </a:custGeom>
          <a:solidFill>
            <a:srgbClr val="DD6B4F"/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wrap="square" rtlCol="0" anchor="ctr"/>
          <a:lstStyle/>
          <a:p>
            <a:pPr marL="0" algn="ctr"/>
          </a:p>
        </p:txBody>
      </p:sp>
      <p:pic>
        <p:nvPicPr>
          <p:cNvPr id="6" name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6151" y="1406277"/>
            <a:ext cx="762000" cy="762000"/>
          </a:xfrm>
          <a:prstGeom prst="rect">
            <a:avLst/>
          </a:prstGeom>
        </p:spPr>
      </p:pic>
      <p:sp>
        <p:nvSpPr>
          <p:cNvPr id="7" name="形状3"/>
          <p:cNvSpPr txBox="1"/>
          <p:nvPr/>
        </p:nvSpPr>
        <p:spPr>
          <a:xfrm>
            <a:off x="1190625" y="2549277"/>
            <a:ext cx="4413200" cy="587276"/>
          </a:xfrm>
          <a:custGeom>
            <a:avLst/>
            <a:gdLst>
              <a:gd name="connsiteX0" fmla="*/ 293638 w 4413200"/>
              <a:gd name="connsiteY0" fmla="*/ 0 h 587276"/>
              <a:gd name="connsiteX1" fmla="*/ 4119562 w 4413200"/>
              <a:gd name="connsiteY1" fmla="*/ 0 h 587276"/>
              <a:gd name="connsiteX2" fmla="*/ 4281734 w 4413200"/>
              <a:gd name="connsiteY2" fmla="*/ 0 h 587276"/>
              <a:gd name="connsiteX3" fmla="*/ 4413200 w 4413200"/>
              <a:gd name="connsiteY3" fmla="*/ 455810 h 587276"/>
              <a:gd name="connsiteX4" fmla="*/ 293638 w 4413200"/>
              <a:gd name="connsiteY4" fmla="*/ 587276 h 587276"/>
              <a:gd name="connsiteX5" fmla="*/ 131466 w 4413200"/>
              <a:gd name="connsiteY5" fmla="*/ 587276 h 587276"/>
              <a:gd name="connsiteX6" fmla="*/ 0 w 4413200"/>
              <a:gd name="connsiteY6" fmla="*/ 131466 h 5872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13200" h="587276">
                <a:moveTo>
                  <a:pt x="293638" y="0"/>
                </a:moveTo>
                <a:lnTo>
                  <a:pt x="4119562" y="0"/>
                </a:lnTo>
                <a:cubicBezTo>
                  <a:pt x="4281734" y="0"/>
                  <a:pt x="4413200" y="131466"/>
                  <a:pt x="4413200" y="293638"/>
                </a:cubicBezTo>
                <a:cubicBezTo>
                  <a:pt x="4413200" y="455810"/>
                  <a:pt x="4281734" y="587276"/>
                  <a:pt x="4119562" y="587276"/>
                </a:cubicBezTo>
                <a:lnTo>
                  <a:pt x="293638" y="587276"/>
                </a:lnTo>
                <a:cubicBezTo>
                  <a:pt x="131466" y="587276"/>
                  <a:pt x="0" y="455810"/>
                  <a:pt x="0" y="293638"/>
                </a:cubicBezTo>
                <a:cubicBezTo>
                  <a:pt x="0" y="131466"/>
                  <a:pt x="131466" y="0"/>
                  <a:pt x="293638" y="0"/>
                </a:cubicBezTo>
                <a:close/>
              </a:path>
            </a:pathLst>
          </a:custGeom>
          <a:solidFill>
            <a:srgbClr val="DD6B4F"/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wrap="square" rtlCol="0" anchor="ctr"/>
          <a:lstStyle/>
          <a:p>
            <a:pPr marL="0" algn="ctr"/>
          </a:p>
        </p:txBody>
      </p:sp>
      <p:sp>
        <p:nvSpPr>
          <p:cNvPr id="8" name="文本2"/>
          <p:cNvSpPr txBox="1"/>
          <p:nvPr/>
        </p:nvSpPr>
        <p:spPr>
          <a:xfrm>
            <a:off x="1095375" y="2454027"/>
            <a:ext cx="4603700" cy="777776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ctr"/>
            <a:r>
              <a:rPr lang="zh-CN" altLang="en-US" sz="2100" b="1" i="0" dirty="0">
                <a:solidFill>
                  <a:srgbClr val="FFFFFF"/>
                </a:solidFill>
                <a:latin typeface="'Microsoft YaHei UI'"/>
                <a:ea typeface="'Microsoft YaHei UI'"/>
              </a:rPr>
              <a:t>古人读书之道</a:t>
            </a:r>
            <a:endParaRPr lang="zh-CN" altLang="en-US" sz="2100" b="1" i="0" dirty="0">
              <a:solidFill>
                <a:srgbClr val="FFFFFF"/>
              </a:solidFill>
              <a:latin typeface="'Microsoft YaHei UI'"/>
              <a:ea typeface="'Microsoft YaHei UI'"/>
            </a:endParaRPr>
          </a:p>
        </p:txBody>
      </p:sp>
      <p:sp>
        <p:nvSpPr>
          <p:cNvPr id="9" name="文本3"/>
          <p:cNvSpPr txBox="1"/>
          <p:nvPr/>
        </p:nvSpPr>
        <p:spPr>
          <a:xfrm>
            <a:off x="1095375" y="3244453"/>
            <a:ext cx="4603700" cy="264795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★ </a:t>
            </a:r>
            <a:r>
              <a:rPr lang="zh-CN" altLang="en-US" sz="1800" b="1" i="0" dirty="0">
                <a:solidFill>
                  <a:srgbClr val="191D26"/>
                </a:solidFill>
                <a:latin typeface="'Microsoft YaHei UI'"/>
                <a:ea typeface="'Microsoft YaHei UI'"/>
              </a:rPr>
              <a:t>实事求是</a:t>
            </a:r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：</a:t>
            </a:r>
            <a:endParaRPr lang="zh-CN" altLang="en-US" sz="18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→ </a:t>
            </a:r>
            <a:r>
              <a:rPr lang="zh-CN" altLang="en-US" sz="1800" b="0" i="0" dirty="0">
                <a:solidFill>
                  <a:srgbClr val="AA1E32"/>
                </a:solidFill>
                <a:latin typeface="'Microsoft YaHei UI'"/>
                <a:ea typeface="'Microsoft YaHei UI'"/>
              </a:rPr>
              <a:t>"知之为知之，不知为不知"</a:t>
            </a:r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 强调诚实面对知识盲区</a:t>
            </a:r>
            <a:endParaRPr lang="zh-CN" altLang="en-US" sz="18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★ </a:t>
            </a:r>
            <a:r>
              <a:rPr lang="zh-CN" altLang="en-US" sz="1800" b="1" i="0" dirty="0">
                <a:solidFill>
                  <a:srgbClr val="191D26"/>
                </a:solidFill>
                <a:latin typeface="'Microsoft YaHei UI'"/>
                <a:ea typeface="'Microsoft YaHei UI'"/>
              </a:rPr>
              <a:t>勤学好问</a:t>
            </a:r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：</a:t>
            </a:r>
            <a:endParaRPr lang="zh-CN" altLang="en-US" sz="18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→ </a:t>
            </a:r>
            <a:r>
              <a:rPr lang="zh-CN" altLang="en-US" sz="1800" b="0" i="0" dirty="0">
                <a:solidFill>
                  <a:srgbClr val="AA1E32"/>
                </a:solidFill>
                <a:latin typeface="'Microsoft YaHei UI'"/>
                <a:ea typeface="'Microsoft YaHei UI'"/>
              </a:rPr>
              <a:t>"不耻下问"</a:t>
            </a:r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 鼓励向任何人虚心求教</a:t>
            </a:r>
            <a:endParaRPr lang="zh-CN" altLang="en-US" sz="18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★ </a:t>
            </a:r>
            <a:r>
              <a:rPr lang="zh-CN" altLang="en-US" sz="1800" b="1" i="0" dirty="0">
                <a:solidFill>
                  <a:srgbClr val="191D26"/>
                </a:solidFill>
                <a:latin typeface="'Microsoft YaHei UI'"/>
                <a:ea typeface="'Microsoft YaHei UI'"/>
              </a:rPr>
              <a:t>持之以恒</a:t>
            </a:r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：</a:t>
            </a:r>
            <a:endParaRPr lang="zh-CN" altLang="en-US" sz="18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→ </a:t>
            </a:r>
            <a:r>
              <a:rPr lang="zh-CN" altLang="en-US" sz="1800" b="0" i="0" dirty="0">
                <a:solidFill>
                  <a:srgbClr val="AA1E32"/>
                </a:solidFill>
                <a:latin typeface="'Microsoft YaHei UI'"/>
                <a:ea typeface="'Microsoft YaHei UI'"/>
              </a:rPr>
              <a:t>"学而不厌"</a:t>
            </a:r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 倡导终身学习的态度</a:t>
            </a:r>
            <a:endParaRPr lang="zh-CN" altLang="en-US" sz="18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10" name="形状4"/>
          <p:cNvSpPr txBox="1"/>
          <p:nvPr/>
        </p:nvSpPr>
        <p:spPr>
          <a:xfrm>
            <a:off x="6349901" y="1777752"/>
            <a:ext cx="4889599" cy="4619476"/>
          </a:xfrm>
          <a:custGeom>
            <a:avLst/>
            <a:gdLst>
              <a:gd name="connsiteX0" fmla="*/ 184779 w 4889599"/>
              <a:gd name="connsiteY0" fmla="*/ 0 h 4619476"/>
              <a:gd name="connsiteX1" fmla="*/ 4704820 w 4889599"/>
              <a:gd name="connsiteY1" fmla="*/ 0 h 4619476"/>
              <a:gd name="connsiteX2" fmla="*/ 4753826 w 4889599"/>
              <a:gd name="connsiteY2" fmla="*/ 0 h 4619476"/>
              <a:gd name="connsiteX3" fmla="*/ 4870132 w 4889599"/>
              <a:gd name="connsiteY3" fmla="*/ 88773 h 4619476"/>
              <a:gd name="connsiteX4" fmla="*/ 4889599 w 4889599"/>
              <a:gd name="connsiteY4" fmla="*/ 4434697 h 4619476"/>
              <a:gd name="connsiteX5" fmla="*/ 4889599 w 4889599"/>
              <a:gd name="connsiteY5" fmla="*/ 4483703 h 4619476"/>
              <a:gd name="connsiteX6" fmla="*/ 4800826 w 4889599"/>
              <a:gd name="connsiteY6" fmla="*/ 4600008 h 4619476"/>
              <a:gd name="connsiteX7" fmla="*/ 184779 w 4889599"/>
              <a:gd name="connsiteY7" fmla="*/ 4619476 h 4619476"/>
              <a:gd name="connsiteX8" fmla="*/ 135773 w 4889599"/>
              <a:gd name="connsiteY8" fmla="*/ 4619476 h 4619476"/>
              <a:gd name="connsiteX9" fmla="*/ 19468 w 4889599"/>
              <a:gd name="connsiteY9" fmla="*/ 4530703 h 4619476"/>
              <a:gd name="connsiteX10" fmla="*/ 0 w 4889599"/>
              <a:gd name="connsiteY10" fmla="*/ 184779 h 4619476"/>
              <a:gd name="connsiteX11" fmla="*/ 0 w 4889599"/>
              <a:gd name="connsiteY11" fmla="*/ 82728 h 4619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889599" h="4619476">
                <a:moveTo>
                  <a:pt x="184779" y="0"/>
                </a:moveTo>
                <a:lnTo>
                  <a:pt x="4704820" y="0"/>
                </a:lnTo>
                <a:cubicBezTo>
                  <a:pt x="4753826" y="0"/>
                  <a:pt x="4800826" y="19468"/>
                  <a:pt x="4835479" y="54120"/>
                </a:cubicBezTo>
                <a:cubicBezTo>
                  <a:pt x="4870132" y="88773"/>
                  <a:pt x="4889599" y="135773"/>
                  <a:pt x="4889599" y="184779"/>
                </a:cubicBezTo>
                <a:lnTo>
                  <a:pt x="4889599" y="4434697"/>
                </a:lnTo>
                <a:cubicBezTo>
                  <a:pt x="4889599" y="4483703"/>
                  <a:pt x="4870132" y="4530703"/>
                  <a:pt x="4835479" y="4565356"/>
                </a:cubicBezTo>
                <a:cubicBezTo>
                  <a:pt x="4800826" y="4600008"/>
                  <a:pt x="4753826" y="4619476"/>
                  <a:pt x="4704820" y="4619476"/>
                </a:cubicBezTo>
                <a:lnTo>
                  <a:pt x="184779" y="4619476"/>
                </a:lnTo>
                <a:cubicBezTo>
                  <a:pt x="135773" y="4619476"/>
                  <a:pt x="88773" y="4600008"/>
                  <a:pt x="54120" y="4565356"/>
                </a:cubicBezTo>
                <a:cubicBezTo>
                  <a:pt x="19468" y="4530703"/>
                  <a:pt x="0" y="4483703"/>
                  <a:pt x="0" y="4434697"/>
                </a:cubicBezTo>
                <a:lnTo>
                  <a:pt x="0" y="184779"/>
                </a:lnTo>
                <a:cubicBezTo>
                  <a:pt x="0" y="82728"/>
                  <a:pt x="82728" y="0"/>
                  <a:pt x="184779" y="0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DD6B4F"/>
            </a:solidFill>
            <a:prstDash val="solid"/>
          </a:ln>
        </p:spPr>
        <p:txBody>
          <a:bodyPr wrap="square" rtlCol="0" anchor="ctr"/>
          <a:lstStyle/>
          <a:p>
            <a:pPr marL="0" algn="ctr"/>
          </a:p>
        </p:txBody>
      </p:sp>
      <p:sp>
        <p:nvSpPr>
          <p:cNvPr id="11" name="形状5"/>
          <p:cNvSpPr txBox="1"/>
          <p:nvPr/>
        </p:nvSpPr>
        <p:spPr>
          <a:xfrm>
            <a:off x="8413700" y="1406277"/>
            <a:ext cx="762000" cy="762000"/>
          </a:xfrm>
          <a:custGeom>
            <a:avLst/>
            <a:gdLst>
              <a:gd name="connsiteX0" fmla="*/ 381000 w 762000"/>
              <a:gd name="connsiteY0" fmla="*/ 0 h 762000"/>
              <a:gd name="connsiteX1" fmla="*/ 591421 w 762000"/>
              <a:gd name="connsiteY1" fmla="*/ 0 h 762000"/>
              <a:gd name="connsiteX2" fmla="*/ 762000 w 762000"/>
              <a:gd name="connsiteY2" fmla="*/ 591421 h 762000"/>
              <a:gd name="connsiteX3" fmla="*/ 170580 w 762000"/>
              <a:gd name="connsiteY3" fmla="*/ 762000 h 762000"/>
              <a:gd name="connsiteX4" fmla="*/ 0 w 762000"/>
              <a:gd name="connsiteY4" fmla="*/ 170580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2000" h="762000">
                <a:moveTo>
                  <a:pt x="381000" y="0"/>
                </a:moveTo>
                <a:cubicBezTo>
                  <a:pt x="591421" y="0"/>
                  <a:pt x="762000" y="170580"/>
                  <a:pt x="762000" y="381000"/>
                </a:cubicBezTo>
                <a:cubicBezTo>
                  <a:pt x="762000" y="591421"/>
                  <a:pt x="591421" y="762000"/>
                  <a:pt x="381000" y="762000"/>
                </a:cubicBezTo>
                <a:cubicBezTo>
                  <a:pt x="170580" y="762000"/>
                  <a:pt x="0" y="591421"/>
                  <a:pt x="0" y="381000"/>
                </a:cubicBezTo>
                <a:cubicBezTo>
                  <a:pt x="0" y="170580"/>
                  <a:pt x="170580" y="0"/>
                  <a:pt x="381000" y="0"/>
                </a:cubicBezTo>
                <a:close/>
              </a:path>
            </a:pathLst>
          </a:custGeom>
          <a:solidFill>
            <a:srgbClr val="DD6B4F"/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wrap="square" rtlCol="0" anchor="ctr"/>
          <a:lstStyle/>
          <a:p>
            <a:pPr marL="0" algn="ctr"/>
          </a:p>
        </p:txBody>
      </p:sp>
      <p:pic>
        <p:nvPicPr>
          <p:cNvPr id="12" name="图片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13700" y="1406277"/>
            <a:ext cx="762000" cy="762000"/>
          </a:xfrm>
          <a:prstGeom prst="rect">
            <a:avLst/>
          </a:prstGeom>
        </p:spPr>
      </p:pic>
      <p:sp>
        <p:nvSpPr>
          <p:cNvPr id="13" name="形状6"/>
          <p:cNvSpPr txBox="1"/>
          <p:nvPr/>
        </p:nvSpPr>
        <p:spPr>
          <a:xfrm>
            <a:off x="6588026" y="2549277"/>
            <a:ext cx="4413349" cy="587276"/>
          </a:xfrm>
          <a:custGeom>
            <a:avLst/>
            <a:gdLst>
              <a:gd name="connsiteX0" fmla="*/ 293638 w 4413349"/>
              <a:gd name="connsiteY0" fmla="*/ 0 h 587276"/>
              <a:gd name="connsiteX1" fmla="*/ 4119711 w 4413349"/>
              <a:gd name="connsiteY1" fmla="*/ 0 h 587276"/>
              <a:gd name="connsiteX2" fmla="*/ 4281883 w 4413349"/>
              <a:gd name="connsiteY2" fmla="*/ 0 h 587276"/>
              <a:gd name="connsiteX3" fmla="*/ 4413349 w 4413349"/>
              <a:gd name="connsiteY3" fmla="*/ 455810 h 587276"/>
              <a:gd name="connsiteX4" fmla="*/ 293638 w 4413349"/>
              <a:gd name="connsiteY4" fmla="*/ 587276 h 587276"/>
              <a:gd name="connsiteX5" fmla="*/ 131466 w 4413349"/>
              <a:gd name="connsiteY5" fmla="*/ 587276 h 587276"/>
              <a:gd name="connsiteX6" fmla="*/ 0 w 4413349"/>
              <a:gd name="connsiteY6" fmla="*/ 131466 h 5872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13349" h="587276">
                <a:moveTo>
                  <a:pt x="293638" y="0"/>
                </a:moveTo>
                <a:lnTo>
                  <a:pt x="4119711" y="0"/>
                </a:lnTo>
                <a:cubicBezTo>
                  <a:pt x="4281883" y="0"/>
                  <a:pt x="4413349" y="131466"/>
                  <a:pt x="4413349" y="293638"/>
                </a:cubicBezTo>
                <a:cubicBezTo>
                  <a:pt x="4413349" y="455810"/>
                  <a:pt x="4281883" y="587276"/>
                  <a:pt x="4119711" y="587276"/>
                </a:cubicBezTo>
                <a:lnTo>
                  <a:pt x="293638" y="587276"/>
                </a:lnTo>
                <a:cubicBezTo>
                  <a:pt x="131466" y="587276"/>
                  <a:pt x="0" y="455810"/>
                  <a:pt x="0" y="293638"/>
                </a:cubicBezTo>
                <a:cubicBezTo>
                  <a:pt x="0" y="131466"/>
                  <a:pt x="131466" y="0"/>
                  <a:pt x="293638" y="0"/>
                </a:cubicBezTo>
                <a:close/>
              </a:path>
            </a:pathLst>
          </a:custGeom>
          <a:solidFill>
            <a:srgbClr val="DD6B4F"/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wrap="square" rtlCol="0" anchor="ctr"/>
          <a:lstStyle/>
          <a:p>
            <a:pPr marL="0" algn="ctr"/>
          </a:p>
        </p:txBody>
      </p:sp>
      <p:sp>
        <p:nvSpPr>
          <p:cNvPr id="14" name="文本4"/>
          <p:cNvSpPr txBox="1"/>
          <p:nvPr/>
        </p:nvSpPr>
        <p:spPr>
          <a:xfrm>
            <a:off x="6492776" y="2454027"/>
            <a:ext cx="4603849" cy="777776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ctr"/>
            <a:r>
              <a:rPr lang="zh-CN" altLang="en-US" sz="2100" b="1" i="0" dirty="0">
                <a:solidFill>
                  <a:srgbClr val="FFFFFF"/>
                </a:solidFill>
                <a:latin typeface="'Microsoft YaHei UI'"/>
                <a:ea typeface="'Microsoft YaHei UI'"/>
              </a:rPr>
              <a:t>现代学习启示</a:t>
            </a:r>
            <a:endParaRPr lang="zh-CN" altLang="en-US" sz="2100" b="1" i="0" dirty="0">
              <a:solidFill>
                <a:srgbClr val="FFFFFF"/>
              </a:solidFill>
              <a:latin typeface="'Microsoft YaHei UI'"/>
              <a:ea typeface="'Microsoft YaHei UI'"/>
            </a:endParaRPr>
          </a:p>
        </p:txBody>
      </p:sp>
      <p:sp>
        <p:nvSpPr>
          <p:cNvPr id="15" name="文本5"/>
          <p:cNvSpPr txBox="1"/>
          <p:nvPr/>
        </p:nvSpPr>
        <p:spPr>
          <a:xfrm>
            <a:off x="6492776" y="3244453"/>
            <a:ext cx="4603849" cy="30099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● </a:t>
            </a:r>
            <a:r>
              <a:rPr lang="zh-CN" altLang="en-US" sz="1800" b="1" i="0" dirty="0">
                <a:solidFill>
                  <a:srgbClr val="191D26"/>
                </a:solidFill>
                <a:latin typeface="'Microsoft YaHei UI'"/>
                <a:ea typeface="'Microsoft YaHei UI'"/>
              </a:rPr>
              <a:t>勇于承认不懂</a:t>
            </a:r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：</a:t>
            </a:r>
            <a:endParaRPr lang="zh-CN" altLang="en-US" sz="18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→ 课堂提问不再害怕出错，</a:t>
            </a:r>
            <a:r>
              <a:rPr lang="zh-CN" altLang="en-US" sz="1800" b="0" i="0" dirty="0">
                <a:solidFill>
                  <a:srgbClr val="AA1E32"/>
                </a:solidFill>
                <a:latin typeface="'Microsoft YaHei UI'"/>
                <a:ea typeface="'Microsoft YaHei UI'"/>
              </a:rPr>
              <a:t>真实反映学习状态</a:t>
            </a:r>
            <a:endParaRPr lang="zh-CN" altLang="en-US" sz="1800" b="0" i="0" dirty="0">
              <a:solidFill>
                <a:srgbClr val="AA1E32"/>
              </a:solidFill>
              <a:latin typeface="'Microsoft YaHei UI'"/>
              <a:ea typeface="'Microsoft YaHei UI'"/>
            </a:endParaRPr>
          </a:p>
          <a:p>
            <a:pPr marL="0" algn="l"/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● </a:t>
            </a:r>
            <a:r>
              <a:rPr lang="zh-CN" altLang="en-US" sz="1800" b="1" i="0" dirty="0">
                <a:solidFill>
                  <a:srgbClr val="191D26"/>
                </a:solidFill>
                <a:latin typeface="'Microsoft YaHei UI'"/>
                <a:ea typeface="'Microsoft YaHei UI'"/>
              </a:rPr>
              <a:t>主动请教他人</a:t>
            </a:r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：</a:t>
            </a:r>
            <a:endParaRPr lang="zh-CN" altLang="en-US" sz="18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→ 向同学、老师甚至家长</a:t>
            </a:r>
            <a:r>
              <a:rPr lang="zh-CN" altLang="en-US" sz="1800" b="0" i="0" dirty="0">
                <a:solidFill>
                  <a:srgbClr val="AA1E32"/>
                </a:solidFill>
                <a:latin typeface="'Microsoft YaHei UI'"/>
                <a:ea typeface="'Microsoft YaHei UI'"/>
              </a:rPr>
              <a:t>寻求帮助是智慧的表现</a:t>
            </a:r>
            <a:endParaRPr lang="zh-CN" altLang="en-US" sz="1800" b="0" i="0" dirty="0">
              <a:solidFill>
                <a:srgbClr val="AA1E32"/>
              </a:solidFill>
              <a:latin typeface="'Microsoft YaHei UI'"/>
              <a:ea typeface="'Microsoft YaHei UI'"/>
            </a:endParaRPr>
          </a:p>
          <a:p>
            <a:pPr marL="0" algn="l"/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● </a:t>
            </a:r>
            <a:r>
              <a:rPr lang="zh-CN" altLang="en-US" sz="1800" b="1" i="0" dirty="0">
                <a:solidFill>
                  <a:srgbClr val="191D26"/>
                </a:solidFill>
                <a:latin typeface="'Microsoft YaHei UI'"/>
                <a:ea typeface="'Microsoft YaHei UI'"/>
              </a:rPr>
              <a:t>保持学习热情</a:t>
            </a:r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：</a:t>
            </a:r>
            <a:endParaRPr lang="zh-CN" altLang="en-US" sz="18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→ 面对难题不轻言放弃，</a:t>
            </a:r>
            <a:r>
              <a:rPr lang="zh-CN" altLang="en-US" sz="1800" b="0" i="0" dirty="0">
                <a:solidFill>
                  <a:srgbClr val="AA1E32"/>
                </a:solidFill>
                <a:latin typeface="'Microsoft YaHei UI'"/>
                <a:ea typeface="'Microsoft YaHei UI'"/>
              </a:rPr>
              <a:t>持续积累知识</a:t>
            </a:r>
            <a:endParaRPr lang="zh-CN" altLang="en-US" sz="1800" b="0" i="0" dirty="0">
              <a:solidFill>
                <a:srgbClr val="AA1E32"/>
              </a:solidFill>
              <a:latin typeface="'Microsoft YaHei UI'"/>
              <a:ea typeface="'Microsoft YaHei UI'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461962"/>
            <a:ext cx="507802" cy="561975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366712"/>
            <a:ext cx="2590800" cy="752475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3150" b="1" i="0" dirty="0">
                <a:solidFill>
                  <a:srgbClr val="261923"/>
                </a:solidFill>
                <a:latin typeface="'Microsoft YaHei UI'"/>
                <a:ea typeface="'Microsoft YaHei UI'"/>
              </a:rPr>
              <a:t>读书智慧实践</a:t>
            </a:r>
            <a:endParaRPr lang="zh-CN" altLang="en-US" sz="3150" b="1" i="0" dirty="0">
              <a:solidFill>
                <a:srgbClr val="261923"/>
              </a:solidFill>
              <a:latin typeface="'Microsoft YaHei UI'"/>
              <a:ea typeface="'Microsoft YaHei UI'"/>
            </a:endParaRPr>
          </a:p>
        </p:txBody>
      </p:sp>
      <p:pic>
        <p:nvPicPr>
          <p:cNvPr id="4" name="思维导图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3438" y="4062264"/>
            <a:ext cx="8853488" cy="12192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0" y="3017490"/>
            <a:ext cx="12192000" cy="3840510"/>
          </a:xfrm>
          <a:custGeom>
            <a:avLst/>
            <a:gdLst>
              <a:gd name="connsiteX0" fmla="*/ 115215 w 12192000"/>
              <a:gd name="connsiteY0" fmla="*/ 0 h 3840510"/>
              <a:gd name="connsiteX1" fmla="*/ 12076785 w 12192000"/>
              <a:gd name="connsiteY1" fmla="*/ 0 h 3840510"/>
              <a:gd name="connsiteX2" fmla="*/ 12140416 w 12192000"/>
              <a:gd name="connsiteY2" fmla="*/ 0 h 3840510"/>
              <a:gd name="connsiteX3" fmla="*/ 12192000 w 12192000"/>
              <a:gd name="connsiteY3" fmla="*/ 3725294 h 3840510"/>
              <a:gd name="connsiteX4" fmla="*/ 12191999 w 12192000"/>
              <a:gd name="connsiteY4" fmla="*/ 3788926 h 3840510"/>
              <a:gd name="connsiteX5" fmla="*/ 115215 w 12192000"/>
              <a:gd name="connsiteY5" fmla="*/ 3840510 h 3840510"/>
              <a:gd name="connsiteX6" fmla="*/ 84658 w 12192000"/>
              <a:gd name="connsiteY6" fmla="*/ 3840510 h 3840510"/>
              <a:gd name="connsiteX7" fmla="*/ 12139 w 12192000"/>
              <a:gd name="connsiteY7" fmla="*/ 3785157 h 3840510"/>
              <a:gd name="connsiteX8" fmla="*/ 0 w 12192000"/>
              <a:gd name="connsiteY8" fmla="*/ 115215 h 3840510"/>
              <a:gd name="connsiteX9" fmla="*/ 0 w 12192000"/>
              <a:gd name="connsiteY9" fmla="*/ 51584 h 3840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3840510">
                <a:moveTo>
                  <a:pt x="115215" y="0"/>
                </a:moveTo>
                <a:lnTo>
                  <a:pt x="12076785" y="0"/>
                </a:lnTo>
                <a:cubicBezTo>
                  <a:pt x="12140416" y="0"/>
                  <a:pt x="12191999" y="51584"/>
                  <a:pt x="12192000" y="115215"/>
                </a:cubicBezTo>
                <a:lnTo>
                  <a:pt x="12192000" y="3725294"/>
                </a:lnTo>
                <a:cubicBezTo>
                  <a:pt x="12191999" y="3788926"/>
                  <a:pt x="12140416" y="3840510"/>
                  <a:pt x="12076785" y="3840510"/>
                </a:cubicBezTo>
                <a:lnTo>
                  <a:pt x="115215" y="3840510"/>
                </a:lnTo>
                <a:cubicBezTo>
                  <a:pt x="84658" y="3840510"/>
                  <a:pt x="55353" y="3828371"/>
                  <a:pt x="33746" y="3806764"/>
                </a:cubicBezTo>
                <a:cubicBezTo>
                  <a:pt x="12139" y="3785157"/>
                  <a:pt x="0" y="3755852"/>
                  <a:pt x="0" y="3725294"/>
                </a:cubicBezTo>
                <a:lnTo>
                  <a:pt x="0" y="115215"/>
                </a:lnTo>
                <a:cubicBezTo>
                  <a:pt x="0" y="51584"/>
                  <a:pt x="51584" y="0"/>
                  <a:pt x="115215" y="0"/>
                </a:cubicBezTo>
                <a:close/>
              </a:path>
            </a:pathLst>
          </a:custGeom>
          <a:solidFill>
            <a:srgbClr val="FFFFFF"/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wrap="square" rtlCol="0"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857250" y="3675608"/>
            <a:ext cx="10477500" cy="9144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4500" b="1" i="0" dirty="0">
                <a:solidFill>
                  <a:srgbClr val="DD6B4F"/>
                </a:solidFill>
                <a:latin typeface="'Microsoft YaHei UI'"/>
                <a:ea typeface="'Microsoft YaHei UI'"/>
              </a:rPr>
              <a:t>05</a:t>
            </a:r>
            <a:endParaRPr lang="zh-CN" altLang="en-US" sz="4500" b="1" i="0" dirty="0">
              <a:solidFill>
                <a:srgbClr val="DD6B4F"/>
              </a:solidFill>
              <a:latin typeface="'Microsoft YaHei UI'"/>
              <a:ea typeface="'Microsoft YaHei UI'"/>
            </a:endParaRPr>
          </a:p>
        </p:txBody>
      </p:sp>
      <p:sp>
        <p:nvSpPr>
          <p:cNvPr id="4" name="文本2"/>
          <p:cNvSpPr txBox="1"/>
          <p:nvPr/>
        </p:nvSpPr>
        <p:spPr>
          <a:xfrm>
            <a:off x="857250" y="4685258"/>
            <a:ext cx="10477500" cy="9144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4500" b="1" i="0" dirty="0">
                <a:solidFill>
                  <a:srgbClr val="261923"/>
                </a:solidFill>
                <a:latin typeface="'Microsoft YaHei UI'"/>
                <a:ea typeface="'Microsoft YaHei UI'"/>
              </a:rPr>
              <a:t>总结拓展</a:t>
            </a:r>
            <a:endParaRPr lang="zh-CN" altLang="en-US" sz="4500" b="1" i="0" dirty="0">
              <a:solidFill>
                <a:srgbClr val="261923"/>
              </a:solidFill>
              <a:latin typeface="'Microsoft YaHei UI'"/>
              <a:ea typeface="'Microsoft YaHei UI'"/>
            </a:endParaRPr>
          </a:p>
        </p:txBody>
      </p:sp>
      <p:sp>
        <p:nvSpPr>
          <p:cNvPr id="5" name="文本3"/>
          <p:cNvSpPr txBox="1"/>
          <p:nvPr/>
        </p:nvSpPr>
        <p:spPr>
          <a:xfrm>
            <a:off x="857250" y="5694908"/>
            <a:ext cx="10477500" cy="600075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2100" b="0" i="0" dirty="0">
                <a:solidFill>
                  <a:srgbClr val="626773"/>
                </a:solidFill>
                <a:latin typeface="'Microsoft YaHei UI'"/>
                <a:ea typeface="'Microsoft YaHei UI'"/>
              </a:rPr>
              <a:t>梳理与延伸</a:t>
            </a:r>
            <a:endParaRPr lang="zh-CN" altLang="en-US" sz="2100" b="0" i="0" dirty="0">
              <a:solidFill>
                <a:srgbClr val="626773"/>
              </a:solidFill>
              <a:latin typeface="'Microsoft YaHei UI'"/>
              <a:ea typeface="'Microsoft YaHei UI'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50" y="461962"/>
            <a:ext cx="507802" cy="561975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1072902" y="366712"/>
            <a:ext cx="4991100" cy="752475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3150" b="1" i="0" dirty="0">
                <a:solidFill>
                  <a:srgbClr val="261923"/>
                </a:solidFill>
                <a:latin typeface="'Microsoft YaHei UI'"/>
                <a:ea typeface="'Microsoft YaHei UI'"/>
              </a:rPr>
              <a:t>古今对照：读书智慧的应用</a:t>
            </a:r>
            <a:endParaRPr lang="zh-CN" altLang="en-US" sz="3150" b="1" i="0" dirty="0">
              <a:solidFill>
                <a:srgbClr val="261923"/>
              </a:solidFill>
              <a:latin typeface="'Microsoft YaHei UI'"/>
              <a:ea typeface="'Microsoft YaHei UI'"/>
            </a:endParaRPr>
          </a:p>
        </p:txBody>
      </p:sp>
      <p:sp>
        <p:nvSpPr>
          <p:cNvPr id="4" name="形状1"/>
          <p:cNvSpPr txBox="1"/>
          <p:nvPr/>
        </p:nvSpPr>
        <p:spPr>
          <a:xfrm>
            <a:off x="952500" y="1523851"/>
            <a:ext cx="4889450" cy="4006751"/>
          </a:xfrm>
          <a:custGeom>
            <a:avLst/>
            <a:gdLst>
              <a:gd name="connsiteX0" fmla="*/ 200338 w 4889450"/>
              <a:gd name="connsiteY0" fmla="*/ 0 h 4006751"/>
              <a:gd name="connsiteX1" fmla="*/ 4689113 w 4889450"/>
              <a:gd name="connsiteY1" fmla="*/ 0 h 4006751"/>
              <a:gd name="connsiteX2" fmla="*/ 4799756 w 4889450"/>
              <a:gd name="connsiteY2" fmla="*/ 0 h 4006751"/>
              <a:gd name="connsiteX3" fmla="*/ 4889450 w 4889450"/>
              <a:gd name="connsiteY3" fmla="*/ 3806413 h 4006751"/>
              <a:gd name="connsiteX4" fmla="*/ 4889450 w 4889450"/>
              <a:gd name="connsiteY4" fmla="*/ 3917056 h 4006751"/>
              <a:gd name="connsiteX5" fmla="*/ 200338 w 4889450"/>
              <a:gd name="connsiteY5" fmla="*/ 4006751 h 4006751"/>
              <a:gd name="connsiteX6" fmla="*/ 89694 w 4889450"/>
              <a:gd name="connsiteY6" fmla="*/ 4006750 h 4006751"/>
              <a:gd name="connsiteX7" fmla="*/ 0 w 4889450"/>
              <a:gd name="connsiteY7" fmla="*/ 200338 h 4006751"/>
              <a:gd name="connsiteX8" fmla="*/ 0 w 4889450"/>
              <a:gd name="connsiteY8" fmla="*/ 89694 h 4006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89450" h="4006751">
                <a:moveTo>
                  <a:pt x="200338" y="0"/>
                </a:moveTo>
                <a:lnTo>
                  <a:pt x="4689113" y="0"/>
                </a:lnTo>
                <a:cubicBezTo>
                  <a:pt x="4799756" y="0"/>
                  <a:pt x="4889450" y="89694"/>
                  <a:pt x="4889450" y="200338"/>
                </a:cubicBezTo>
                <a:lnTo>
                  <a:pt x="4889450" y="3806413"/>
                </a:lnTo>
                <a:cubicBezTo>
                  <a:pt x="4889450" y="3917056"/>
                  <a:pt x="4799756" y="4006750"/>
                  <a:pt x="4689113" y="4006751"/>
                </a:cubicBezTo>
                <a:lnTo>
                  <a:pt x="200338" y="4006751"/>
                </a:lnTo>
                <a:cubicBezTo>
                  <a:pt x="89694" y="4006750"/>
                  <a:pt x="0" y="3917057"/>
                  <a:pt x="0" y="3806413"/>
                </a:cubicBezTo>
                <a:lnTo>
                  <a:pt x="0" y="200338"/>
                </a:lnTo>
                <a:cubicBezTo>
                  <a:pt x="0" y="89694"/>
                  <a:pt x="89694" y="0"/>
                  <a:pt x="200338" y="0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DD6B4F"/>
            </a:solidFill>
            <a:prstDash val="solid"/>
          </a:ln>
        </p:spPr>
        <p:txBody>
          <a:bodyPr wrap="square" rtlCol="0" anchor="ctr"/>
          <a:lstStyle/>
          <a:p>
            <a:pPr marL="0" algn="ctr"/>
          </a:p>
        </p:txBody>
      </p:sp>
      <p:sp>
        <p:nvSpPr>
          <p:cNvPr id="5" name="文本2"/>
          <p:cNvSpPr txBox="1"/>
          <p:nvPr/>
        </p:nvSpPr>
        <p:spPr>
          <a:xfrm>
            <a:off x="1450925" y="1641277"/>
            <a:ext cx="4070449" cy="523875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2100" b="1" i="0" dirty="0">
                <a:solidFill>
                  <a:srgbClr val="DD6B4F"/>
                </a:solidFill>
                <a:latin typeface="'Microsoft YaHei UI'"/>
                <a:ea typeface="'Microsoft YaHei UI'"/>
              </a:rPr>
              <a:t>古人的智慧</a:t>
            </a:r>
            <a:endParaRPr lang="zh-CN" altLang="en-US" sz="2100" b="1" i="0" dirty="0">
              <a:solidFill>
                <a:srgbClr val="DD6B4F"/>
              </a:solidFill>
              <a:latin typeface="'Microsoft YaHei UI'"/>
              <a:ea typeface="'Microsoft YaHei UI'"/>
            </a:endParaRPr>
          </a:p>
        </p:txBody>
      </p:sp>
      <p:sp>
        <p:nvSpPr>
          <p:cNvPr id="6" name="文本3"/>
          <p:cNvSpPr txBox="1"/>
          <p:nvPr/>
        </p:nvSpPr>
        <p:spPr>
          <a:xfrm>
            <a:off x="1450925" y="2108002"/>
            <a:ext cx="4070449" cy="3305175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★ </a:t>
            </a:r>
            <a:r>
              <a:rPr lang="zh-CN" altLang="en-US" sz="1800" b="1" i="0" dirty="0">
                <a:solidFill>
                  <a:srgbClr val="191D26"/>
                </a:solidFill>
                <a:latin typeface="'Microsoft YaHei UI'"/>
                <a:ea typeface="'Microsoft YaHei UI'"/>
              </a:rPr>
              <a:t>实事求是</a:t>
            </a:r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：</a:t>
            </a:r>
            <a:endParaRPr lang="zh-CN" altLang="en-US" sz="18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● "知之为知之，不知为不知" → 强调诚实面对知识盲区</a:t>
            </a:r>
            <a:endParaRPr lang="zh-CN" altLang="en-US" sz="18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★ </a:t>
            </a:r>
            <a:r>
              <a:rPr lang="zh-CN" altLang="en-US" sz="1800" b="1" i="0" dirty="0">
                <a:solidFill>
                  <a:srgbClr val="191D26"/>
                </a:solidFill>
                <a:latin typeface="'Microsoft YaHei UI'"/>
                <a:ea typeface="'Microsoft YaHei UI'"/>
              </a:rPr>
              <a:t>勤学好问</a:t>
            </a:r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：</a:t>
            </a:r>
            <a:endParaRPr lang="zh-CN" altLang="en-US" sz="18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● "不耻下问" → 主动向他人请教，不分地位高低</a:t>
            </a:r>
            <a:endParaRPr lang="zh-CN" altLang="en-US" sz="18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★ </a:t>
            </a:r>
            <a:r>
              <a:rPr lang="zh-CN" altLang="en-US" sz="1800" b="1" i="0" dirty="0">
                <a:solidFill>
                  <a:srgbClr val="191D26"/>
                </a:solidFill>
                <a:latin typeface="'Microsoft YaHei UI'"/>
                <a:ea typeface="'Microsoft YaHei UI'"/>
              </a:rPr>
              <a:t>持之以恒</a:t>
            </a:r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：</a:t>
            </a:r>
            <a:endParaRPr lang="zh-CN" altLang="en-US" sz="18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● "学而不厌，诲人不倦" → 学习不满足，教导不懈怠</a:t>
            </a:r>
            <a:endParaRPr lang="zh-CN" altLang="en-US" sz="18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</p:txBody>
      </p:sp>
      <p:sp>
        <p:nvSpPr>
          <p:cNvPr id="7" name="形状2"/>
          <p:cNvSpPr txBox="1"/>
          <p:nvPr/>
        </p:nvSpPr>
        <p:spPr>
          <a:xfrm>
            <a:off x="6349901" y="1523851"/>
            <a:ext cx="4889599" cy="4006751"/>
          </a:xfrm>
          <a:custGeom>
            <a:avLst/>
            <a:gdLst>
              <a:gd name="connsiteX0" fmla="*/ 200337 w 4889599"/>
              <a:gd name="connsiteY0" fmla="*/ 0 h 4006751"/>
              <a:gd name="connsiteX1" fmla="*/ 4689262 w 4889599"/>
              <a:gd name="connsiteY1" fmla="*/ 0 h 4006751"/>
              <a:gd name="connsiteX2" fmla="*/ 4799905 w 4889599"/>
              <a:gd name="connsiteY2" fmla="*/ 0 h 4006751"/>
              <a:gd name="connsiteX3" fmla="*/ 4889599 w 4889599"/>
              <a:gd name="connsiteY3" fmla="*/ 3806413 h 4006751"/>
              <a:gd name="connsiteX4" fmla="*/ 4889599 w 4889599"/>
              <a:gd name="connsiteY4" fmla="*/ 3917056 h 4006751"/>
              <a:gd name="connsiteX5" fmla="*/ 200337 w 4889599"/>
              <a:gd name="connsiteY5" fmla="*/ 4006751 h 4006751"/>
              <a:gd name="connsiteX6" fmla="*/ 89694 w 4889599"/>
              <a:gd name="connsiteY6" fmla="*/ 4006750 h 4006751"/>
              <a:gd name="connsiteX7" fmla="*/ 0 w 4889599"/>
              <a:gd name="connsiteY7" fmla="*/ 200338 h 4006751"/>
              <a:gd name="connsiteX8" fmla="*/ 0 w 4889599"/>
              <a:gd name="connsiteY8" fmla="*/ 89694 h 4006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89599" h="4006751">
                <a:moveTo>
                  <a:pt x="200337" y="0"/>
                </a:moveTo>
                <a:lnTo>
                  <a:pt x="4689262" y="0"/>
                </a:lnTo>
                <a:cubicBezTo>
                  <a:pt x="4799905" y="0"/>
                  <a:pt x="4889599" y="89694"/>
                  <a:pt x="4889599" y="200338"/>
                </a:cubicBezTo>
                <a:lnTo>
                  <a:pt x="4889599" y="3806413"/>
                </a:lnTo>
                <a:cubicBezTo>
                  <a:pt x="4889599" y="3917056"/>
                  <a:pt x="4799905" y="4006750"/>
                  <a:pt x="4689262" y="4006751"/>
                </a:cubicBezTo>
                <a:lnTo>
                  <a:pt x="200337" y="4006751"/>
                </a:lnTo>
                <a:cubicBezTo>
                  <a:pt x="89694" y="4006750"/>
                  <a:pt x="0" y="3917057"/>
                  <a:pt x="0" y="3806413"/>
                </a:cubicBezTo>
                <a:lnTo>
                  <a:pt x="0" y="200338"/>
                </a:lnTo>
                <a:cubicBezTo>
                  <a:pt x="0" y="89694"/>
                  <a:pt x="89694" y="0"/>
                  <a:pt x="200337" y="0"/>
                </a:cubicBezTo>
                <a:close/>
              </a:path>
            </a:pathLst>
          </a:custGeom>
          <a:solidFill>
            <a:srgbClr val="FFFFFF"/>
          </a:solidFill>
          <a:ln w="9525">
            <a:solidFill>
              <a:srgbClr val="DD6B4F"/>
            </a:solidFill>
            <a:prstDash val="solid"/>
          </a:ln>
        </p:spPr>
        <p:txBody>
          <a:bodyPr wrap="square" rtlCol="0" anchor="ctr"/>
          <a:lstStyle/>
          <a:p>
            <a:pPr marL="0" algn="ctr"/>
          </a:p>
        </p:txBody>
      </p:sp>
      <p:sp>
        <p:nvSpPr>
          <p:cNvPr id="8" name="文本4"/>
          <p:cNvSpPr txBox="1"/>
          <p:nvPr/>
        </p:nvSpPr>
        <p:spPr>
          <a:xfrm>
            <a:off x="6848326" y="1641277"/>
            <a:ext cx="4070598" cy="523875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2100" b="1" i="0" dirty="0">
                <a:solidFill>
                  <a:srgbClr val="DD6B4F"/>
                </a:solidFill>
                <a:latin typeface="'Microsoft YaHei UI'"/>
                <a:ea typeface="'Microsoft YaHei UI'"/>
              </a:rPr>
              <a:t>今日的实践</a:t>
            </a:r>
            <a:endParaRPr lang="zh-CN" altLang="en-US" sz="2100" b="1" i="0" dirty="0">
              <a:solidFill>
                <a:srgbClr val="DD6B4F"/>
              </a:solidFill>
              <a:latin typeface="'Microsoft YaHei UI'"/>
              <a:ea typeface="'Microsoft YaHei UI'"/>
            </a:endParaRPr>
          </a:p>
        </p:txBody>
      </p:sp>
      <p:sp>
        <p:nvSpPr>
          <p:cNvPr id="9" name="文本5"/>
          <p:cNvSpPr txBox="1"/>
          <p:nvPr/>
        </p:nvSpPr>
        <p:spPr>
          <a:xfrm>
            <a:off x="6848326" y="2108002"/>
            <a:ext cx="4070598" cy="3305175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■ </a:t>
            </a:r>
            <a:r>
              <a:rPr lang="zh-CN" altLang="en-US" sz="1800" b="1" i="0" dirty="0">
                <a:solidFill>
                  <a:srgbClr val="191D26"/>
                </a:solidFill>
                <a:latin typeface="'Microsoft YaHei UI'"/>
                <a:ea typeface="'Microsoft YaHei UI'"/>
              </a:rPr>
              <a:t>课堂中的应用</a:t>
            </a:r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：</a:t>
            </a:r>
            <a:endParaRPr lang="zh-CN" altLang="en-US" sz="18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遇到难题时坦然承认"我不懂"，并主动提问 → 体现"实事求是"</a:t>
            </a:r>
            <a:endParaRPr lang="zh-CN" altLang="en-US" sz="18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■ </a:t>
            </a:r>
            <a:r>
              <a:rPr lang="zh-CN" altLang="en-US" sz="1800" b="1" i="0" dirty="0">
                <a:solidFill>
                  <a:srgbClr val="191D26"/>
                </a:solidFill>
                <a:latin typeface="'Microsoft YaHei UI'"/>
                <a:ea typeface="'Microsoft YaHei UI'"/>
              </a:rPr>
              <a:t>日常学习习惯</a:t>
            </a:r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：</a:t>
            </a:r>
            <a:endParaRPr lang="zh-CN" altLang="en-US" sz="18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向同学请教不会的题目，无论成绩高低 → 践行"不耻下问"</a:t>
            </a:r>
            <a:endParaRPr lang="zh-CN" altLang="en-US" sz="18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■ </a:t>
            </a:r>
            <a:r>
              <a:rPr lang="zh-CN" altLang="en-US" sz="1800" b="1" i="0" dirty="0">
                <a:solidFill>
                  <a:srgbClr val="191D26"/>
                </a:solidFill>
                <a:latin typeface="'Microsoft YaHei UI'"/>
                <a:ea typeface="'Microsoft YaHei UI'"/>
              </a:rPr>
              <a:t>长期坚持</a:t>
            </a:r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：</a:t>
            </a:r>
            <a:endParaRPr lang="zh-CN" altLang="en-US" sz="18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  <a:p>
            <a:pPr marL="0" algn="l"/>
            <a:r>
              <a:rPr lang="zh-CN" altLang="en-US" sz="1800" b="0" i="0" dirty="0">
                <a:solidFill>
                  <a:srgbClr val="191D26"/>
                </a:solidFill>
                <a:latin typeface="Arial" panose="020B0604020202020204"/>
                <a:ea typeface="Arial" panose="020B0604020202020204"/>
              </a:rPr>
              <a:t>每天阅读、积累知识，不轻言放弃 → 做到"学而不厌"</a:t>
            </a:r>
            <a:endParaRPr lang="zh-CN" altLang="en-US" sz="1800" b="0" i="0" dirty="0">
              <a:solidFill>
                <a:srgbClr val="191D26"/>
              </a:solidFill>
              <a:latin typeface="Arial" panose="020B0604020202020204"/>
              <a:ea typeface="Arial" panose="020B0604020202020204"/>
            </a:endParaRPr>
          </a:p>
        </p:txBody>
      </p:sp>
      <p:pic>
        <p:nvPicPr>
          <p:cNvPr id="10" name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175" y="1787277"/>
            <a:ext cx="317302" cy="317302"/>
          </a:xfrm>
          <a:prstGeom prst="rect">
            <a:avLst/>
          </a:prstGeom>
        </p:spPr>
      </p:pic>
      <p:sp>
        <p:nvSpPr>
          <p:cNvPr id="11" name="文本6"/>
          <p:cNvSpPr txBox="1"/>
          <p:nvPr/>
        </p:nvSpPr>
        <p:spPr>
          <a:xfrm>
            <a:off x="1158032" y="1707803"/>
            <a:ext cx="333375" cy="47625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1800" b="1" i="0" dirty="0">
                <a:solidFill>
                  <a:srgbClr val="FFFFFF"/>
                </a:solidFill>
                <a:latin typeface="Arial" panose="020B0604020202020204"/>
                <a:ea typeface="Arial" panose="020B0604020202020204"/>
              </a:rPr>
              <a:t>1</a:t>
            </a:r>
            <a:endParaRPr lang="zh-CN" altLang="en-US" sz="1800" b="1" i="0" dirty="0">
              <a:solidFill>
                <a:srgbClr val="FFFFFF"/>
              </a:solidFill>
              <a:latin typeface="Arial" panose="020B0604020202020204"/>
              <a:ea typeface="Arial" panose="020B0604020202020204"/>
            </a:endParaRPr>
          </a:p>
        </p:txBody>
      </p:sp>
      <p:pic>
        <p:nvPicPr>
          <p:cNvPr id="12" name="图片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2576" y="1787277"/>
            <a:ext cx="317302" cy="317302"/>
          </a:xfrm>
          <a:prstGeom prst="rect">
            <a:avLst/>
          </a:prstGeom>
        </p:spPr>
      </p:pic>
      <p:sp>
        <p:nvSpPr>
          <p:cNvPr id="13" name="文本7"/>
          <p:cNvSpPr txBox="1"/>
          <p:nvPr/>
        </p:nvSpPr>
        <p:spPr>
          <a:xfrm>
            <a:off x="6555432" y="1707803"/>
            <a:ext cx="333375" cy="47625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l"/>
            <a:r>
              <a:rPr lang="zh-CN" altLang="en-US" sz="1800" b="1" i="0" dirty="0">
                <a:solidFill>
                  <a:srgbClr val="FFFFFF"/>
                </a:solidFill>
                <a:latin typeface="Arial" panose="020B0604020202020204"/>
                <a:ea typeface="Arial" panose="020B0604020202020204"/>
              </a:rPr>
              <a:t>2</a:t>
            </a:r>
            <a:endParaRPr lang="zh-CN" altLang="en-US" sz="1800" b="1" i="0" dirty="0">
              <a:solidFill>
                <a:srgbClr val="FFFFFF"/>
              </a:solidFill>
              <a:latin typeface="Arial" panose="020B0604020202020204"/>
              <a:ea typeface="Arial" panose="020B0604020202020204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857250" y="857250"/>
            <a:ext cx="10477500" cy="5143500"/>
          </a:xfrm>
          <a:custGeom>
            <a:avLst/>
            <a:gdLst>
              <a:gd name="connsiteX0" fmla="*/ 205740 w 10477500"/>
              <a:gd name="connsiteY0" fmla="*/ 0 h 5143500"/>
              <a:gd name="connsiteX1" fmla="*/ 10271760 w 10477500"/>
              <a:gd name="connsiteY1" fmla="*/ 0 h 5143500"/>
              <a:gd name="connsiteX2" fmla="*/ 10385386 w 10477500"/>
              <a:gd name="connsiteY2" fmla="*/ 0 h 5143500"/>
              <a:gd name="connsiteX3" fmla="*/ 10477500 w 10477500"/>
              <a:gd name="connsiteY3" fmla="*/ 4937760 h 5143500"/>
              <a:gd name="connsiteX4" fmla="*/ 10477499 w 10477500"/>
              <a:gd name="connsiteY4" fmla="*/ 5051388 h 5143500"/>
              <a:gd name="connsiteX5" fmla="*/ 205740 w 10477500"/>
              <a:gd name="connsiteY5" fmla="*/ 5143500 h 5143500"/>
              <a:gd name="connsiteX6" fmla="*/ 92113 w 10477500"/>
              <a:gd name="connsiteY6" fmla="*/ 5143500 h 5143500"/>
              <a:gd name="connsiteX7" fmla="*/ 0 w 10477500"/>
              <a:gd name="connsiteY7" fmla="*/ 205740 h 5143500"/>
              <a:gd name="connsiteX8" fmla="*/ 0 w 10477500"/>
              <a:gd name="connsiteY8" fmla="*/ 92113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77500" h="5143500">
                <a:moveTo>
                  <a:pt x="205740" y="0"/>
                </a:moveTo>
                <a:lnTo>
                  <a:pt x="10271760" y="0"/>
                </a:lnTo>
                <a:cubicBezTo>
                  <a:pt x="10385386" y="0"/>
                  <a:pt x="10477499" y="92113"/>
                  <a:pt x="10477500" y="205740"/>
                </a:cubicBezTo>
                <a:lnTo>
                  <a:pt x="10477500" y="4937760"/>
                </a:lnTo>
                <a:cubicBezTo>
                  <a:pt x="10477499" y="5051388"/>
                  <a:pt x="10385386" y="5143500"/>
                  <a:pt x="10271760" y="5143500"/>
                </a:cubicBezTo>
                <a:lnTo>
                  <a:pt x="205740" y="5143500"/>
                </a:lnTo>
                <a:cubicBezTo>
                  <a:pt x="92113" y="5143500"/>
                  <a:pt x="0" y="5051388"/>
                  <a:pt x="0" y="4937760"/>
                </a:cubicBezTo>
                <a:lnTo>
                  <a:pt x="0" y="205740"/>
                </a:lnTo>
                <a:cubicBezTo>
                  <a:pt x="0" y="92113"/>
                  <a:pt x="92113" y="0"/>
                  <a:pt x="205740" y="0"/>
                </a:cubicBezTo>
                <a:close/>
              </a:path>
            </a:pathLst>
          </a:custGeom>
          <a:solidFill>
            <a:srgbClr val="FFFFFF"/>
          </a:solidFill>
          <a:ln w="19050">
            <a:solidFill>
              <a:srgbClr val="FFFFFF">
                <a:alpha val="0"/>
              </a:srgbClr>
            </a:solidFill>
          </a:ln>
        </p:spPr>
        <p:txBody>
          <a:bodyPr wrap="square" rtlCol="0" anchor="ctr"/>
          <a:lstStyle/>
          <a:p>
            <a:pPr marL="0" algn="ctr"/>
          </a:p>
        </p:txBody>
      </p:sp>
      <p:sp>
        <p:nvSpPr>
          <p:cNvPr id="3" name="文本1"/>
          <p:cNvSpPr txBox="1"/>
          <p:nvPr/>
        </p:nvSpPr>
        <p:spPr>
          <a:xfrm>
            <a:off x="4362450" y="3097262"/>
            <a:ext cx="3467100" cy="1228725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algn="ctr"/>
            <a:r>
              <a:rPr lang="zh-CN" altLang="en-US" sz="6450" b="1" i="0" dirty="0">
                <a:solidFill>
                  <a:srgbClr val="261923"/>
                </a:solidFill>
                <a:latin typeface="'Microsoft YaHei UI'"/>
                <a:ea typeface="'Microsoft YaHei UI'"/>
              </a:rPr>
              <a:t>谢谢大家</a:t>
            </a:r>
            <a:endParaRPr lang="zh-CN" altLang="en-US" sz="6450" b="1" i="0" dirty="0">
              <a:solidFill>
                <a:srgbClr val="261923"/>
              </a:solidFill>
              <a:latin typeface="'Microsoft YaHei UI'"/>
              <a:ea typeface="'Microsoft YaHei UI'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1075</Words>
  <Application>WPS 演示</Application>
  <PresentationFormat>宽屏</PresentationFormat>
  <Paragraphs>139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30" baseType="lpstr">
      <vt:lpstr>Arial</vt:lpstr>
      <vt:lpstr>宋体</vt:lpstr>
      <vt:lpstr>Wingdings</vt:lpstr>
      <vt:lpstr>Arial</vt:lpstr>
      <vt:lpstr>'Microsoft YaHei UI'</vt:lpstr>
      <vt:lpstr>Segoe Print</vt:lpstr>
      <vt:lpstr>等线</vt:lpstr>
      <vt:lpstr>微软雅黑</vt:lpstr>
      <vt:lpstr>Arial Unicode MS</vt:lpstr>
      <vt:lpstr>Calibri</vt:lpstr>
      <vt:lpstr>Microsoft YaHei UI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24.《古人谈读书》PPT</dc:title>
  <dc:creator>马君芳</dc:creator>
  <cp:lastModifiedBy>性情中人</cp:lastModifiedBy>
  <cp:revision>2</cp:revision>
  <dcterms:created xsi:type="dcterms:W3CDTF">2025-12-13T04:31:00Z</dcterms:created>
  <dcterms:modified xsi:type="dcterms:W3CDTF">2025-12-13T04:35:06Z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licationName">
    <vt:lpwstr>EasiNote5</vt:lpwstr>
  </property>
  <property fmtid="{D5CDD505-2E9C-101B-9397-08002B2CF9AE}" pid="3" name="ApplicationVersion">
    <vt:lpwstr>5.2.4.6909</vt:lpwstr>
  </property>
  <property fmtid="{D5CDD505-2E9C-101B-9397-08002B2CF9AE}" pid="4" name="EasiNoteCoursewareInfo">
    <vt:lpwstr/>
  </property>
  <property fmtid="{D5CDD505-2E9C-101B-9397-08002B2CF9AE}" pid="5" name="EasiNoteDocumentName">
    <vt:lpwstr>24.《古人谈读书》PPT</vt:lpwstr>
  </property>
  <property fmtid="{D5CDD505-2E9C-101B-9397-08002B2CF9AE}" pid="6" name="EasiNoteAuthor">
    <vt:lpwstr>d79d3b034c824ca9a759238583ae181c</vt:lpwstr>
  </property>
  <property fmtid="{D5CDD505-2E9C-101B-9397-08002B2CF9AE}" pid="7" name="EasiNoteUpstreamCoursewareInfo_0">
    <vt:lpwstr>8f3bfa4c-2ac1-4dc6-afec-fed1bea4f58b</vt:lpwstr>
  </property>
  <property fmtid="{D5CDD505-2E9C-101B-9397-08002B2CF9AE}" pid="8" name="ICV">
    <vt:lpwstr>3E11DA90CAF44EEB97D5CDEA18149D9E_12</vt:lpwstr>
  </property>
  <property fmtid="{D5CDD505-2E9C-101B-9397-08002B2CF9AE}" pid="9" name="KSOProductBuildVer">
    <vt:lpwstr>2052-12.1.0.23542</vt:lpwstr>
  </property>
</Properties>
</file>