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67d830f5c5ae43df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3cfd5c157aef4640" /><Relationship Type="http://schemas.openxmlformats.org/officeDocument/2006/relationships/custom-properties" Target="/docProps/custom.xml" Id="R35427656d0c14ada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3.png" Id="rId2" /><Relationship Type="http://schemas.openxmlformats.org/officeDocument/2006/relationships/image" Target="/ppt/media/image4.png" Id="rId3" /><Relationship Type="http://schemas.openxmlformats.org/officeDocument/2006/relationships/image" Target="/ppt/media/image5.png" Id="rId4" /><Relationship Type="http://schemas.openxmlformats.org/officeDocument/2006/relationships/image" Target="/ppt/media/image6.png" Id="rId5" /><Relationship Type="http://schemas.openxmlformats.org/officeDocument/2006/relationships/image" Target="/ppt/media/image7.png" Id="rId6" /><Relationship Type="http://schemas.openxmlformats.org/officeDocument/2006/relationships/image" Target="/ppt/media/image8.png" Id="rId7" /><Relationship Type="http://schemas.openxmlformats.org/officeDocument/2006/relationships/image" Target="/ppt/media/image9.png" Id="rId8" /><Relationship Type="http://schemas.openxmlformats.org/officeDocument/2006/relationships/image" Target="/ppt/media/image10.png" Id="rId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11.png" Id="rId2" /><Relationship Type="http://schemas.openxmlformats.org/officeDocument/2006/relationships/image" Target="/ppt/media/image12.png" Id="rI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13.png" Id="rId2" /><Relationship Type="http://schemas.openxmlformats.org/officeDocument/2006/relationships/image" Target="/ppt/media/image14.png" Id="rId3" /><Relationship Type="http://schemas.openxmlformats.org/officeDocument/2006/relationships/image" Target="/ppt/media/image15.png" Id="rId4" /><Relationship Type="http://schemas.openxmlformats.org/officeDocument/2006/relationships/image" Target="/ppt/media/image16.png" Id="rId5" /><Relationship Type="http://schemas.openxmlformats.org/officeDocument/2006/relationships/image" Target="/ppt/media/image17.png" Id="rId6" /><Relationship Type="http://schemas.openxmlformats.org/officeDocument/2006/relationships/image" Target="/ppt/media/image18.png" Id="rId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19.png" Id="rId2" /><Relationship Type="http://schemas.openxmlformats.org/officeDocument/2006/relationships/image" Target="/ppt/media/image20.png" Id="rId3" /><Relationship Type="http://schemas.openxmlformats.org/officeDocument/2006/relationships/image" Target="/ppt/media/image21.pn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22.png" Id="rId2" /><Relationship Type="http://schemas.openxmlformats.org/officeDocument/2006/relationships/image" Target="/ppt/media/image23.png" Id="rI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4.png" Id="rId2" /><Relationship Type="http://schemas.openxmlformats.org/officeDocument/2006/relationships/image" Target="/ppt/media/image25.png" Id="rId3" /><Relationship Type="http://schemas.openxmlformats.org/officeDocument/2006/relationships/image" Target="/ppt/media/image26.png" Id="rId4" /><Relationship Type="http://schemas.openxmlformats.org/officeDocument/2006/relationships/image" Target="/ppt/media/image27.png" Id="rId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8.png" Id="rId2" /><Relationship Type="http://schemas.openxmlformats.org/officeDocument/2006/relationships/image" Target="/ppt/media/image29.png" Id="rId3" /><Relationship Type="http://schemas.openxmlformats.org/officeDocument/2006/relationships/image" Target="/ppt/media/image.jpg" Id="rI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30.png" Id="rId2" /><Relationship Type="http://schemas.openxmlformats.org/officeDocument/2006/relationships/image" Target="/ppt/media/image31.pn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32.png" Id="rId2" /><Relationship Type="http://schemas.openxmlformats.org/officeDocument/2006/relationships/image" Target="/ppt/media/image33.png" Id="rId3" /><Relationship Type="http://schemas.openxmlformats.org/officeDocument/2006/relationships/image" Target="/ppt/media/image34.png" Id="rI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35.png" Id="rId2" /><Relationship Type="http://schemas.openxmlformats.org/officeDocument/2006/relationships/image" Target="/ppt/media/image36.png" Id="rId3" /><Relationship Type="http://schemas.openxmlformats.org/officeDocument/2006/relationships/image" Target="/ppt/media/image37.png" Id="rId4" /><Relationship Type="http://schemas.openxmlformats.org/officeDocument/2006/relationships/image" Target="/ppt/media/image38.png" Id="rId5" /><Relationship Type="http://schemas.openxmlformats.org/officeDocument/2006/relationships/image" Target="/ppt/media/image39.png" Id="rId6" /><Relationship Type="http://schemas.openxmlformats.org/officeDocument/2006/relationships/image" Target="/ppt/media/image40.png" Id="rId7" /><Relationship Type="http://schemas.openxmlformats.org/officeDocument/2006/relationships/image" Target="/ppt/media/image41.png" Id="rId8" /><Relationship Type="http://schemas.openxmlformats.org/officeDocument/2006/relationships/image" Target="/ppt/media/image42.png" Id="rId9" /><Relationship Type="http://schemas.openxmlformats.org/officeDocument/2006/relationships/image" Target="/ppt/media/image2.jpg" Id="rId1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43.png" Id="rId2" /><Relationship Type="http://schemas.openxmlformats.org/officeDocument/2006/relationships/image" Target="/ppt/media/image44.png" Id="rId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45.png" Id="rId2" /><Relationship Type="http://schemas.openxmlformats.org/officeDocument/2006/relationships/image" Target="/ppt/media/image46.png" Id="rId3" /><Relationship Type="http://schemas.openxmlformats.org/officeDocument/2006/relationships/image" Target="/ppt/media/image47.png" Id="rId4" /><Relationship Type="http://schemas.openxmlformats.org/officeDocument/2006/relationships/image" Target="/ppt/media/image48.png" Id="rId5" /><Relationship Type="http://schemas.openxmlformats.org/officeDocument/2006/relationships/image" Target="/ppt/media/image49.png" Id="rI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50.png" Id="rId2" /><Relationship Type="http://schemas.openxmlformats.org/officeDocument/2006/relationships/image" Target="/ppt/media/image51.png" Id="rId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52.png" Id="rId2" /><Relationship Type="http://schemas.openxmlformats.org/officeDocument/2006/relationships/image" Target="/ppt/media/image53.png" Id="rI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54.png" Id="rId2" /><Relationship Type="http://schemas.openxmlformats.org/officeDocument/2006/relationships/image" Target="/ppt/media/image55.png" Id="rId3" /><Relationship Type="http://schemas.openxmlformats.org/officeDocument/2006/relationships/image" Target="/ppt/media/image56.png" Id="rId4" /><Relationship Type="http://schemas.openxmlformats.org/officeDocument/2006/relationships/image" Target="/ppt/media/image57.png" Id="rId5" /><Relationship Type="http://schemas.openxmlformats.org/officeDocument/2006/relationships/image" Target="/ppt/media/image58.png" Id="rId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59.png" Id="rId2" /><Relationship Type="http://schemas.openxmlformats.org/officeDocument/2006/relationships/image" Target="/ppt/media/image60.png" Id="rId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61.png" Id="rId2" /><Relationship Type="http://schemas.openxmlformats.org/officeDocument/2006/relationships/image" Target="/ppt/media/image62.png" Id="rId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63.png" Id="rId2" /><Relationship Type="http://schemas.openxmlformats.org/officeDocument/2006/relationships/image" Target="/ppt/media/image64.png" Id="rId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65.png" Id="rId2" /><Relationship Type="http://schemas.openxmlformats.org/officeDocument/2006/relationships/image" Target="/ppt/media/image66.png" Id="rId3" /><Relationship Type="http://schemas.openxmlformats.org/officeDocument/2006/relationships/image" Target="/ppt/media/image67.png" Id="rId4" /><Relationship Type="http://schemas.openxmlformats.org/officeDocument/2006/relationships/image" Target="/ppt/media/image68.png" Id="rId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69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4110038" y="3917900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4887367" y="3965525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创作人：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6239917" y="3965525"/>
            <a:ext cx="113347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魏改荣</a:t>
            </a:r>
          </a:p>
        </p:txBody>
      </p:sp>
      <p:pic>
        <p:nvPicPr>
          <p:cNvPr id="6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9417" y="4070300"/>
            <a:ext cx="285750" cy="28575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2223343" y="2863900"/>
            <a:ext cx="7745313" cy="895350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My sweet home. get ready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3721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4287" y="3123605"/>
            <a:ext cx="1257300" cy="838200"/>
          </a:xfrm>
          <a:custGeom>
            <a:avLst/>
            <a:gdLst>
              <a:gd name="connsiteX0" fmla="*/ 75438 w 1257300"/>
              <a:gd name="connsiteY0" fmla="*/ 0 h 838200"/>
              <a:gd name="connsiteX1" fmla="*/ 1181862 w 1257300"/>
              <a:gd name="connsiteY1" fmla="*/ 0 h 838200"/>
              <a:gd name="connsiteX2" fmla="*/ 1223525 w 1257300"/>
              <a:gd name="connsiteY2" fmla="*/ 0 h 838200"/>
              <a:gd name="connsiteX3" fmla="*/ 1257300 w 1257300"/>
              <a:gd name="connsiteY3" fmla="*/ 762762 h 838200"/>
              <a:gd name="connsiteX4" fmla="*/ 1257300 w 1257300"/>
              <a:gd name="connsiteY4" fmla="*/ 804425 h 838200"/>
              <a:gd name="connsiteX5" fmla="*/ 75438 w 1257300"/>
              <a:gd name="connsiteY5" fmla="*/ 838200 h 838200"/>
              <a:gd name="connsiteX6" fmla="*/ 33775 w 1257300"/>
              <a:gd name="connsiteY6" fmla="*/ 838200 h 838200"/>
              <a:gd name="connsiteX7" fmla="*/ 0 w 1257300"/>
              <a:gd name="connsiteY7" fmla="*/ 75438 h 838200"/>
              <a:gd name="connsiteX8" fmla="*/ 0 w 1257300"/>
              <a:gd name="connsiteY8" fmla="*/ 33775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7300" h="838200">
                <a:moveTo>
                  <a:pt x="75438" y="0"/>
                </a:moveTo>
                <a:lnTo>
                  <a:pt x="1181862" y="0"/>
                </a:lnTo>
                <a:cubicBezTo>
                  <a:pt x="1223525" y="0"/>
                  <a:pt x="1257300" y="33775"/>
                  <a:pt x="1257300" y="75438"/>
                </a:cubicBezTo>
                <a:lnTo>
                  <a:pt x="1257300" y="762762"/>
                </a:lnTo>
                <a:cubicBezTo>
                  <a:pt x="1257300" y="804425"/>
                  <a:pt x="1223525" y="838200"/>
                  <a:pt x="1181862" y="838200"/>
                </a:cubicBezTo>
                <a:lnTo>
                  <a:pt x="75438" y="838200"/>
                </a:lnTo>
                <a:cubicBezTo>
                  <a:pt x="33775" y="838200"/>
                  <a:pt x="0" y="804425"/>
                  <a:pt x="0" y="762762"/>
                </a:cubicBezTo>
                <a:lnTo>
                  <a:pt x="0" y="75438"/>
                </a:lnTo>
                <a:cubicBezTo>
                  <a:pt x="0" y="33775"/>
                  <a:pt x="33775" y="0"/>
                  <a:pt x="75438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287637" y="3180755"/>
            <a:ext cx="9906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748" y="1479352"/>
            <a:ext cx="723900" cy="507802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5118348" y="1457027"/>
            <a:ext cx="565130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认识我的甜蜜家园——房间与家具词汇学习</a:t>
            </a:r>
          </a:p>
        </p:txBody>
      </p:sp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2748" y="2241203"/>
            <a:ext cx="723900" cy="507802"/>
          </a:xfrm>
          <a:prstGeom prst="rect">
            <a:avLst/>
          </a:prstGeom>
        </p:spPr>
      </p:pic>
      <p:sp>
        <p:nvSpPr>
          <p:cNvPr id="8" name="文本3"/>
          <p:cNvSpPr txBox="1"/>
          <p:nvPr/>
        </p:nvSpPr>
        <p:spPr>
          <a:xfrm>
            <a:off x="5118348" y="2218879"/>
            <a:ext cx="565130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描述我的家——核心句型与位置表达</a:t>
            </a:r>
          </a:p>
        </p:txBody>
      </p:sp>
      <p:pic>
        <p:nvPicPr>
          <p:cNvPr id="9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2748" y="3003054"/>
            <a:ext cx="723900" cy="507802"/>
          </a:xfrm>
          <a:prstGeom prst="rect">
            <a:avLst/>
          </a:prstGeom>
        </p:spPr>
      </p:pic>
      <p:sp>
        <p:nvSpPr>
          <p:cNvPr id="10" name="文本4"/>
          <p:cNvSpPr txBox="1"/>
          <p:nvPr/>
        </p:nvSpPr>
        <p:spPr>
          <a:xfrm>
            <a:off x="5118348" y="2980730"/>
            <a:ext cx="565130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走进玲玲的家——故事语境中的语言实践</a:t>
            </a:r>
          </a:p>
        </p:txBody>
      </p:sp>
      <p:pic>
        <p:nvPicPr>
          <p:cNvPr id="11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2748" y="3764905"/>
            <a:ext cx="723900" cy="507802"/>
          </a:xfrm>
          <a:prstGeom prst="rect">
            <a:avLst/>
          </a:prstGeom>
        </p:spPr>
      </p:pic>
      <p:sp>
        <p:nvSpPr>
          <p:cNvPr id="12" name="文本5"/>
          <p:cNvSpPr txBox="1"/>
          <p:nvPr/>
        </p:nvSpPr>
        <p:spPr>
          <a:xfrm>
            <a:off x="5118348" y="3742581"/>
            <a:ext cx="565130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我的创意之家——个性化表达与情感联结</a:t>
            </a:r>
          </a:p>
        </p:txBody>
      </p:sp>
      <p:pic>
        <p:nvPicPr>
          <p:cNvPr id="13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2748" y="4526756"/>
            <a:ext cx="723900" cy="507802"/>
          </a:xfrm>
          <a:prstGeom prst="rect">
            <a:avLst/>
          </a:prstGeom>
        </p:spPr>
      </p:pic>
      <p:sp>
        <p:nvSpPr>
          <p:cNvPr id="14" name="文本6"/>
          <p:cNvSpPr txBox="1"/>
          <p:nvPr/>
        </p:nvSpPr>
        <p:spPr>
          <a:xfrm>
            <a:off x="5118348" y="4504432"/>
            <a:ext cx="565130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巩固与拓展——儿歌、练习与综合运用</a:t>
            </a:r>
          </a:p>
        </p:txBody>
      </p:sp>
      <p:pic>
        <p:nvPicPr>
          <p:cNvPr id="15" name="图片7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62748" y="5288607"/>
            <a:ext cx="723900" cy="507802"/>
          </a:xfrm>
          <a:prstGeom prst="rect">
            <a:avLst/>
          </a:prstGeom>
        </p:spPr>
      </p:pic>
      <p:sp>
        <p:nvSpPr>
          <p:cNvPr id="16" name="文本7"/>
          <p:cNvSpPr txBox="1"/>
          <p:nvPr/>
        </p:nvSpPr>
        <p:spPr>
          <a:xfrm>
            <a:off x="5118348" y="5266283"/>
            <a:ext cx="565130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单元总结与情感升华——家是爱的港湾</a:t>
            </a:r>
          </a:p>
        </p:txBody>
      </p:sp>
      <p:sp>
        <p:nvSpPr>
          <p:cNvPr id="17" name="文本8"/>
          <p:cNvSpPr txBox="1"/>
          <p:nvPr/>
        </p:nvSpPr>
        <p:spPr>
          <a:xfrm>
            <a:off x="4488210" y="1490365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8" name="文本9"/>
          <p:cNvSpPr txBox="1"/>
          <p:nvPr/>
        </p:nvSpPr>
        <p:spPr>
          <a:xfrm>
            <a:off x="4488210" y="2252216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9" name="文本10"/>
          <p:cNvSpPr txBox="1"/>
          <p:nvPr/>
        </p:nvSpPr>
        <p:spPr>
          <a:xfrm>
            <a:off x="4488210" y="3014067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20" name="文本11"/>
          <p:cNvSpPr txBox="1"/>
          <p:nvPr/>
        </p:nvSpPr>
        <p:spPr>
          <a:xfrm>
            <a:off x="4488210" y="3775918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21" name="文本12"/>
          <p:cNvSpPr txBox="1"/>
          <p:nvPr/>
        </p:nvSpPr>
        <p:spPr>
          <a:xfrm>
            <a:off x="4488210" y="4537770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22" name="文本13"/>
          <p:cNvSpPr txBox="1"/>
          <p:nvPr/>
        </p:nvSpPr>
        <p:spPr>
          <a:xfrm>
            <a:off x="4488210" y="5299621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23837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81350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My Sweet Home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2432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Discover rooms, furniture, and the warmth of home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3899892" cy="609600"/>
          </a:xfrm>
          <a:custGeom>
            <a:avLst/>
            <a:gdLst>
              <a:gd name="connsiteX0" fmla="*/ 201168 w 3899892"/>
              <a:gd name="connsiteY0" fmla="*/ 0 h 609600"/>
              <a:gd name="connsiteX1" fmla="*/ 3698724 w 3899892"/>
              <a:gd name="connsiteY1" fmla="*/ 0 h 609600"/>
              <a:gd name="connsiteX2" fmla="*/ 3809826 w 3899892"/>
              <a:gd name="connsiteY2" fmla="*/ 0 h 609600"/>
              <a:gd name="connsiteX3" fmla="*/ 3899892 w 3899892"/>
              <a:gd name="connsiteY3" fmla="*/ 408432 h 609600"/>
              <a:gd name="connsiteX4" fmla="*/ 3899892 w 3899892"/>
              <a:gd name="connsiteY4" fmla="*/ 519534 h 609600"/>
              <a:gd name="connsiteX5" fmla="*/ 201168 w 3899892"/>
              <a:gd name="connsiteY5" fmla="*/ 609600 h 609600"/>
              <a:gd name="connsiteX6" fmla="*/ 90066 w 3899892"/>
              <a:gd name="connsiteY6" fmla="*/ 609600 h 609600"/>
              <a:gd name="connsiteX7" fmla="*/ 0 w 3899892"/>
              <a:gd name="connsiteY7" fmla="*/ 201168 h 609600"/>
              <a:gd name="connsiteX8" fmla="*/ 0 w 3899892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99892" h="609600">
                <a:moveTo>
                  <a:pt x="201168" y="0"/>
                </a:moveTo>
                <a:lnTo>
                  <a:pt x="3698724" y="0"/>
                </a:lnTo>
                <a:cubicBezTo>
                  <a:pt x="3809826" y="0"/>
                  <a:pt x="3899892" y="90066"/>
                  <a:pt x="3899892" y="201168"/>
                </a:cubicBezTo>
                <a:lnTo>
                  <a:pt x="3899892" y="408432"/>
                </a:lnTo>
                <a:cubicBezTo>
                  <a:pt x="3899892" y="519534"/>
                  <a:pt x="3809826" y="609600"/>
                  <a:pt x="3698724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3480792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Core Home Items</a:t>
            </a:r>
          </a:p>
        </p:txBody>
      </p:sp>
      <p:pic>
        <p:nvPicPr>
          <p:cNvPr id="4" name="单词卡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660350" y="1885801"/>
            <a:ext cx="3414117" cy="836459"/>
          </a:xfrm>
          <a:prstGeom prst="rect">
            <a:avLst/>
          </a:prstGeom>
        </p:spPr>
      </p:pic>
      <p:pic>
        <p:nvPicPr>
          <p:cNvPr id="5" name="单词卡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4388793" y="1885801"/>
            <a:ext cx="3414266" cy="775874"/>
          </a:xfrm>
          <a:prstGeom prst="rect">
            <a:avLst/>
          </a:prstGeom>
        </p:spPr>
      </p:pic>
      <p:pic>
        <p:nvPicPr>
          <p:cNvPr id="6" name="单词卡3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8117384" y="1885801"/>
            <a:ext cx="3414266" cy="754120"/>
          </a:xfrm>
          <a:prstGeom prst="rect">
            <a:avLst/>
          </a:prstGeom>
        </p:spPr>
      </p:pic>
      <p:pic>
        <p:nvPicPr>
          <p:cNvPr id="7" name="单词卡4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660350" y="3520827"/>
            <a:ext cx="3414117" cy="749649"/>
          </a:xfrm>
          <a:prstGeom prst="rect">
            <a:avLst/>
          </a:prstGeom>
        </p:spPr>
      </p:pic>
      <p:pic>
        <p:nvPicPr>
          <p:cNvPr id="8" name="单词卡5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4388793" y="3520827"/>
            <a:ext cx="3414266" cy="72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8694093" cy="609600"/>
          </a:xfrm>
          <a:custGeom>
            <a:avLst/>
            <a:gdLst>
              <a:gd name="connsiteX0" fmla="*/ 201168 w 8694093"/>
              <a:gd name="connsiteY0" fmla="*/ 0 h 609600"/>
              <a:gd name="connsiteX1" fmla="*/ 8492925 w 8694093"/>
              <a:gd name="connsiteY1" fmla="*/ 0 h 609600"/>
              <a:gd name="connsiteX2" fmla="*/ 8604027 w 8694093"/>
              <a:gd name="connsiteY2" fmla="*/ 0 h 609600"/>
              <a:gd name="connsiteX3" fmla="*/ 8694093 w 8694093"/>
              <a:gd name="connsiteY3" fmla="*/ 408432 h 609600"/>
              <a:gd name="connsiteX4" fmla="*/ 8694093 w 8694093"/>
              <a:gd name="connsiteY4" fmla="*/ 519534 h 609600"/>
              <a:gd name="connsiteX5" fmla="*/ 201168 w 8694093"/>
              <a:gd name="connsiteY5" fmla="*/ 609600 h 609600"/>
              <a:gd name="connsiteX6" fmla="*/ 90066 w 8694093"/>
              <a:gd name="connsiteY6" fmla="*/ 609600 h 609600"/>
              <a:gd name="connsiteX7" fmla="*/ 0 w 8694093"/>
              <a:gd name="connsiteY7" fmla="*/ 201168 h 609600"/>
              <a:gd name="connsiteX8" fmla="*/ 0 w 8694093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94093" h="609600">
                <a:moveTo>
                  <a:pt x="201168" y="0"/>
                </a:moveTo>
                <a:lnTo>
                  <a:pt x="8492925" y="0"/>
                </a:lnTo>
                <a:cubicBezTo>
                  <a:pt x="8604027" y="0"/>
                  <a:pt x="8694093" y="90066"/>
                  <a:pt x="8694093" y="201168"/>
                </a:cubicBezTo>
                <a:lnTo>
                  <a:pt x="8694093" y="408432"/>
                </a:lnTo>
                <a:cubicBezTo>
                  <a:pt x="8694093" y="519534"/>
                  <a:pt x="8604027" y="609600"/>
                  <a:pt x="8492925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8274993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Home Vocabulary: Chinese–English Match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5334000" cy="5111651"/>
          </a:xfrm>
          <a:custGeom>
            <a:avLst/>
            <a:gdLst>
              <a:gd name="connsiteX0" fmla="*/ 357816 w 5334000"/>
              <a:gd name="connsiteY0" fmla="*/ 0 h 5111651"/>
              <a:gd name="connsiteX1" fmla="*/ 4976185 w 5334000"/>
              <a:gd name="connsiteY1" fmla="*/ 0 h 5111651"/>
              <a:gd name="connsiteX2" fmla="*/ 5173801 w 5334000"/>
              <a:gd name="connsiteY2" fmla="*/ 0 h 5111651"/>
              <a:gd name="connsiteX3" fmla="*/ 5334000 w 5334000"/>
              <a:gd name="connsiteY3" fmla="*/ 4753835 h 5111651"/>
              <a:gd name="connsiteX4" fmla="*/ 5334000 w 5334000"/>
              <a:gd name="connsiteY4" fmla="*/ 4951451 h 5111651"/>
              <a:gd name="connsiteX5" fmla="*/ 357816 w 5334000"/>
              <a:gd name="connsiteY5" fmla="*/ 5111651 h 5111651"/>
              <a:gd name="connsiteX6" fmla="*/ 262917 w 5334000"/>
              <a:gd name="connsiteY6" fmla="*/ 5111651 h 5111651"/>
              <a:gd name="connsiteX7" fmla="*/ 37698 w 5334000"/>
              <a:gd name="connsiteY7" fmla="*/ 4939746 h 5111651"/>
              <a:gd name="connsiteX8" fmla="*/ 0 w 5334000"/>
              <a:gd name="connsiteY8" fmla="*/ 357816 h 5111651"/>
              <a:gd name="connsiteX9" fmla="*/ 0 w 5334000"/>
              <a:gd name="connsiteY9" fmla="*/ 160199 h 5111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000" h="5111651">
                <a:moveTo>
                  <a:pt x="357816" y="0"/>
                </a:moveTo>
                <a:lnTo>
                  <a:pt x="4976185" y="0"/>
                </a:lnTo>
                <a:cubicBezTo>
                  <a:pt x="5173801" y="0"/>
                  <a:pt x="5334000" y="160200"/>
                  <a:pt x="5334000" y="357816"/>
                </a:cubicBezTo>
                <a:lnTo>
                  <a:pt x="5334000" y="4753835"/>
                </a:lnTo>
                <a:cubicBezTo>
                  <a:pt x="5334000" y="4951451"/>
                  <a:pt x="5173801" y="5111651"/>
                  <a:pt x="4976185" y="5111651"/>
                </a:cubicBezTo>
                <a:lnTo>
                  <a:pt x="357816" y="5111651"/>
                </a:lnTo>
                <a:cubicBezTo>
                  <a:pt x="262917" y="5111651"/>
                  <a:pt x="171905" y="5073953"/>
                  <a:pt x="104802" y="5006849"/>
                </a:cubicBezTo>
                <a:cubicBezTo>
                  <a:pt x="37698" y="4939746"/>
                  <a:pt x="0" y="4848734"/>
                  <a:pt x="0" y="4753835"/>
                </a:cubicBezTo>
                <a:lnTo>
                  <a:pt x="0" y="357816"/>
                </a:lnTo>
                <a:cubicBezTo>
                  <a:pt x="0" y="160199"/>
                  <a:pt x="160199" y="0"/>
                  <a:pt x="35781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33401"/>
            <a:ext cx="4381649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Chinese &amp; Icons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171551"/>
            <a:ext cx="4381649" cy="437656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客厅 → 🛋️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卧室 → 🛏️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厨房 → 🍳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沙发 → 🪑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table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桌子 → 📋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bed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床 → 🛏️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chair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椅子 → 🪑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冰箱 → ❄️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Each icon visually anchors meaning — helping you connect words to real-world objects instantly.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6349901" y="1549301"/>
            <a:ext cx="5334149" cy="5111651"/>
          </a:xfrm>
          <a:custGeom>
            <a:avLst/>
            <a:gdLst>
              <a:gd name="connsiteX0" fmla="*/ 357816 w 5334149"/>
              <a:gd name="connsiteY0" fmla="*/ 0 h 5111651"/>
              <a:gd name="connsiteX1" fmla="*/ 4976333 w 5334149"/>
              <a:gd name="connsiteY1" fmla="*/ 0 h 5111651"/>
              <a:gd name="connsiteX2" fmla="*/ 5173950 w 5334149"/>
              <a:gd name="connsiteY2" fmla="*/ 0 h 5111651"/>
              <a:gd name="connsiteX3" fmla="*/ 5334149 w 5334149"/>
              <a:gd name="connsiteY3" fmla="*/ 4753835 h 5111651"/>
              <a:gd name="connsiteX4" fmla="*/ 5334149 w 5334149"/>
              <a:gd name="connsiteY4" fmla="*/ 4951451 h 5111651"/>
              <a:gd name="connsiteX5" fmla="*/ 357816 w 5334149"/>
              <a:gd name="connsiteY5" fmla="*/ 5111651 h 5111651"/>
              <a:gd name="connsiteX6" fmla="*/ 262917 w 5334149"/>
              <a:gd name="connsiteY6" fmla="*/ 5111651 h 5111651"/>
              <a:gd name="connsiteX7" fmla="*/ 37698 w 5334149"/>
              <a:gd name="connsiteY7" fmla="*/ 4939746 h 5111651"/>
              <a:gd name="connsiteX8" fmla="*/ 0 w 5334149"/>
              <a:gd name="connsiteY8" fmla="*/ 357816 h 5111651"/>
              <a:gd name="connsiteX9" fmla="*/ 0 w 5334149"/>
              <a:gd name="connsiteY9" fmla="*/ 160199 h 5111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149" h="5111651">
                <a:moveTo>
                  <a:pt x="357816" y="0"/>
                </a:moveTo>
                <a:lnTo>
                  <a:pt x="4976333" y="0"/>
                </a:lnTo>
                <a:cubicBezTo>
                  <a:pt x="5173950" y="0"/>
                  <a:pt x="5334149" y="160200"/>
                  <a:pt x="5334149" y="357816"/>
                </a:cubicBezTo>
                <a:lnTo>
                  <a:pt x="5334149" y="4753835"/>
                </a:lnTo>
                <a:cubicBezTo>
                  <a:pt x="5334149" y="4951451"/>
                  <a:pt x="5173950" y="5111651"/>
                  <a:pt x="4976333" y="5111651"/>
                </a:cubicBezTo>
                <a:lnTo>
                  <a:pt x="357816" y="5111651"/>
                </a:lnTo>
                <a:cubicBezTo>
                  <a:pt x="262917" y="5111651"/>
                  <a:pt x="171905" y="5073953"/>
                  <a:pt x="104802" y="5006849"/>
                </a:cubicBezTo>
                <a:cubicBezTo>
                  <a:pt x="37698" y="4939746"/>
                  <a:pt x="0" y="4848734"/>
                  <a:pt x="0" y="4753835"/>
                </a:cubicBezTo>
                <a:lnTo>
                  <a:pt x="0" y="357816"/>
                </a:lnTo>
                <a:cubicBezTo>
                  <a:pt x="0" y="160199"/>
                  <a:pt x="160199" y="0"/>
                  <a:pt x="35781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33401"/>
            <a:ext cx="4381798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English &amp; Pronunciation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6915001" y="2171551"/>
            <a:ext cx="4381798" cy="4034842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[ˈlɪvɪŋ ruːm] 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[ˈbedruːm] 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[ˈkɪtʃɪn] 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[ˈsəʊfə] 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table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[ˈteɪbəl] 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 [bed] n.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chair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[tʃeər] 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[frɪdʒ] n.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Tip: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is short for refrigerator — used daily in spoken English!</a:t>
            </a:r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7940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51" y="187940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62910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3011388"/>
            <a:ext cx="6635948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Describe My Home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3954363"/>
            <a:ext cx="6635948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Core sentence patterns &amp; spatial prepositions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8544223" cy="609600"/>
          </a:xfrm>
          <a:custGeom>
            <a:avLst/>
            <a:gdLst>
              <a:gd name="connsiteX0" fmla="*/ 201168 w 8544223"/>
              <a:gd name="connsiteY0" fmla="*/ 0 h 609600"/>
              <a:gd name="connsiteX1" fmla="*/ 8343055 w 8544223"/>
              <a:gd name="connsiteY1" fmla="*/ 0 h 609600"/>
              <a:gd name="connsiteX2" fmla="*/ 8454157 w 8544223"/>
              <a:gd name="connsiteY2" fmla="*/ 0 h 609600"/>
              <a:gd name="connsiteX3" fmla="*/ 8544223 w 8544223"/>
              <a:gd name="connsiteY3" fmla="*/ 408432 h 609600"/>
              <a:gd name="connsiteX4" fmla="*/ 8544223 w 8544223"/>
              <a:gd name="connsiteY4" fmla="*/ 519534 h 609600"/>
              <a:gd name="connsiteX5" fmla="*/ 201168 w 8544223"/>
              <a:gd name="connsiteY5" fmla="*/ 609600 h 609600"/>
              <a:gd name="connsiteX6" fmla="*/ 90066 w 8544223"/>
              <a:gd name="connsiteY6" fmla="*/ 609600 h 609600"/>
              <a:gd name="connsiteX7" fmla="*/ 0 w 8544223"/>
              <a:gd name="connsiteY7" fmla="*/ 201168 h 609600"/>
              <a:gd name="connsiteX8" fmla="*/ 0 w 8544223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44223" h="609600">
                <a:moveTo>
                  <a:pt x="201168" y="0"/>
                </a:moveTo>
                <a:lnTo>
                  <a:pt x="8343055" y="0"/>
                </a:lnTo>
                <a:cubicBezTo>
                  <a:pt x="8454157" y="0"/>
                  <a:pt x="8544223" y="90066"/>
                  <a:pt x="8544223" y="201168"/>
                </a:cubicBezTo>
                <a:lnTo>
                  <a:pt x="8544223" y="408432"/>
                </a:lnTo>
                <a:cubicBezTo>
                  <a:pt x="8544223" y="519534"/>
                  <a:pt x="8454157" y="609600"/>
                  <a:pt x="8343055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8125123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Where Is It? Understanding in / on / under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3386733" cy="6073527"/>
          </a:xfrm>
          <a:custGeom>
            <a:avLst/>
            <a:gdLst>
              <a:gd name="connsiteX0" fmla="*/ 338673 w 3386733"/>
              <a:gd name="connsiteY0" fmla="*/ 0 h 6073527"/>
              <a:gd name="connsiteX1" fmla="*/ 3048060 w 3386733"/>
              <a:gd name="connsiteY1" fmla="*/ 0 h 6073527"/>
              <a:gd name="connsiteX2" fmla="*/ 3235103 w 3386733"/>
              <a:gd name="connsiteY2" fmla="*/ 0 h 6073527"/>
              <a:gd name="connsiteX3" fmla="*/ 3386733 w 3386733"/>
              <a:gd name="connsiteY3" fmla="*/ 5734853 h 6073527"/>
              <a:gd name="connsiteX4" fmla="*/ 3386733 w 3386733"/>
              <a:gd name="connsiteY4" fmla="*/ 5824675 h 6073527"/>
              <a:gd name="connsiteX5" fmla="*/ 3224024 w 3386733"/>
              <a:gd name="connsiteY5" fmla="*/ 6037845 h 6073527"/>
              <a:gd name="connsiteX6" fmla="*/ 338673 w 3386733"/>
              <a:gd name="connsiteY6" fmla="*/ 6073527 h 6073527"/>
              <a:gd name="connsiteX7" fmla="*/ 248851 w 3386733"/>
              <a:gd name="connsiteY7" fmla="*/ 6073527 h 6073527"/>
              <a:gd name="connsiteX8" fmla="*/ 35681 w 3386733"/>
              <a:gd name="connsiteY8" fmla="*/ 5910818 h 6073527"/>
              <a:gd name="connsiteX9" fmla="*/ 0 w 3386733"/>
              <a:gd name="connsiteY9" fmla="*/ 338673 h 6073527"/>
              <a:gd name="connsiteX10" fmla="*/ 0 w 3386733"/>
              <a:gd name="connsiteY10" fmla="*/ 151629 h 6073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60735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5734853"/>
                </a:lnTo>
                <a:cubicBezTo>
                  <a:pt x="3386733" y="5824675"/>
                  <a:pt x="3351051" y="5910818"/>
                  <a:pt x="3287538" y="5974332"/>
                </a:cubicBezTo>
                <a:cubicBezTo>
                  <a:pt x="3224024" y="6037845"/>
                  <a:pt x="3137881" y="6073527"/>
                  <a:pt x="3048060" y="6073527"/>
                </a:cubicBezTo>
                <a:lnTo>
                  <a:pt x="338673" y="6073527"/>
                </a:lnTo>
                <a:cubicBezTo>
                  <a:pt x="248851" y="6073527"/>
                  <a:pt x="162709" y="6037845"/>
                  <a:pt x="99195" y="5974331"/>
                </a:cubicBezTo>
                <a:cubicBezTo>
                  <a:pt x="35681" y="5910818"/>
                  <a:pt x="0" y="5824675"/>
                  <a:pt x="0" y="57348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51" y="1879402"/>
            <a:ext cx="2726531" cy="1533674"/>
          </a:xfrm>
          <a:prstGeom prst="rect">
            <a:avLst/>
          </a:prstGeom>
        </p:spPr>
      </p:pic>
      <p:sp>
        <p:nvSpPr>
          <p:cNvPr id="6" name="形状3"/>
          <p:cNvSpPr txBox="1"/>
          <p:nvPr/>
        </p:nvSpPr>
        <p:spPr>
          <a:xfrm>
            <a:off x="838051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2"/>
          <p:cNvSpPr txBox="1"/>
          <p:nvPr/>
        </p:nvSpPr>
        <p:spPr>
          <a:xfrm>
            <a:off x="742801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in — enclosed space</a:t>
            </a:r>
          </a:p>
        </p:txBody>
      </p:sp>
      <p:sp>
        <p:nvSpPr>
          <p:cNvPr id="8" name="文本3"/>
          <p:cNvSpPr txBox="1"/>
          <p:nvPr/>
        </p:nvSpPr>
        <p:spPr>
          <a:xfrm>
            <a:off x="742801" y="4454277"/>
            <a:ext cx="2917031" cy="258253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 means inside a container or enclosed area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in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The cat is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box.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The milk is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fridge.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There’s a book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bag.</a:t>
            </a:r>
          </a:p>
        </p:txBody>
      </p:sp>
      <p:sp>
        <p:nvSpPr>
          <p:cNvPr id="9" name="形状4"/>
          <p:cNvSpPr txBox="1"/>
          <p:nvPr/>
        </p:nvSpPr>
        <p:spPr>
          <a:xfrm>
            <a:off x="4402634" y="1549301"/>
            <a:ext cx="3386733" cy="6073527"/>
          </a:xfrm>
          <a:custGeom>
            <a:avLst/>
            <a:gdLst>
              <a:gd name="connsiteX0" fmla="*/ 338673 w 3386733"/>
              <a:gd name="connsiteY0" fmla="*/ 0 h 6073527"/>
              <a:gd name="connsiteX1" fmla="*/ 3048060 w 3386733"/>
              <a:gd name="connsiteY1" fmla="*/ 0 h 6073527"/>
              <a:gd name="connsiteX2" fmla="*/ 3235103 w 3386733"/>
              <a:gd name="connsiteY2" fmla="*/ 0 h 6073527"/>
              <a:gd name="connsiteX3" fmla="*/ 3386733 w 3386733"/>
              <a:gd name="connsiteY3" fmla="*/ 5734853 h 6073527"/>
              <a:gd name="connsiteX4" fmla="*/ 3386733 w 3386733"/>
              <a:gd name="connsiteY4" fmla="*/ 5824675 h 6073527"/>
              <a:gd name="connsiteX5" fmla="*/ 3224024 w 3386733"/>
              <a:gd name="connsiteY5" fmla="*/ 6037845 h 6073527"/>
              <a:gd name="connsiteX6" fmla="*/ 338673 w 3386733"/>
              <a:gd name="connsiteY6" fmla="*/ 6073527 h 6073527"/>
              <a:gd name="connsiteX7" fmla="*/ 248851 w 3386733"/>
              <a:gd name="connsiteY7" fmla="*/ 6073527 h 6073527"/>
              <a:gd name="connsiteX8" fmla="*/ 35681 w 3386733"/>
              <a:gd name="connsiteY8" fmla="*/ 5910818 h 6073527"/>
              <a:gd name="connsiteX9" fmla="*/ 0 w 3386733"/>
              <a:gd name="connsiteY9" fmla="*/ 338673 h 6073527"/>
              <a:gd name="connsiteX10" fmla="*/ 0 w 3386733"/>
              <a:gd name="connsiteY10" fmla="*/ 151629 h 6073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60735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5734853"/>
                </a:lnTo>
                <a:cubicBezTo>
                  <a:pt x="3386733" y="5824675"/>
                  <a:pt x="3351051" y="5910818"/>
                  <a:pt x="3287538" y="5974332"/>
                </a:cubicBezTo>
                <a:cubicBezTo>
                  <a:pt x="3224024" y="6037845"/>
                  <a:pt x="3137881" y="6073527"/>
                  <a:pt x="3048060" y="6073527"/>
                </a:cubicBezTo>
                <a:lnTo>
                  <a:pt x="338673" y="6073527"/>
                </a:lnTo>
                <a:cubicBezTo>
                  <a:pt x="248851" y="6073527"/>
                  <a:pt x="162709" y="6037845"/>
                  <a:pt x="99195" y="5974331"/>
                </a:cubicBezTo>
                <a:cubicBezTo>
                  <a:pt x="35681" y="5910818"/>
                  <a:pt x="0" y="5824675"/>
                  <a:pt x="0" y="57348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0" r="0" b="34496"/>
          <a:stretch>
            <a:fillRect/>
          </a:stretch>
        </p:blipFill>
        <p:spPr>
          <a:xfrm>
            <a:off x="4732734" y="1879402"/>
            <a:ext cx="2726531" cy="1533674"/>
          </a:xfrm>
          <a:prstGeom prst="rect">
            <a:avLst/>
          </a:prstGeom>
        </p:spPr>
      </p:pic>
      <p:sp>
        <p:nvSpPr>
          <p:cNvPr id="11" name="形状5"/>
          <p:cNvSpPr txBox="1"/>
          <p:nvPr/>
        </p:nvSpPr>
        <p:spPr>
          <a:xfrm>
            <a:off x="4732734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2" name="文本4"/>
          <p:cNvSpPr txBox="1"/>
          <p:nvPr/>
        </p:nvSpPr>
        <p:spPr>
          <a:xfrm>
            <a:off x="4637484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on — surface contact</a:t>
            </a:r>
          </a:p>
        </p:txBody>
      </p:sp>
      <p:sp>
        <p:nvSpPr>
          <p:cNvPr id="13" name="文本5"/>
          <p:cNvSpPr txBox="1"/>
          <p:nvPr/>
        </p:nvSpPr>
        <p:spPr>
          <a:xfrm>
            <a:off x="4637484" y="4454277"/>
            <a:ext cx="2917031" cy="25908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 means resting atop a surface→ The book is 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on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table.→ Her phone is 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onon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sofa.→ A lamp is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on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desk.</a:t>
            </a:r>
          </a:p>
        </p:txBody>
      </p:sp>
      <p:sp>
        <p:nvSpPr>
          <p:cNvPr id="14" name="形状6"/>
          <p:cNvSpPr txBox="1"/>
          <p:nvPr/>
        </p:nvSpPr>
        <p:spPr>
          <a:xfrm>
            <a:off x="8297317" y="1549301"/>
            <a:ext cx="3386733" cy="6073527"/>
          </a:xfrm>
          <a:custGeom>
            <a:avLst/>
            <a:gdLst>
              <a:gd name="connsiteX0" fmla="*/ 338673 w 3386733"/>
              <a:gd name="connsiteY0" fmla="*/ 0 h 6073527"/>
              <a:gd name="connsiteX1" fmla="*/ 3048060 w 3386733"/>
              <a:gd name="connsiteY1" fmla="*/ 0 h 6073527"/>
              <a:gd name="connsiteX2" fmla="*/ 3235103 w 3386733"/>
              <a:gd name="connsiteY2" fmla="*/ 0 h 6073527"/>
              <a:gd name="connsiteX3" fmla="*/ 3386733 w 3386733"/>
              <a:gd name="connsiteY3" fmla="*/ 5734853 h 6073527"/>
              <a:gd name="connsiteX4" fmla="*/ 3386733 w 3386733"/>
              <a:gd name="connsiteY4" fmla="*/ 5824675 h 6073527"/>
              <a:gd name="connsiteX5" fmla="*/ 3224024 w 3386733"/>
              <a:gd name="connsiteY5" fmla="*/ 6037845 h 6073527"/>
              <a:gd name="connsiteX6" fmla="*/ 338673 w 3386733"/>
              <a:gd name="connsiteY6" fmla="*/ 6073527 h 6073527"/>
              <a:gd name="connsiteX7" fmla="*/ 248851 w 3386733"/>
              <a:gd name="connsiteY7" fmla="*/ 6073527 h 6073527"/>
              <a:gd name="connsiteX8" fmla="*/ 35681 w 3386733"/>
              <a:gd name="connsiteY8" fmla="*/ 5910818 h 6073527"/>
              <a:gd name="connsiteX9" fmla="*/ 0 w 3386733"/>
              <a:gd name="connsiteY9" fmla="*/ 338673 h 6073527"/>
              <a:gd name="connsiteX10" fmla="*/ 0 w 3386733"/>
              <a:gd name="connsiteY10" fmla="*/ 151629 h 6073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60735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5734853"/>
                </a:lnTo>
                <a:cubicBezTo>
                  <a:pt x="3386733" y="5824675"/>
                  <a:pt x="3351051" y="5910818"/>
                  <a:pt x="3287538" y="5974332"/>
                </a:cubicBezTo>
                <a:cubicBezTo>
                  <a:pt x="3224024" y="6037845"/>
                  <a:pt x="3137881" y="6073527"/>
                  <a:pt x="3048060" y="6073527"/>
                </a:cubicBezTo>
                <a:lnTo>
                  <a:pt x="338673" y="6073527"/>
                </a:lnTo>
                <a:cubicBezTo>
                  <a:pt x="248851" y="6073527"/>
                  <a:pt x="162709" y="6037845"/>
                  <a:pt x="99195" y="5974331"/>
                </a:cubicBezTo>
                <a:cubicBezTo>
                  <a:pt x="35681" y="5910818"/>
                  <a:pt x="0" y="5824675"/>
                  <a:pt x="0" y="57348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5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0" t="0" r="0" b="25000"/>
          <a:stretch>
            <a:fillRect/>
          </a:stretch>
        </p:blipFill>
        <p:spPr>
          <a:xfrm>
            <a:off x="8627418" y="1879402"/>
            <a:ext cx="2726531" cy="1533674"/>
          </a:xfrm>
          <a:prstGeom prst="rect">
            <a:avLst/>
          </a:prstGeom>
        </p:spPr>
      </p:pic>
      <p:sp>
        <p:nvSpPr>
          <p:cNvPr id="16" name="形状7"/>
          <p:cNvSpPr txBox="1"/>
          <p:nvPr/>
        </p:nvSpPr>
        <p:spPr>
          <a:xfrm>
            <a:off x="8627418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7" name="文本6"/>
          <p:cNvSpPr txBox="1"/>
          <p:nvPr/>
        </p:nvSpPr>
        <p:spPr>
          <a:xfrm>
            <a:off x="8532168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under — below and covered</a:t>
            </a:r>
          </a:p>
        </p:txBody>
      </p:sp>
      <p:sp>
        <p:nvSpPr>
          <p:cNvPr id="18" name="文本7"/>
          <p:cNvSpPr txBox="1"/>
          <p:nvPr/>
        </p:nvSpPr>
        <p:spPr>
          <a:xfrm>
            <a:off x="8532168" y="4454277"/>
            <a:ext cx="2917031" cy="29337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under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means directly beneath and often hidden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The ball is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under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chair.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His shoes are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under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bed.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The keys are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under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the newspaper.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素材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2667000" y="3048000"/>
            <a:ext cx="2286000" cy="2286000"/>
          </a:xfrm>
          <a:prstGeom prst="rect">
            <a:avLst/>
          </a:prstGeom>
        </p:spPr>
      </p:pic>
      <p:pic>
        <p:nvPicPr>
          <p:cNvPr id="3" name="素材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7239000" y="3048000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2811363"/>
            <a:ext cx="6635948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Enter Lingling's Home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3754338"/>
            <a:ext cx="6635948" cy="9906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A story-based language journey to discover rooms, furniture and love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5477024" cy="609600"/>
          </a:xfrm>
          <a:custGeom>
            <a:avLst/>
            <a:gdLst>
              <a:gd name="connsiteX0" fmla="*/ 201168 w 5477024"/>
              <a:gd name="connsiteY0" fmla="*/ 0 h 609600"/>
              <a:gd name="connsiteX1" fmla="*/ 5275856 w 5477024"/>
              <a:gd name="connsiteY1" fmla="*/ 0 h 609600"/>
              <a:gd name="connsiteX2" fmla="*/ 5386958 w 5477024"/>
              <a:gd name="connsiteY2" fmla="*/ 0 h 609600"/>
              <a:gd name="connsiteX3" fmla="*/ 5477024 w 5477024"/>
              <a:gd name="connsiteY3" fmla="*/ 408432 h 609600"/>
              <a:gd name="connsiteX4" fmla="*/ 5477024 w 5477024"/>
              <a:gd name="connsiteY4" fmla="*/ 519534 h 609600"/>
              <a:gd name="connsiteX5" fmla="*/ 201168 w 5477024"/>
              <a:gd name="connsiteY5" fmla="*/ 609600 h 609600"/>
              <a:gd name="connsiteX6" fmla="*/ 90066 w 5477024"/>
              <a:gd name="connsiteY6" fmla="*/ 609600 h 609600"/>
              <a:gd name="connsiteX7" fmla="*/ 0 w 5477024"/>
              <a:gd name="connsiteY7" fmla="*/ 201168 h 609600"/>
              <a:gd name="connsiteX8" fmla="*/ 0 w 5477024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477024" h="609600">
                <a:moveTo>
                  <a:pt x="201168" y="0"/>
                </a:moveTo>
                <a:lnTo>
                  <a:pt x="5275856" y="0"/>
                </a:lnTo>
                <a:cubicBezTo>
                  <a:pt x="5386958" y="0"/>
                  <a:pt x="5477024" y="90066"/>
                  <a:pt x="5477024" y="201168"/>
                </a:cubicBezTo>
                <a:lnTo>
                  <a:pt x="5477024" y="408432"/>
                </a:lnTo>
                <a:cubicBezTo>
                  <a:pt x="5477024" y="519534"/>
                  <a:pt x="5386958" y="609600"/>
                  <a:pt x="5275856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5057924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Rooms &amp; Their Functions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5334000" cy="6140351"/>
          </a:xfrm>
          <a:custGeom>
            <a:avLst/>
            <a:gdLst>
              <a:gd name="connsiteX0" fmla="*/ 373380 w 5334000"/>
              <a:gd name="connsiteY0" fmla="*/ 0 h 6140351"/>
              <a:gd name="connsiteX1" fmla="*/ 4960620 w 5334000"/>
              <a:gd name="connsiteY1" fmla="*/ 0 h 6140351"/>
              <a:gd name="connsiteX2" fmla="*/ 5059647 w 5334000"/>
              <a:gd name="connsiteY2" fmla="*/ 0 h 6140351"/>
              <a:gd name="connsiteX3" fmla="*/ 5294662 w 5334000"/>
              <a:gd name="connsiteY3" fmla="*/ 179383 h 6140351"/>
              <a:gd name="connsiteX4" fmla="*/ 5334000 w 5334000"/>
              <a:gd name="connsiteY4" fmla="*/ 5766971 h 6140351"/>
              <a:gd name="connsiteX5" fmla="*/ 5334001 w 5334000"/>
              <a:gd name="connsiteY5" fmla="*/ 5865998 h 6140351"/>
              <a:gd name="connsiteX6" fmla="*/ 5154618 w 5334000"/>
              <a:gd name="connsiteY6" fmla="*/ 6101013 h 6140351"/>
              <a:gd name="connsiteX7" fmla="*/ 373380 w 5334000"/>
              <a:gd name="connsiteY7" fmla="*/ 6140351 h 6140351"/>
              <a:gd name="connsiteX8" fmla="*/ 274353 w 5334000"/>
              <a:gd name="connsiteY8" fmla="*/ 6140351 h 6140351"/>
              <a:gd name="connsiteX9" fmla="*/ 39338 w 5334000"/>
              <a:gd name="connsiteY9" fmla="*/ 5960968 h 6140351"/>
              <a:gd name="connsiteX10" fmla="*/ 0 w 5334000"/>
              <a:gd name="connsiteY10" fmla="*/ 373380 h 6140351"/>
              <a:gd name="connsiteX11" fmla="*/ 0 w 5334000"/>
              <a:gd name="connsiteY11" fmla="*/ 167168 h 6140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6140351">
                <a:moveTo>
                  <a:pt x="373380" y="0"/>
                </a:moveTo>
                <a:lnTo>
                  <a:pt x="4960620" y="0"/>
                </a:lnTo>
                <a:cubicBezTo>
                  <a:pt x="5059647" y="0"/>
                  <a:pt x="5154618" y="39338"/>
                  <a:pt x="5224640" y="109360"/>
                </a:cubicBezTo>
                <a:cubicBezTo>
                  <a:pt x="5294662" y="179383"/>
                  <a:pt x="5334001" y="274353"/>
                  <a:pt x="5334000" y="373380"/>
                </a:cubicBezTo>
                <a:lnTo>
                  <a:pt x="5334000" y="5766971"/>
                </a:lnTo>
                <a:cubicBezTo>
                  <a:pt x="5334001" y="5865998"/>
                  <a:pt x="5294662" y="5960969"/>
                  <a:pt x="5224640" y="6030991"/>
                </a:cubicBezTo>
                <a:cubicBezTo>
                  <a:pt x="5154618" y="6101013"/>
                  <a:pt x="5059647" y="6140351"/>
                  <a:pt x="4960620" y="6140351"/>
                </a:cubicBezTo>
                <a:lnTo>
                  <a:pt x="373380" y="6140351"/>
                </a:lnTo>
                <a:cubicBezTo>
                  <a:pt x="274353" y="6140351"/>
                  <a:pt x="179383" y="6101013"/>
                  <a:pt x="109360" y="6030991"/>
                </a:cubicBezTo>
                <a:cubicBezTo>
                  <a:pt x="39338" y="5960968"/>
                  <a:pt x="0" y="5865998"/>
                  <a:pt x="0" y="5766971"/>
                </a:cubicBezTo>
                <a:lnTo>
                  <a:pt x="0" y="373380"/>
                </a:lnTo>
                <a:cubicBezTo>
                  <a:pt x="0" y="167168"/>
                  <a:pt x="167168" y="0"/>
                  <a:pt x="37338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33401"/>
            <a:ext cx="4381649" cy="803846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Living Room — Heart of the Home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476351"/>
            <a:ext cx="4381649" cy="505999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The  is where family gathers, relaxes and entertains guests.■ Typical items: 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table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chair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TV, bookshelf.■ Key sentence: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The sofa is in the living room.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Why it matters: It reflects warmth, connection and shared moments — not just furniture, but feelings.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Fun fact: In many Chinese homes, the living room also serves as a space for greeting elders and celebrating festivals — making it culturally rich and emotionally central.</a:t>
            </a:r>
          </a:p>
          <a:p>
            <a:pPr marL="0" algn="l"/>
          </a:p>
        </p:txBody>
      </p:sp>
      <p:sp>
        <p:nvSpPr>
          <p:cNvPr id="7" name="形状3"/>
          <p:cNvSpPr txBox="1"/>
          <p:nvPr/>
        </p:nvSpPr>
        <p:spPr>
          <a:xfrm>
            <a:off x="6349901" y="1549301"/>
            <a:ext cx="5334149" cy="6140351"/>
          </a:xfrm>
          <a:custGeom>
            <a:avLst/>
            <a:gdLst>
              <a:gd name="connsiteX0" fmla="*/ 373390 w 5334149"/>
              <a:gd name="connsiteY0" fmla="*/ 0 h 6140351"/>
              <a:gd name="connsiteX1" fmla="*/ 4960758 w 5334149"/>
              <a:gd name="connsiteY1" fmla="*/ 0 h 6140351"/>
              <a:gd name="connsiteX2" fmla="*/ 5059788 w 5334149"/>
              <a:gd name="connsiteY2" fmla="*/ 0 h 6140351"/>
              <a:gd name="connsiteX3" fmla="*/ 5294809 w 5334149"/>
              <a:gd name="connsiteY3" fmla="*/ 179388 h 6140351"/>
              <a:gd name="connsiteX4" fmla="*/ 5334149 w 5334149"/>
              <a:gd name="connsiteY4" fmla="*/ 5766960 h 6140351"/>
              <a:gd name="connsiteX5" fmla="*/ 5334149 w 5334149"/>
              <a:gd name="connsiteY5" fmla="*/ 5865990 h 6140351"/>
              <a:gd name="connsiteX6" fmla="*/ 5154761 w 5334149"/>
              <a:gd name="connsiteY6" fmla="*/ 6101011 h 6140351"/>
              <a:gd name="connsiteX7" fmla="*/ 373390 w 5334149"/>
              <a:gd name="connsiteY7" fmla="*/ 6140351 h 6140351"/>
              <a:gd name="connsiteX8" fmla="*/ 274361 w 5334149"/>
              <a:gd name="connsiteY8" fmla="*/ 6140351 h 6140351"/>
              <a:gd name="connsiteX9" fmla="*/ 39339 w 5334149"/>
              <a:gd name="connsiteY9" fmla="*/ 5960963 h 6140351"/>
              <a:gd name="connsiteX10" fmla="*/ 0 w 5334149"/>
              <a:gd name="connsiteY10" fmla="*/ 373390 h 6140351"/>
              <a:gd name="connsiteX11" fmla="*/ 0 w 5334149"/>
              <a:gd name="connsiteY11" fmla="*/ 167173 h 6140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6140351">
                <a:moveTo>
                  <a:pt x="373390" y="0"/>
                </a:moveTo>
                <a:lnTo>
                  <a:pt x="4960758" y="0"/>
                </a:lnTo>
                <a:cubicBezTo>
                  <a:pt x="5059788" y="0"/>
                  <a:pt x="5154761" y="39339"/>
                  <a:pt x="5224785" y="109364"/>
                </a:cubicBezTo>
                <a:cubicBezTo>
                  <a:pt x="5294809" y="179388"/>
                  <a:pt x="5334149" y="274361"/>
                  <a:pt x="5334149" y="373390"/>
                </a:cubicBezTo>
                <a:lnTo>
                  <a:pt x="5334149" y="5766960"/>
                </a:lnTo>
                <a:cubicBezTo>
                  <a:pt x="5334149" y="5865990"/>
                  <a:pt x="5294809" y="5960963"/>
                  <a:pt x="5224785" y="6030987"/>
                </a:cubicBezTo>
                <a:cubicBezTo>
                  <a:pt x="5154761" y="6101011"/>
                  <a:pt x="5059788" y="6140351"/>
                  <a:pt x="4960758" y="6140351"/>
                </a:cubicBezTo>
                <a:lnTo>
                  <a:pt x="373390" y="6140351"/>
                </a:lnTo>
                <a:cubicBezTo>
                  <a:pt x="274361" y="6140351"/>
                  <a:pt x="179388" y="6101011"/>
                  <a:pt x="109363" y="6030987"/>
                </a:cubicBezTo>
                <a:cubicBezTo>
                  <a:pt x="39339" y="5960963"/>
                  <a:pt x="0" y="5865990"/>
                  <a:pt x="0" y="5766960"/>
                </a:cubicBezTo>
                <a:lnTo>
                  <a:pt x="0" y="373390"/>
                </a:lnTo>
                <a:cubicBezTo>
                  <a:pt x="0" y="167173"/>
                  <a:pt x="167173" y="0"/>
                  <a:pt x="37339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33401"/>
            <a:ext cx="4381798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Kitchen — Hub of Life &amp; Care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6915001" y="2171551"/>
            <a:ext cx="4381798" cy="574343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The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is where meals are prepared, family traditions are passed down, and care is expressed through food.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Typical items: , stove, sink, cabinets, dining table (often adjacent).■ Key sentence: 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The fridge is in the kitchen.fridge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Why it matters: It symbolizes nourishment, safety and daily rhythm — the quiet engine of home life.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Real-world link: In Lingling’s story, she finds Susu near the fridge — because cats love cool, quiet corners and the smell of food!</a:t>
            </a:r>
          </a:p>
          <a:p>
            <a:pPr marL="0" algn="l"/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7940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51" y="187940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62910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7505700" y="3076575"/>
            <a:ext cx="3143250" cy="704850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7505700" y="3895725"/>
            <a:ext cx="3143250" cy="704850"/>
          </a:xfrm>
          <a:prstGeom prst="rect">
            <a:avLst/>
          </a:prstGeom>
        </p:spPr>
      </p:pic>
      <p:pic>
        <p:nvPicPr>
          <p:cNvPr id="4" name="容器3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7505700" y="2257425"/>
            <a:ext cx="3143250" cy="704850"/>
          </a:xfrm>
          <a:prstGeom prst="rect">
            <a:avLst/>
          </a:prstGeom>
        </p:spPr>
      </p:pic>
      <p:pic>
        <p:nvPicPr>
          <p:cNvPr id="5" name="容器4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7505700" y="4714875"/>
            <a:ext cx="3143250" cy="704850"/>
          </a:xfrm>
          <a:prstGeom prst="rect">
            <a:avLst/>
          </a:prstGeom>
        </p:spPr>
      </p:pic>
      <p:pic>
        <p:nvPicPr>
          <p:cNvPr id="6" name="素材1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895350" y="2628900"/>
            <a:ext cx="2933700" cy="647700"/>
          </a:xfrm>
          <a:prstGeom prst="rect">
            <a:avLst/>
          </a:prstGeom>
        </p:spPr>
      </p:pic>
      <p:pic>
        <p:nvPicPr>
          <p:cNvPr id="7" name="素材2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895350" y="3438525"/>
            <a:ext cx="2933700" cy="647700"/>
          </a:xfrm>
          <a:prstGeom prst="rect">
            <a:avLst/>
          </a:prstGeom>
        </p:spPr>
      </p:pic>
      <p:pic>
        <p:nvPicPr>
          <p:cNvPr id="8" name="素材3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895350" y="1819275"/>
            <a:ext cx="2933700" cy="647700"/>
          </a:xfrm>
          <a:prstGeom prst="rect">
            <a:avLst/>
          </a:prstGeom>
        </p:spPr>
      </p:pic>
      <p:pic>
        <p:nvPicPr>
          <p:cNvPr id="9" name="素材4"/>
          <p:cNvPicPr>
            <a:picLocks noChangeAspect="1"/>
          </p:cNvPicPr>
          <p:nvPr/>
        </p:nvPicPr>
        <p:blipFill>
          <a:fillRect/>
          <a:blip r:embed="rId9"/>
          <a:stretch/>
        </p:blipFill>
        <p:spPr>
          <a:xfrm>
            <a:off x="895350" y="4248150"/>
            <a:ext cx="2933700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3011388"/>
            <a:ext cx="6635948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My Creative Home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3954363"/>
            <a:ext cx="6635948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Personalized expression &amp; emotional connection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5655469" cy="609600"/>
          </a:xfrm>
          <a:custGeom>
            <a:avLst/>
            <a:gdLst>
              <a:gd name="connsiteX0" fmla="*/ 201168 w 5655469"/>
              <a:gd name="connsiteY0" fmla="*/ 0 h 609600"/>
              <a:gd name="connsiteX1" fmla="*/ 5454301 w 5655469"/>
              <a:gd name="connsiteY1" fmla="*/ 0 h 609600"/>
              <a:gd name="connsiteX2" fmla="*/ 5565403 w 5655469"/>
              <a:gd name="connsiteY2" fmla="*/ 0 h 609600"/>
              <a:gd name="connsiteX3" fmla="*/ 5655469 w 5655469"/>
              <a:gd name="connsiteY3" fmla="*/ 408432 h 609600"/>
              <a:gd name="connsiteX4" fmla="*/ 5655469 w 5655469"/>
              <a:gd name="connsiteY4" fmla="*/ 519534 h 609600"/>
              <a:gd name="connsiteX5" fmla="*/ 201168 w 5655469"/>
              <a:gd name="connsiteY5" fmla="*/ 609600 h 609600"/>
              <a:gd name="connsiteX6" fmla="*/ 90066 w 5655469"/>
              <a:gd name="connsiteY6" fmla="*/ 609600 h 609600"/>
              <a:gd name="connsiteX7" fmla="*/ 0 w 5655469"/>
              <a:gd name="connsiteY7" fmla="*/ 201168 h 609600"/>
              <a:gd name="connsiteX8" fmla="*/ 0 w 5655469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655469" h="609600">
                <a:moveTo>
                  <a:pt x="201168" y="0"/>
                </a:moveTo>
                <a:lnTo>
                  <a:pt x="5454301" y="0"/>
                </a:lnTo>
                <a:cubicBezTo>
                  <a:pt x="5565403" y="0"/>
                  <a:pt x="5655469" y="90066"/>
                  <a:pt x="5655469" y="201168"/>
                </a:cubicBezTo>
                <a:lnTo>
                  <a:pt x="5655469" y="408432"/>
                </a:lnTo>
                <a:cubicBezTo>
                  <a:pt x="5655469" y="519534"/>
                  <a:pt x="5565403" y="609600"/>
                  <a:pt x="5454301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5236369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Introduce My Drawn Home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660350" y="567481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3705523" y="5674816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4"/>
          <p:cNvSpPr txBox="1"/>
          <p:nvPr/>
        </p:nvSpPr>
        <p:spPr>
          <a:xfrm>
            <a:off x="660350" y="8719989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5"/>
          <p:cNvSpPr txBox="1"/>
          <p:nvPr/>
        </p:nvSpPr>
        <p:spPr>
          <a:xfrm>
            <a:off x="660350" y="5674816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50" y="5751016"/>
            <a:ext cx="2892772" cy="2892772"/>
          </a:xfrm>
          <a:prstGeom prst="rect">
            <a:avLst/>
          </a:prstGeom>
        </p:spPr>
      </p:pic>
      <p:sp>
        <p:nvSpPr>
          <p:cNvPr id="9" name="形状6"/>
          <p:cNvSpPr txBox="1"/>
          <p:nvPr/>
        </p:nvSpPr>
        <p:spPr>
          <a:xfrm>
            <a:off x="4019848" y="1600051"/>
            <a:ext cx="7511802" cy="3790950"/>
          </a:xfrm>
          <a:custGeom>
            <a:avLst/>
            <a:gdLst>
              <a:gd name="connsiteX0" fmla="*/ 341186 w 7511802"/>
              <a:gd name="connsiteY0" fmla="*/ 0 h 3790950"/>
              <a:gd name="connsiteX1" fmla="*/ 7170616 w 7511802"/>
              <a:gd name="connsiteY1" fmla="*/ 0 h 3790950"/>
              <a:gd name="connsiteX2" fmla="*/ 7261104 w 7511802"/>
              <a:gd name="connsiteY2" fmla="*/ 0 h 3790950"/>
              <a:gd name="connsiteX3" fmla="*/ 7475856 w 7511802"/>
              <a:gd name="connsiteY3" fmla="*/ 163916 h 3790950"/>
              <a:gd name="connsiteX4" fmla="*/ 7511802 w 7511802"/>
              <a:gd name="connsiteY4" fmla="*/ 3449764 h 3790950"/>
              <a:gd name="connsiteX5" fmla="*/ 7511802 w 7511802"/>
              <a:gd name="connsiteY5" fmla="*/ 3540253 h 3790950"/>
              <a:gd name="connsiteX6" fmla="*/ 7347886 w 7511802"/>
              <a:gd name="connsiteY6" fmla="*/ 3755004 h 3790950"/>
              <a:gd name="connsiteX7" fmla="*/ 341186 w 7511802"/>
              <a:gd name="connsiteY7" fmla="*/ 3790950 h 3790950"/>
              <a:gd name="connsiteX8" fmla="*/ 250697 w 7511802"/>
              <a:gd name="connsiteY8" fmla="*/ 3790950 h 3790950"/>
              <a:gd name="connsiteX9" fmla="*/ 35946 w 7511802"/>
              <a:gd name="connsiteY9" fmla="*/ 3627034 h 3790950"/>
              <a:gd name="connsiteX10" fmla="*/ 0 w 7511802"/>
              <a:gd name="connsiteY10" fmla="*/ 341185 h 3790950"/>
              <a:gd name="connsiteX11" fmla="*/ 0 w 7511802"/>
              <a:gd name="connsiteY11" fmla="*/ 152754 h 37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511802" h="3790950">
                <a:moveTo>
                  <a:pt x="341186" y="0"/>
                </a:moveTo>
                <a:lnTo>
                  <a:pt x="7170616" y="0"/>
                </a:lnTo>
                <a:cubicBezTo>
                  <a:pt x="7261104" y="0"/>
                  <a:pt x="7347886" y="35946"/>
                  <a:pt x="7411871" y="99931"/>
                </a:cubicBezTo>
                <a:cubicBezTo>
                  <a:pt x="7475856" y="163916"/>
                  <a:pt x="7511802" y="250697"/>
                  <a:pt x="7511802" y="341185"/>
                </a:cubicBezTo>
                <a:lnTo>
                  <a:pt x="7511802" y="3449764"/>
                </a:lnTo>
                <a:cubicBezTo>
                  <a:pt x="7511802" y="3540253"/>
                  <a:pt x="7475856" y="3627034"/>
                  <a:pt x="7411871" y="3691019"/>
                </a:cubicBezTo>
                <a:cubicBezTo>
                  <a:pt x="7347886" y="3755004"/>
                  <a:pt x="7261104" y="3790950"/>
                  <a:pt x="7170616" y="3790950"/>
                </a:cubicBezTo>
                <a:lnTo>
                  <a:pt x="341186" y="3790950"/>
                </a:lnTo>
                <a:cubicBezTo>
                  <a:pt x="250697" y="3790950"/>
                  <a:pt x="163916" y="3755004"/>
                  <a:pt x="99931" y="3691019"/>
                </a:cubicBezTo>
                <a:cubicBezTo>
                  <a:pt x="35946" y="3627034"/>
                  <a:pt x="0" y="3540253"/>
                  <a:pt x="0" y="3449764"/>
                </a:cubicBezTo>
                <a:lnTo>
                  <a:pt x="0" y="341185"/>
                </a:lnTo>
                <a:cubicBezTo>
                  <a:pt x="0" y="152754"/>
                  <a:pt x="152754" y="0"/>
                  <a:pt x="34118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048" y="1892052"/>
            <a:ext cx="381000" cy="381000"/>
          </a:xfrm>
          <a:prstGeom prst="rect">
            <a:avLst/>
          </a:prstGeom>
        </p:spPr>
      </p:pic>
      <p:sp>
        <p:nvSpPr>
          <p:cNvPr id="11" name="文本2"/>
          <p:cNvSpPr txBox="1"/>
          <p:nvPr/>
        </p:nvSpPr>
        <p:spPr>
          <a:xfrm>
            <a:off x="4889748" y="1809601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Sentence Frames</a:t>
            </a:r>
          </a:p>
        </p:txBody>
      </p:sp>
      <p:sp>
        <p:nvSpPr>
          <p:cNvPr id="12" name="文本3"/>
          <p:cNvSpPr txBox="1"/>
          <p:nvPr/>
        </p:nvSpPr>
        <p:spPr>
          <a:xfrm>
            <a:off x="4889748" y="2247751"/>
            <a:ext cx="6279952" cy="300968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I have…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I have a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in the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I have a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in the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I have a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in the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This is my…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This is my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 It’s cozy and bright.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This is my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 We cook delicious meals here.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This is my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 We watch movies and laugh together.</a:t>
            </a:r>
          </a:p>
        </p:txBody>
      </p:sp>
      <p:sp>
        <p:nvSpPr>
          <p:cNvPr id="13" name="形状7"/>
          <p:cNvSpPr txBox="1"/>
          <p:nvPr/>
        </p:nvSpPr>
        <p:spPr>
          <a:xfrm>
            <a:off x="4019848" y="5644902"/>
            <a:ext cx="7511802" cy="3790950"/>
          </a:xfrm>
          <a:custGeom>
            <a:avLst/>
            <a:gdLst>
              <a:gd name="connsiteX0" fmla="*/ 341186 w 7511802"/>
              <a:gd name="connsiteY0" fmla="*/ 0 h 3790950"/>
              <a:gd name="connsiteX1" fmla="*/ 7170616 w 7511802"/>
              <a:gd name="connsiteY1" fmla="*/ 0 h 3790950"/>
              <a:gd name="connsiteX2" fmla="*/ 7261104 w 7511802"/>
              <a:gd name="connsiteY2" fmla="*/ 0 h 3790950"/>
              <a:gd name="connsiteX3" fmla="*/ 7475856 w 7511802"/>
              <a:gd name="connsiteY3" fmla="*/ 163916 h 3790950"/>
              <a:gd name="connsiteX4" fmla="*/ 7511802 w 7511802"/>
              <a:gd name="connsiteY4" fmla="*/ 3449764 h 3790950"/>
              <a:gd name="connsiteX5" fmla="*/ 7511802 w 7511802"/>
              <a:gd name="connsiteY5" fmla="*/ 3540253 h 3790950"/>
              <a:gd name="connsiteX6" fmla="*/ 7347886 w 7511802"/>
              <a:gd name="connsiteY6" fmla="*/ 3755004 h 3790950"/>
              <a:gd name="connsiteX7" fmla="*/ 341186 w 7511802"/>
              <a:gd name="connsiteY7" fmla="*/ 3790950 h 3790950"/>
              <a:gd name="connsiteX8" fmla="*/ 250697 w 7511802"/>
              <a:gd name="connsiteY8" fmla="*/ 3790950 h 3790950"/>
              <a:gd name="connsiteX9" fmla="*/ 35946 w 7511802"/>
              <a:gd name="connsiteY9" fmla="*/ 3627034 h 3790950"/>
              <a:gd name="connsiteX10" fmla="*/ 0 w 7511802"/>
              <a:gd name="connsiteY10" fmla="*/ 341185 h 3790950"/>
              <a:gd name="connsiteX11" fmla="*/ 0 w 7511802"/>
              <a:gd name="connsiteY11" fmla="*/ 152754 h 37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511802" h="3790950">
                <a:moveTo>
                  <a:pt x="341186" y="0"/>
                </a:moveTo>
                <a:lnTo>
                  <a:pt x="7170616" y="0"/>
                </a:lnTo>
                <a:cubicBezTo>
                  <a:pt x="7261104" y="0"/>
                  <a:pt x="7347886" y="35946"/>
                  <a:pt x="7411871" y="99931"/>
                </a:cubicBezTo>
                <a:cubicBezTo>
                  <a:pt x="7475856" y="163916"/>
                  <a:pt x="7511802" y="250697"/>
                  <a:pt x="7511802" y="341185"/>
                </a:cubicBezTo>
                <a:lnTo>
                  <a:pt x="7511802" y="3449764"/>
                </a:lnTo>
                <a:cubicBezTo>
                  <a:pt x="7511802" y="3540253"/>
                  <a:pt x="7475856" y="3627034"/>
                  <a:pt x="7411871" y="3691019"/>
                </a:cubicBezTo>
                <a:cubicBezTo>
                  <a:pt x="7347886" y="3755004"/>
                  <a:pt x="7261104" y="3790950"/>
                  <a:pt x="7170616" y="3790950"/>
                </a:cubicBezTo>
                <a:lnTo>
                  <a:pt x="341186" y="3790950"/>
                </a:lnTo>
                <a:cubicBezTo>
                  <a:pt x="250697" y="3790950"/>
                  <a:pt x="163916" y="3755004"/>
                  <a:pt x="99931" y="3691019"/>
                </a:cubicBezTo>
                <a:cubicBezTo>
                  <a:pt x="35946" y="3627034"/>
                  <a:pt x="0" y="3540253"/>
                  <a:pt x="0" y="3449764"/>
                </a:cubicBezTo>
                <a:lnTo>
                  <a:pt x="0" y="341185"/>
                </a:lnTo>
                <a:cubicBezTo>
                  <a:pt x="0" y="152754"/>
                  <a:pt x="152754" y="0"/>
                  <a:pt x="34118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048" y="5936903"/>
            <a:ext cx="381000" cy="381000"/>
          </a:xfrm>
          <a:prstGeom prst="rect">
            <a:avLst/>
          </a:prstGeom>
        </p:spPr>
      </p:pic>
      <p:sp>
        <p:nvSpPr>
          <p:cNvPr id="15" name="文本4"/>
          <p:cNvSpPr txBox="1"/>
          <p:nvPr/>
        </p:nvSpPr>
        <p:spPr>
          <a:xfrm>
            <a:off x="4889748" y="5854452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Visual Cues</a:t>
            </a:r>
          </a:p>
        </p:txBody>
      </p:sp>
      <p:sp>
        <p:nvSpPr>
          <p:cNvPr id="16" name="文本5"/>
          <p:cNvSpPr txBox="1"/>
          <p:nvPr/>
        </p:nvSpPr>
        <p:spPr>
          <a:xfrm>
            <a:off x="4889748" y="6292602"/>
            <a:ext cx="6279952" cy="29337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🛋️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table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🪵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🛏️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chair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🪑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❄️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🍳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🌙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📺</a:t>
            </a:r>
          </a:p>
        </p:txBody>
      </p:sp>
      <p:sp>
        <p:nvSpPr>
          <p:cNvPr id="17" name="形状8"/>
          <p:cNvSpPr txBox="1"/>
          <p:nvPr/>
        </p:nvSpPr>
        <p:spPr>
          <a:xfrm>
            <a:off x="4019848" y="9689753"/>
            <a:ext cx="7511802" cy="3105150"/>
          </a:xfrm>
          <a:custGeom>
            <a:avLst/>
            <a:gdLst>
              <a:gd name="connsiteX0" fmla="*/ 341567 w 7511802"/>
              <a:gd name="connsiteY0" fmla="*/ 0 h 3105150"/>
              <a:gd name="connsiteX1" fmla="*/ 7170236 w 7511802"/>
              <a:gd name="connsiteY1" fmla="*/ 0 h 3105150"/>
              <a:gd name="connsiteX2" fmla="*/ 7358878 w 7511802"/>
              <a:gd name="connsiteY2" fmla="*/ 0 h 3105150"/>
              <a:gd name="connsiteX3" fmla="*/ 7511802 w 7511802"/>
              <a:gd name="connsiteY3" fmla="*/ 2763584 h 3105150"/>
              <a:gd name="connsiteX4" fmla="*/ 7511802 w 7511802"/>
              <a:gd name="connsiteY4" fmla="*/ 2952226 h 3105150"/>
              <a:gd name="connsiteX5" fmla="*/ 341567 w 7511802"/>
              <a:gd name="connsiteY5" fmla="*/ 3105150 h 3105150"/>
              <a:gd name="connsiteX6" fmla="*/ 152925 w 7511802"/>
              <a:gd name="connsiteY6" fmla="*/ 3105150 h 3105150"/>
              <a:gd name="connsiteX7" fmla="*/ 0 w 7511802"/>
              <a:gd name="connsiteY7" fmla="*/ 341567 h 3105150"/>
              <a:gd name="connsiteX8" fmla="*/ 0 w 7511802"/>
              <a:gd name="connsiteY8" fmla="*/ 152925 h 3105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11802" h="3105150">
                <a:moveTo>
                  <a:pt x="341567" y="0"/>
                </a:moveTo>
                <a:lnTo>
                  <a:pt x="7170236" y="0"/>
                </a:lnTo>
                <a:cubicBezTo>
                  <a:pt x="7358878" y="0"/>
                  <a:pt x="7511802" y="152925"/>
                  <a:pt x="7511802" y="341567"/>
                </a:cubicBezTo>
                <a:lnTo>
                  <a:pt x="7511802" y="2763584"/>
                </a:lnTo>
                <a:cubicBezTo>
                  <a:pt x="7511802" y="2952226"/>
                  <a:pt x="7358878" y="3105150"/>
                  <a:pt x="7170236" y="3105150"/>
                </a:cubicBezTo>
                <a:lnTo>
                  <a:pt x="341567" y="3105150"/>
                </a:lnTo>
                <a:cubicBezTo>
                  <a:pt x="152925" y="3105150"/>
                  <a:pt x="0" y="2952226"/>
                  <a:pt x="0" y="2763584"/>
                </a:cubicBezTo>
                <a:lnTo>
                  <a:pt x="0" y="341567"/>
                </a:lnTo>
                <a:cubicBezTo>
                  <a:pt x="0" y="152925"/>
                  <a:pt x="152925" y="0"/>
                  <a:pt x="341567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8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048" y="9981754"/>
            <a:ext cx="381000" cy="381000"/>
          </a:xfrm>
          <a:prstGeom prst="rect">
            <a:avLst/>
          </a:prstGeom>
        </p:spPr>
      </p:pic>
      <p:sp>
        <p:nvSpPr>
          <p:cNvPr id="19" name="文本6"/>
          <p:cNvSpPr txBox="1"/>
          <p:nvPr/>
        </p:nvSpPr>
        <p:spPr>
          <a:xfrm>
            <a:off x="4889748" y="9899303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Expression Tips</a:t>
            </a:r>
          </a:p>
        </p:txBody>
      </p:sp>
      <p:sp>
        <p:nvSpPr>
          <p:cNvPr id="20" name="文本7"/>
          <p:cNvSpPr txBox="1"/>
          <p:nvPr/>
        </p:nvSpPr>
        <p:spPr>
          <a:xfrm>
            <a:off x="4889748" y="10337453"/>
            <a:ext cx="6279952" cy="2247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Use adjectives to add feeling: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cozy, warm, colorful, quiet, sunny, tidy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Add people or activities: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We eat breakfast together. My cat sleeps on the sofa.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Connect space and emotion: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My bedroom is my safe place. The kitchen smells like home.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23837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81350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Consolidation &amp; Extension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2432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Songs • Practice • Real-life Application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5256014" cy="609600"/>
          </a:xfrm>
          <a:custGeom>
            <a:avLst/>
            <a:gdLst>
              <a:gd name="connsiteX0" fmla="*/ 201168 w 5256014"/>
              <a:gd name="connsiteY0" fmla="*/ 0 h 609600"/>
              <a:gd name="connsiteX1" fmla="*/ 5054846 w 5256014"/>
              <a:gd name="connsiteY1" fmla="*/ 0 h 609600"/>
              <a:gd name="connsiteX2" fmla="*/ 5165948 w 5256014"/>
              <a:gd name="connsiteY2" fmla="*/ 0 h 609600"/>
              <a:gd name="connsiteX3" fmla="*/ 5256014 w 5256014"/>
              <a:gd name="connsiteY3" fmla="*/ 408432 h 609600"/>
              <a:gd name="connsiteX4" fmla="*/ 5256014 w 5256014"/>
              <a:gd name="connsiteY4" fmla="*/ 519534 h 609600"/>
              <a:gd name="connsiteX5" fmla="*/ 201168 w 5256014"/>
              <a:gd name="connsiteY5" fmla="*/ 609600 h 609600"/>
              <a:gd name="connsiteX6" fmla="*/ 90066 w 5256014"/>
              <a:gd name="connsiteY6" fmla="*/ 609600 h 609600"/>
              <a:gd name="connsiteX7" fmla="*/ 0 w 5256014"/>
              <a:gd name="connsiteY7" fmla="*/ 201168 h 609600"/>
              <a:gd name="connsiteX8" fmla="*/ 0 w 5256014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56014" h="609600">
                <a:moveTo>
                  <a:pt x="201168" y="0"/>
                </a:moveTo>
                <a:lnTo>
                  <a:pt x="5054846" y="0"/>
                </a:lnTo>
                <a:cubicBezTo>
                  <a:pt x="5165948" y="0"/>
                  <a:pt x="5256014" y="90066"/>
                  <a:pt x="5256014" y="201168"/>
                </a:cubicBezTo>
                <a:lnTo>
                  <a:pt x="5256014" y="408432"/>
                </a:lnTo>
                <a:cubicBezTo>
                  <a:pt x="5256014" y="519534"/>
                  <a:pt x="5165948" y="609600"/>
                  <a:pt x="5054846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4836914" cy="650526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Draw and Say: My Home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660350" y="4150519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3705523" y="4150519"/>
            <a:ext cx="1191" cy="232186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4"/>
          <p:cNvSpPr txBox="1"/>
          <p:nvPr/>
        </p:nvSpPr>
        <p:spPr>
          <a:xfrm>
            <a:off x="660350" y="647238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5"/>
          <p:cNvSpPr txBox="1"/>
          <p:nvPr/>
        </p:nvSpPr>
        <p:spPr>
          <a:xfrm>
            <a:off x="660350" y="4150519"/>
            <a:ext cx="1191" cy="232186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50" y="4226719"/>
            <a:ext cx="2892772" cy="2169468"/>
          </a:xfrm>
          <a:prstGeom prst="rect">
            <a:avLst/>
          </a:prstGeom>
        </p:spPr>
      </p:pic>
      <p:sp>
        <p:nvSpPr>
          <p:cNvPr id="9" name="形状6"/>
          <p:cNvSpPr txBox="1"/>
          <p:nvPr/>
        </p:nvSpPr>
        <p:spPr>
          <a:xfrm>
            <a:off x="4019848" y="1600051"/>
            <a:ext cx="7511802" cy="2762250"/>
          </a:xfrm>
          <a:custGeom>
            <a:avLst/>
            <a:gdLst>
              <a:gd name="connsiteX0" fmla="*/ 359092 w 7511802"/>
              <a:gd name="connsiteY0" fmla="*/ 0 h 2762250"/>
              <a:gd name="connsiteX1" fmla="*/ 7152709 w 7511802"/>
              <a:gd name="connsiteY1" fmla="*/ 0 h 2762250"/>
              <a:gd name="connsiteX2" fmla="*/ 7247947 w 7511802"/>
              <a:gd name="connsiteY2" fmla="*/ 0 h 2762250"/>
              <a:gd name="connsiteX3" fmla="*/ 7473969 w 7511802"/>
              <a:gd name="connsiteY3" fmla="*/ 172519 h 2762250"/>
              <a:gd name="connsiteX4" fmla="*/ 7511802 w 7511802"/>
              <a:gd name="connsiteY4" fmla="*/ 2403158 h 2762250"/>
              <a:gd name="connsiteX5" fmla="*/ 7511803 w 7511802"/>
              <a:gd name="connsiteY5" fmla="*/ 2498395 h 2762250"/>
              <a:gd name="connsiteX6" fmla="*/ 7339283 w 7511802"/>
              <a:gd name="connsiteY6" fmla="*/ 2724417 h 2762250"/>
              <a:gd name="connsiteX7" fmla="*/ 359092 w 7511802"/>
              <a:gd name="connsiteY7" fmla="*/ 2762250 h 2762250"/>
              <a:gd name="connsiteX8" fmla="*/ 160771 w 7511802"/>
              <a:gd name="connsiteY8" fmla="*/ 2762250 h 2762250"/>
              <a:gd name="connsiteX9" fmla="*/ 0 w 7511802"/>
              <a:gd name="connsiteY9" fmla="*/ 359093 h 2762250"/>
              <a:gd name="connsiteX10" fmla="*/ 0 w 7511802"/>
              <a:gd name="connsiteY10" fmla="*/ 160771 h 276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11802" h="2762250">
                <a:moveTo>
                  <a:pt x="359092" y="0"/>
                </a:moveTo>
                <a:lnTo>
                  <a:pt x="7152709" y="0"/>
                </a:lnTo>
                <a:cubicBezTo>
                  <a:pt x="7247947" y="0"/>
                  <a:pt x="7339284" y="37833"/>
                  <a:pt x="7406626" y="105176"/>
                </a:cubicBezTo>
                <a:cubicBezTo>
                  <a:pt x="7473969" y="172519"/>
                  <a:pt x="7511803" y="263855"/>
                  <a:pt x="7511802" y="359093"/>
                </a:cubicBezTo>
                <a:lnTo>
                  <a:pt x="7511802" y="2403158"/>
                </a:lnTo>
                <a:cubicBezTo>
                  <a:pt x="7511803" y="2498395"/>
                  <a:pt x="7473969" y="2589731"/>
                  <a:pt x="7406626" y="2657074"/>
                </a:cubicBezTo>
                <a:cubicBezTo>
                  <a:pt x="7339283" y="2724417"/>
                  <a:pt x="7247947" y="2762250"/>
                  <a:pt x="7152709" y="2762250"/>
                </a:cubicBezTo>
                <a:lnTo>
                  <a:pt x="359092" y="2762250"/>
                </a:lnTo>
                <a:cubicBezTo>
                  <a:pt x="160771" y="2762250"/>
                  <a:pt x="0" y="2601479"/>
                  <a:pt x="0" y="2403158"/>
                </a:cubicBezTo>
                <a:lnTo>
                  <a:pt x="0" y="359093"/>
                </a:lnTo>
                <a:cubicBezTo>
                  <a:pt x="0" y="160771"/>
                  <a:pt x="160771" y="0"/>
                  <a:pt x="35909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048" y="1892052"/>
            <a:ext cx="381000" cy="381000"/>
          </a:xfrm>
          <a:prstGeom prst="rect">
            <a:avLst/>
          </a:prstGeom>
        </p:spPr>
      </p:pic>
      <p:sp>
        <p:nvSpPr>
          <p:cNvPr id="11" name="文本2"/>
          <p:cNvSpPr txBox="1"/>
          <p:nvPr/>
        </p:nvSpPr>
        <p:spPr>
          <a:xfrm>
            <a:off x="4889748" y="1809601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📝 Your Task</a:t>
            </a:r>
          </a:p>
        </p:txBody>
      </p:sp>
      <p:sp>
        <p:nvSpPr>
          <p:cNvPr id="12" name="文本3"/>
          <p:cNvSpPr txBox="1"/>
          <p:nvPr/>
        </p:nvSpPr>
        <p:spPr>
          <a:xfrm>
            <a:off x="4889748" y="2247751"/>
            <a:ext cx="6279952" cy="19050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Draw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your home on the printable outline — include at least one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and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kitchen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Label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3 key items (e.g.,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bed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fridge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) with English words.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Say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aloud using these sentence frames:</a:t>
            </a:r>
          </a:p>
        </p:txBody>
      </p:sp>
      <p:sp>
        <p:nvSpPr>
          <p:cNvPr id="13" name="形状7"/>
          <p:cNvSpPr txBox="1"/>
          <p:nvPr/>
        </p:nvSpPr>
        <p:spPr>
          <a:xfrm>
            <a:off x="4019848" y="4616202"/>
            <a:ext cx="7511802" cy="2076450"/>
          </a:xfrm>
          <a:custGeom>
            <a:avLst/>
            <a:gdLst>
              <a:gd name="connsiteX0" fmla="*/ 352997 w 7511802"/>
              <a:gd name="connsiteY0" fmla="*/ 0 h 2076450"/>
              <a:gd name="connsiteX1" fmla="*/ 7158805 w 7511802"/>
              <a:gd name="connsiteY1" fmla="*/ 0 h 2076450"/>
              <a:gd name="connsiteX2" fmla="*/ 7353759 w 7511802"/>
              <a:gd name="connsiteY2" fmla="*/ 0 h 2076450"/>
              <a:gd name="connsiteX3" fmla="*/ 7511802 w 7511802"/>
              <a:gd name="connsiteY3" fmla="*/ 1723454 h 2076450"/>
              <a:gd name="connsiteX4" fmla="*/ 7511801 w 7511802"/>
              <a:gd name="connsiteY4" fmla="*/ 1918408 h 2076450"/>
              <a:gd name="connsiteX5" fmla="*/ 352997 w 7511802"/>
              <a:gd name="connsiteY5" fmla="*/ 2076450 h 2076450"/>
              <a:gd name="connsiteX6" fmla="*/ 158042 w 7511802"/>
              <a:gd name="connsiteY6" fmla="*/ 2076450 h 2076450"/>
              <a:gd name="connsiteX7" fmla="*/ 0 w 7511802"/>
              <a:gd name="connsiteY7" fmla="*/ 352996 h 2076450"/>
              <a:gd name="connsiteX8" fmla="*/ 0 w 7511802"/>
              <a:gd name="connsiteY8" fmla="*/ 158042 h 2076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11802" h="2076450">
                <a:moveTo>
                  <a:pt x="352997" y="0"/>
                </a:moveTo>
                <a:lnTo>
                  <a:pt x="7158805" y="0"/>
                </a:lnTo>
                <a:cubicBezTo>
                  <a:pt x="7353759" y="0"/>
                  <a:pt x="7511801" y="158042"/>
                  <a:pt x="7511802" y="352996"/>
                </a:cubicBezTo>
                <a:lnTo>
                  <a:pt x="7511802" y="1723454"/>
                </a:lnTo>
                <a:cubicBezTo>
                  <a:pt x="7511801" y="1918408"/>
                  <a:pt x="7353759" y="2076450"/>
                  <a:pt x="7158805" y="2076450"/>
                </a:cubicBezTo>
                <a:lnTo>
                  <a:pt x="352997" y="2076450"/>
                </a:lnTo>
                <a:cubicBezTo>
                  <a:pt x="158042" y="2076450"/>
                  <a:pt x="0" y="1918408"/>
                  <a:pt x="0" y="1723454"/>
                </a:cubicBezTo>
                <a:lnTo>
                  <a:pt x="0" y="352996"/>
                </a:lnTo>
                <a:cubicBezTo>
                  <a:pt x="0" y="158042"/>
                  <a:pt x="158042" y="0"/>
                  <a:pt x="352997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048" y="4908203"/>
            <a:ext cx="381000" cy="381000"/>
          </a:xfrm>
          <a:prstGeom prst="rect">
            <a:avLst/>
          </a:prstGeom>
        </p:spPr>
      </p:pic>
      <p:sp>
        <p:nvSpPr>
          <p:cNvPr id="15" name="文本4"/>
          <p:cNvSpPr txBox="1"/>
          <p:nvPr/>
        </p:nvSpPr>
        <p:spPr>
          <a:xfrm>
            <a:off x="4889748" y="4825752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💬 Sentence Frames</a:t>
            </a:r>
          </a:p>
        </p:txBody>
      </p:sp>
      <p:sp>
        <p:nvSpPr>
          <p:cNvPr id="16" name="文本5"/>
          <p:cNvSpPr txBox="1"/>
          <p:nvPr/>
        </p:nvSpPr>
        <p:spPr>
          <a:xfrm>
            <a:off x="4889748" y="5263902"/>
            <a:ext cx="6279952" cy="12192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This is my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.→ 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There is a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sofa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in the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living room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.→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 like the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bedroom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because it’s cozy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</p:txBody>
      </p:sp>
      <p:sp>
        <p:nvSpPr>
          <p:cNvPr id="17" name="形状8"/>
          <p:cNvSpPr txBox="1"/>
          <p:nvPr/>
        </p:nvSpPr>
        <p:spPr>
          <a:xfrm>
            <a:off x="4019848" y="6946553"/>
            <a:ext cx="7511802" cy="2076450"/>
          </a:xfrm>
          <a:custGeom>
            <a:avLst/>
            <a:gdLst>
              <a:gd name="connsiteX0" fmla="*/ 352997 w 7511802"/>
              <a:gd name="connsiteY0" fmla="*/ 0 h 2076450"/>
              <a:gd name="connsiteX1" fmla="*/ 7158805 w 7511802"/>
              <a:gd name="connsiteY1" fmla="*/ 0 h 2076450"/>
              <a:gd name="connsiteX2" fmla="*/ 7353759 w 7511802"/>
              <a:gd name="connsiteY2" fmla="*/ 0 h 2076450"/>
              <a:gd name="connsiteX3" fmla="*/ 7511802 w 7511802"/>
              <a:gd name="connsiteY3" fmla="*/ 1723454 h 2076450"/>
              <a:gd name="connsiteX4" fmla="*/ 7511801 w 7511802"/>
              <a:gd name="connsiteY4" fmla="*/ 1918408 h 2076450"/>
              <a:gd name="connsiteX5" fmla="*/ 352997 w 7511802"/>
              <a:gd name="connsiteY5" fmla="*/ 2076450 h 2076450"/>
              <a:gd name="connsiteX6" fmla="*/ 158042 w 7511802"/>
              <a:gd name="connsiteY6" fmla="*/ 2076450 h 2076450"/>
              <a:gd name="connsiteX7" fmla="*/ 0 w 7511802"/>
              <a:gd name="connsiteY7" fmla="*/ 352996 h 2076450"/>
              <a:gd name="connsiteX8" fmla="*/ 0 w 7511802"/>
              <a:gd name="connsiteY8" fmla="*/ 158042 h 2076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11802" h="2076450">
                <a:moveTo>
                  <a:pt x="352997" y="0"/>
                </a:moveTo>
                <a:lnTo>
                  <a:pt x="7158805" y="0"/>
                </a:lnTo>
                <a:cubicBezTo>
                  <a:pt x="7353759" y="0"/>
                  <a:pt x="7511801" y="158042"/>
                  <a:pt x="7511802" y="352996"/>
                </a:cubicBezTo>
                <a:lnTo>
                  <a:pt x="7511802" y="1723454"/>
                </a:lnTo>
                <a:cubicBezTo>
                  <a:pt x="7511801" y="1918408"/>
                  <a:pt x="7353759" y="2076450"/>
                  <a:pt x="7158805" y="2076450"/>
                </a:cubicBezTo>
                <a:lnTo>
                  <a:pt x="352997" y="2076450"/>
                </a:lnTo>
                <a:cubicBezTo>
                  <a:pt x="158042" y="2076450"/>
                  <a:pt x="0" y="1918408"/>
                  <a:pt x="0" y="1723454"/>
                </a:cubicBezTo>
                <a:lnTo>
                  <a:pt x="0" y="352996"/>
                </a:lnTo>
                <a:cubicBezTo>
                  <a:pt x="0" y="158042"/>
                  <a:pt x="158042" y="0"/>
                  <a:pt x="352997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8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048" y="7238554"/>
            <a:ext cx="381000" cy="381000"/>
          </a:xfrm>
          <a:prstGeom prst="rect">
            <a:avLst/>
          </a:prstGeom>
        </p:spPr>
      </p:pic>
      <p:sp>
        <p:nvSpPr>
          <p:cNvPr id="19" name="文本6"/>
          <p:cNvSpPr txBox="1"/>
          <p:nvPr/>
        </p:nvSpPr>
        <p:spPr>
          <a:xfrm>
            <a:off x="4889748" y="7156103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🎨 Student Example</a:t>
            </a:r>
          </a:p>
        </p:txBody>
      </p:sp>
      <p:sp>
        <p:nvSpPr>
          <p:cNvPr id="20" name="文本7"/>
          <p:cNvSpPr txBox="1"/>
          <p:nvPr/>
        </p:nvSpPr>
        <p:spPr>
          <a:xfrm>
            <a:off x="4889748" y="7594253"/>
            <a:ext cx="6279952" cy="12192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A real Grade 3 student’s drawing with speech bubble: “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This is my kitchen. There is a fridge in the kitchen. I like the kitchen because we eat yummy food!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038350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85A56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29813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Home Is Love's Harbor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3924300"/>
            <a:ext cx="8128099" cy="9906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Unit Summary &amp; Emotional Reflection — Where Heart Finds Its Anchor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5989588" cy="609600"/>
          </a:xfrm>
          <a:custGeom>
            <a:avLst/>
            <a:gdLst>
              <a:gd name="connsiteX0" fmla="*/ 201168 w 5989588"/>
              <a:gd name="connsiteY0" fmla="*/ 0 h 609600"/>
              <a:gd name="connsiteX1" fmla="*/ 5788420 w 5989588"/>
              <a:gd name="connsiteY1" fmla="*/ 0 h 609600"/>
              <a:gd name="connsiteX2" fmla="*/ 5899522 w 5989588"/>
              <a:gd name="connsiteY2" fmla="*/ 0 h 609600"/>
              <a:gd name="connsiteX3" fmla="*/ 5989588 w 5989588"/>
              <a:gd name="connsiteY3" fmla="*/ 408432 h 609600"/>
              <a:gd name="connsiteX4" fmla="*/ 5989588 w 5989588"/>
              <a:gd name="connsiteY4" fmla="*/ 519534 h 609600"/>
              <a:gd name="connsiteX5" fmla="*/ 201168 w 5989588"/>
              <a:gd name="connsiteY5" fmla="*/ 609600 h 609600"/>
              <a:gd name="connsiteX6" fmla="*/ 90066 w 5989588"/>
              <a:gd name="connsiteY6" fmla="*/ 609600 h 609600"/>
              <a:gd name="connsiteX7" fmla="*/ 0 w 5989588"/>
              <a:gd name="connsiteY7" fmla="*/ 201168 h 609600"/>
              <a:gd name="connsiteX8" fmla="*/ 0 w 5989588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89588" h="609600">
                <a:moveTo>
                  <a:pt x="201168" y="0"/>
                </a:moveTo>
                <a:lnTo>
                  <a:pt x="5788420" y="0"/>
                </a:lnTo>
                <a:cubicBezTo>
                  <a:pt x="5899522" y="0"/>
                  <a:pt x="5989588" y="90066"/>
                  <a:pt x="5989588" y="201168"/>
                </a:cubicBezTo>
                <a:lnTo>
                  <a:pt x="5989588" y="408432"/>
                </a:lnTo>
                <a:cubicBezTo>
                  <a:pt x="5989588" y="519534"/>
                  <a:pt x="5899522" y="609600"/>
                  <a:pt x="5788420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5570488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What Makes a Home Sweet?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4801"/>
            <a:ext cx="7702302" cy="62484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Core Idea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 A home is not just a place—it’s where love lives, safety grows, and belonging begins.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</a:t>
            </a:r>
            <a:r>
              <a:rPr lang="zh-CN" altLang="en-US" sz="21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Emotional Anchors of Home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21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Unconditional acceptance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You can be yourself without fear of judgment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21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Shared rituals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Family dinners, weekend walks, holiday traditions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21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Emotional safety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Knowing you’ll be supported through failure or change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④ </a:t>
            </a:r>
            <a:r>
              <a:rPr lang="zh-CN" altLang="en-US" sz="21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Intergenerational connection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Stories, values, and warmth passed across ages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※ </a:t>
            </a:r>
            <a:r>
              <a:rPr lang="zh-CN" altLang="en-US" sz="21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Think deeply: Which moment made your home feel most 'sweet' this year? Why did it matter?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8486477" y="3534668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3534668"/>
            <a:ext cx="1191" cy="232186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585653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3534668"/>
            <a:ext cx="1191" cy="232186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3610868"/>
            <a:ext cx="3368293" cy="252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5389811" cy="609600"/>
          </a:xfrm>
          <a:custGeom>
            <a:avLst/>
            <a:gdLst>
              <a:gd name="connsiteX0" fmla="*/ 201168 w 5389811"/>
              <a:gd name="connsiteY0" fmla="*/ 0 h 609600"/>
              <a:gd name="connsiteX1" fmla="*/ 5188643 w 5389811"/>
              <a:gd name="connsiteY1" fmla="*/ 0 h 609600"/>
              <a:gd name="connsiteX2" fmla="*/ 5299745 w 5389811"/>
              <a:gd name="connsiteY2" fmla="*/ 0 h 609600"/>
              <a:gd name="connsiteX3" fmla="*/ 5389811 w 5389811"/>
              <a:gd name="connsiteY3" fmla="*/ 408432 h 609600"/>
              <a:gd name="connsiteX4" fmla="*/ 5389811 w 5389811"/>
              <a:gd name="connsiteY4" fmla="*/ 519534 h 609600"/>
              <a:gd name="connsiteX5" fmla="*/ 201168 w 5389811"/>
              <a:gd name="connsiteY5" fmla="*/ 609600 h 609600"/>
              <a:gd name="connsiteX6" fmla="*/ 90066 w 5389811"/>
              <a:gd name="connsiteY6" fmla="*/ 609600 h 609600"/>
              <a:gd name="connsiteX7" fmla="*/ 0 w 5389811"/>
              <a:gd name="connsiteY7" fmla="*/ 201168 h 609600"/>
              <a:gd name="connsiteX8" fmla="*/ 0 w 5389811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89811" h="609600">
                <a:moveTo>
                  <a:pt x="201168" y="0"/>
                </a:moveTo>
                <a:lnTo>
                  <a:pt x="5188643" y="0"/>
                </a:lnTo>
                <a:cubicBezTo>
                  <a:pt x="5299745" y="0"/>
                  <a:pt x="5389811" y="90066"/>
                  <a:pt x="5389811" y="201168"/>
                </a:cubicBezTo>
                <a:lnTo>
                  <a:pt x="5389811" y="408432"/>
                </a:lnTo>
                <a:cubicBezTo>
                  <a:pt x="5389811" y="519534"/>
                  <a:pt x="5299745" y="609600"/>
                  <a:pt x="5188643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4970711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My Home Is… Because…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3386733" cy="6797427"/>
          </a:xfrm>
          <a:custGeom>
            <a:avLst/>
            <a:gdLst>
              <a:gd name="connsiteX0" fmla="*/ 338673 w 3386733"/>
              <a:gd name="connsiteY0" fmla="*/ 0 h 6797427"/>
              <a:gd name="connsiteX1" fmla="*/ 3048060 w 3386733"/>
              <a:gd name="connsiteY1" fmla="*/ 0 h 6797427"/>
              <a:gd name="connsiteX2" fmla="*/ 3235103 w 3386733"/>
              <a:gd name="connsiteY2" fmla="*/ 0 h 6797427"/>
              <a:gd name="connsiteX3" fmla="*/ 3386733 w 3386733"/>
              <a:gd name="connsiteY3" fmla="*/ 6458753 h 6797427"/>
              <a:gd name="connsiteX4" fmla="*/ 3386733 w 3386733"/>
              <a:gd name="connsiteY4" fmla="*/ 6548575 h 6797427"/>
              <a:gd name="connsiteX5" fmla="*/ 3224024 w 3386733"/>
              <a:gd name="connsiteY5" fmla="*/ 6761745 h 6797427"/>
              <a:gd name="connsiteX6" fmla="*/ 338673 w 3386733"/>
              <a:gd name="connsiteY6" fmla="*/ 6797427 h 6797427"/>
              <a:gd name="connsiteX7" fmla="*/ 248851 w 3386733"/>
              <a:gd name="connsiteY7" fmla="*/ 6797427 h 6797427"/>
              <a:gd name="connsiteX8" fmla="*/ 35681 w 3386733"/>
              <a:gd name="connsiteY8" fmla="*/ 6634718 h 6797427"/>
              <a:gd name="connsiteX9" fmla="*/ 0 w 3386733"/>
              <a:gd name="connsiteY9" fmla="*/ 338673 h 6797427"/>
              <a:gd name="connsiteX10" fmla="*/ 0 w 3386733"/>
              <a:gd name="connsiteY10" fmla="*/ 151629 h 679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67974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6458753"/>
                </a:lnTo>
                <a:cubicBezTo>
                  <a:pt x="3386733" y="6548575"/>
                  <a:pt x="3351051" y="6634718"/>
                  <a:pt x="3287538" y="6698232"/>
                </a:cubicBezTo>
                <a:cubicBezTo>
                  <a:pt x="3224024" y="6761745"/>
                  <a:pt x="3137881" y="6797427"/>
                  <a:pt x="3048060" y="6797427"/>
                </a:cubicBezTo>
                <a:lnTo>
                  <a:pt x="338673" y="6797427"/>
                </a:lnTo>
                <a:cubicBezTo>
                  <a:pt x="248851" y="6797427"/>
                  <a:pt x="162709" y="6761745"/>
                  <a:pt x="99195" y="6698231"/>
                </a:cubicBezTo>
                <a:cubicBezTo>
                  <a:pt x="35681" y="6634718"/>
                  <a:pt x="0" y="6548575"/>
                  <a:pt x="0" y="64587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0" t="0" r="0" b="18045"/>
          <a:stretch>
            <a:fillRect/>
          </a:stretch>
        </p:blipFill>
        <p:spPr>
          <a:xfrm>
            <a:off x="838051" y="1879402"/>
            <a:ext cx="2726531" cy="1533674"/>
          </a:xfrm>
          <a:prstGeom prst="rect">
            <a:avLst/>
          </a:prstGeom>
        </p:spPr>
      </p:pic>
      <p:sp>
        <p:nvSpPr>
          <p:cNvPr id="6" name="形状3"/>
          <p:cNvSpPr txBox="1"/>
          <p:nvPr/>
        </p:nvSpPr>
        <p:spPr>
          <a:xfrm>
            <a:off x="838051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2"/>
          <p:cNvSpPr txBox="1"/>
          <p:nvPr/>
        </p:nvSpPr>
        <p:spPr>
          <a:xfrm>
            <a:off x="742801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Cozy &amp; Connected</a:t>
            </a:r>
          </a:p>
        </p:txBody>
      </p:sp>
      <p:sp>
        <p:nvSpPr>
          <p:cNvPr id="8" name="文本3"/>
          <p:cNvSpPr txBox="1"/>
          <p:nvPr/>
        </p:nvSpPr>
        <p:spPr>
          <a:xfrm>
            <a:off x="742801" y="4454277"/>
            <a:ext cx="2917031" cy="32766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My home is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cozy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because we laugh together — even over burnt toast and silly arguments. Warmth isn’t in the heater; it’s in how my little brother copies my voice, and how Mom always saves the last cookie for me.</a:t>
            </a:r>
          </a:p>
        </p:txBody>
      </p:sp>
      <p:sp>
        <p:nvSpPr>
          <p:cNvPr id="9" name="形状4"/>
          <p:cNvSpPr txBox="1"/>
          <p:nvPr/>
        </p:nvSpPr>
        <p:spPr>
          <a:xfrm>
            <a:off x="4402634" y="1549301"/>
            <a:ext cx="3386733" cy="6797427"/>
          </a:xfrm>
          <a:custGeom>
            <a:avLst/>
            <a:gdLst>
              <a:gd name="connsiteX0" fmla="*/ 338673 w 3386733"/>
              <a:gd name="connsiteY0" fmla="*/ 0 h 6797427"/>
              <a:gd name="connsiteX1" fmla="*/ 3048060 w 3386733"/>
              <a:gd name="connsiteY1" fmla="*/ 0 h 6797427"/>
              <a:gd name="connsiteX2" fmla="*/ 3235103 w 3386733"/>
              <a:gd name="connsiteY2" fmla="*/ 0 h 6797427"/>
              <a:gd name="connsiteX3" fmla="*/ 3386733 w 3386733"/>
              <a:gd name="connsiteY3" fmla="*/ 6458753 h 6797427"/>
              <a:gd name="connsiteX4" fmla="*/ 3386733 w 3386733"/>
              <a:gd name="connsiteY4" fmla="*/ 6548575 h 6797427"/>
              <a:gd name="connsiteX5" fmla="*/ 3224024 w 3386733"/>
              <a:gd name="connsiteY5" fmla="*/ 6761745 h 6797427"/>
              <a:gd name="connsiteX6" fmla="*/ 338673 w 3386733"/>
              <a:gd name="connsiteY6" fmla="*/ 6797427 h 6797427"/>
              <a:gd name="connsiteX7" fmla="*/ 248851 w 3386733"/>
              <a:gd name="connsiteY7" fmla="*/ 6797427 h 6797427"/>
              <a:gd name="connsiteX8" fmla="*/ 35681 w 3386733"/>
              <a:gd name="connsiteY8" fmla="*/ 6634718 h 6797427"/>
              <a:gd name="connsiteX9" fmla="*/ 0 w 3386733"/>
              <a:gd name="connsiteY9" fmla="*/ 338673 h 6797427"/>
              <a:gd name="connsiteX10" fmla="*/ 0 w 3386733"/>
              <a:gd name="connsiteY10" fmla="*/ 151629 h 679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67974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6458753"/>
                </a:lnTo>
                <a:cubicBezTo>
                  <a:pt x="3386733" y="6548575"/>
                  <a:pt x="3351051" y="6634718"/>
                  <a:pt x="3287538" y="6698232"/>
                </a:cubicBezTo>
                <a:cubicBezTo>
                  <a:pt x="3224024" y="6761745"/>
                  <a:pt x="3137881" y="6797427"/>
                  <a:pt x="3048060" y="6797427"/>
                </a:cubicBezTo>
                <a:lnTo>
                  <a:pt x="338673" y="6797427"/>
                </a:lnTo>
                <a:cubicBezTo>
                  <a:pt x="248851" y="6797427"/>
                  <a:pt x="162709" y="6761745"/>
                  <a:pt x="99195" y="6698231"/>
                </a:cubicBezTo>
                <a:cubicBezTo>
                  <a:pt x="35681" y="6634718"/>
                  <a:pt x="0" y="6548575"/>
                  <a:pt x="0" y="64587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0" t="0" r="0" b="43750"/>
          <a:stretch>
            <a:fillRect/>
          </a:stretch>
        </p:blipFill>
        <p:spPr>
          <a:xfrm>
            <a:off x="4732734" y="1879402"/>
            <a:ext cx="2726531" cy="1533674"/>
          </a:xfrm>
          <a:prstGeom prst="rect">
            <a:avLst/>
          </a:prstGeom>
        </p:spPr>
      </p:pic>
      <p:sp>
        <p:nvSpPr>
          <p:cNvPr id="11" name="形状5"/>
          <p:cNvSpPr txBox="1"/>
          <p:nvPr/>
        </p:nvSpPr>
        <p:spPr>
          <a:xfrm>
            <a:off x="4732734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2" name="文本4"/>
          <p:cNvSpPr txBox="1"/>
          <p:nvPr/>
        </p:nvSpPr>
        <p:spPr>
          <a:xfrm>
            <a:off x="4637484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Resilient &amp; Rooted</a:t>
            </a:r>
          </a:p>
        </p:txBody>
      </p:sp>
      <p:sp>
        <p:nvSpPr>
          <p:cNvPr id="13" name="文本5"/>
          <p:cNvSpPr txBox="1"/>
          <p:nvPr/>
        </p:nvSpPr>
        <p:spPr>
          <a:xfrm>
            <a:off x="4637484" y="4454277"/>
            <a:ext cx="2917031" cy="394940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My home is 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resilient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because we rebuild after storms — literal and emotional. When Dad lost his job, we turned the living room into a board-game café. We didn’t have much money, but we had time, trust, and playlists we made together.</a:t>
            </a:r>
          </a:p>
        </p:txBody>
      </p:sp>
      <p:sp>
        <p:nvSpPr>
          <p:cNvPr id="14" name="形状6"/>
          <p:cNvSpPr txBox="1"/>
          <p:nvPr/>
        </p:nvSpPr>
        <p:spPr>
          <a:xfrm>
            <a:off x="8297317" y="1549301"/>
            <a:ext cx="3386733" cy="6797427"/>
          </a:xfrm>
          <a:custGeom>
            <a:avLst/>
            <a:gdLst>
              <a:gd name="connsiteX0" fmla="*/ 338673 w 3386733"/>
              <a:gd name="connsiteY0" fmla="*/ 0 h 6797427"/>
              <a:gd name="connsiteX1" fmla="*/ 3048060 w 3386733"/>
              <a:gd name="connsiteY1" fmla="*/ 0 h 6797427"/>
              <a:gd name="connsiteX2" fmla="*/ 3235103 w 3386733"/>
              <a:gd name="connsiteY2" fmla="*/ 0 h 6797427"/>
              <a:gd name="connsiteX3" fmla="*/ 3386733 w 3386733"/>
              <a:gd name="connsiteY3" fmla="*/ 6458753 h 6797427"/>
              <a:gd name="connsiteX4" fmla="*/ 3386733 w 3386733"/>
              <a:gd name="connsiteY4" fmla="*/ 6548575 h 6797427"/>
              <a:gd name="connsiteX5" fmla="*/ 3224024 w 3386733"/>
              <a:gd name="connsiteY5" fmla="*/ 6761745 h 6797427"/>
              <a:gd name="connsiteX6" fmla="*/ 338673 w 3386733"/>
              <a:gd name="connsiteY6" fmla="*/ 6797427 h 6797427"/>
              <a:gd name="connsiteX7" fmla="*/ 248851 w 3386733"/>
              <a:gd name="connsiteY7" fmla="*/ 6797427 h 6797427"/>
              <a:gd name="connsiteX8" fmla="*/ 35681 w 3386733"/>
              <a:gd name="connsiteY8" fmla="*/ 6634718 h 6797427"/>
              <a:gd name="connsiteX9" fmla="*/ 0 w 3386733"/>
              <a:gd name="connsiteY9" fmla="*/ 338673 h 6797427"/>
              <a:gd name="connsiteX10" fmla="*/ 0 w 3386733"/>
              <a:gd name="connsiteY10" fmla="*/ 151629 h 679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67974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6458753"/>
                </a:lnTo>
                <a:cubicBezTo>
                  <a:pt x="3386733" y="6548575"/>
                  <a:pt x="3351051" y="6634718"/>
                  <a:pt x="3287538" y="6698232"/>
                </a:cubicBezTo>
                <a:cubicBezTo>
                  <a:pt x="3224024" y="6761745"/>
                  <a:pt x="3137881" y="6797427"/>
                  <a:pt x="3048060" y="6797427"/>
                </a:cubicBezTo>
                <a:lnTo>
                  <a:pt x="338673" y="6797427"/>
                </a:lnTo>
                <a:cubicBezTo>
                  <a:pt x="248851" y="6797427"/>
                  <a:pt x="162709" y="6761745"/>
                  <a:pt x="99195" y="6698231"/>
                </a:cubicBezTo>
                <a:cubicBezTo>
                  <a:pt x="35681" y="6634718"/>
                  <a:pt x="0" y="6548575"/>
                  <a:pt x="0" y="64587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185A5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5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0" t="0" r="0" b="43750"/>
          <a:stretch>
            <a:fillRect/>
          </a:stretch>
        </p:blipFill>
        <p:spPr>
          <a:xfrm>
            <a:off x="8627418" y="1879402"/>
            <a:ext cx="2726531" cy="1533674"/>
          </a:xfrm>
          <a:prstGeom prst="rect">
            <a:avLst/>
          </a:prstGeom>
        </p:spPr>
      </p:pic>
      <p:sp>
        <p:nvSpPr>
          <p:cNvPr id="16" name="形状7"/>
          <p:cNvSpPr txBox="1"/>
          <p:nvPr/>
        </p:nvSpPr>
        <p:spPr>
          <a:xfrm>
            <a:off x="8627418" y="3603575"/>
            <a:ext cx="2726531" cy="507802"/>
          </a:xfrm>
          <a:custGeom>
            <a:avLst/>
            <a:gdLst>
              <a:gd name="connsiteX0" fmla="*/ 253901 w 2726531"/>
              <a:gd name="connsiteY0" fmla="*/ 0 h 507802"/>
              <a:gd name="connsiteX1" fmla="*/ 2472630 w 2726531"/>
              <a:gd name="connsiteY1" fmla="*/ 0 h 507802"/>
              <a:gd name="connsiteX2" fmla="*/ 2612856 w 2726531"/>
              <a:gd name="connsiteY2" fmla="*/ 0 h 507802"/>
              <a:gd name="connsiteX3" fmla="*/ 2726531 w 2726531"/>
              <a:gd name="connsiteY3" fmla="*/ 394126 h 507802"/>
              <a:gd name="connsiteX4" fmla="*/ 253901 w 2726531"/>
              <a:gd name="connsiteY4" fmla="*/ 507802 h 507802"/>
              <a:gd name="connsiteX5" fmla="*/ 113675 w 2726531"/>
              <a:gd name="connsiteY5" fmla="*/ 507802 h 507802"/>
              <a:gd name="connsiteX6" fmla="*/ 0 w 2726531"/>
              <a:gd name="connsiteY6" fmla="*/ 113675 h 50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507802">
                <a:moveTo>
                  <a:pt x="253901" y="0"/>
                </a:moveTo>
                <a:lnTo>
                  <a:pt x="2472630" y="0"/>
                </a:lnTo>
                <a:cubicBezTo>
                  <a:pt x="2612856" y="0"/>
                  <a:pt x="2726531" y="113675"/>
                  <a:pt x="2726531" y="253901"/>
                </a:cubicBezTo>
                <a:cubicBezTo>
                  <a:pt x="2726531" y="394126"/>
                  <a:pt x="2612856" y="507802"/>
                  <a:pt x="2472630" y="507802"/>
                </a:cubicBezTo>
                <a:lnTo>
                  <a:pt x="253901" y="507802"/>
                </a:lnTo>
                <a:cubicBezTo>
                  <a:pt x="113675" y="507802"/>
                  <a:pt x="0" y="394126"/>
                  <a:pt x="0" y="253901"/>
                </a:cubicBezTo>
                <a:cubicBezTo>
                  <a:pt x="0" y="113675"/>
                  <a:pt x="113675" y="0"/>
                  <a:pt x="253901" y="0"/>
                </a:cubicBezTo>
                <a:close/>
              </a:path>
            </a:pathLst>
          </a:custGeom>
          <a:solidFill>
            <a:srgbClr val="185A56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7" name="文本6"/>
          <p:cNvSpPr txBox="1"/>
          <p:nvPr/>
        </p:nvSpPr>
        <p:spPr>
          <a:xfrm>
            <a:off x="8532168" y="3508325"/>
            <a:ext cx="2917031" cy="6983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Quietly Sacred</a:t>
            </a:r>
          </a:p>
        </p:txBody>
      </p:sp>
      <p:sp>
        <p:nvSpPr>
          <p:cNvPr id="18" name="文本7"/>
          <p:cNvSpPr txBox="1"/>
          <p:nvPr/>
        </p:nvSpPr>
        <p:spPr>
          <a:xfrm>
            <a:off x="8532168" y="4149477"/>
            <a:ext cx="2917031" cy="429112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My home is  because silence there doesn’t mean emptiness — it means breathing space. The creak of the floorboard upstairs, the hum of the fridge at midnight, the way sunlight pauses on the bookshelf every 4:17 p.m. — these are our sacred rhythms.</a:t>
            </a:r>
            <a:r>
              <a:rPr lang="zh-CN" altLang="en-US" sz="1800" b="0" i="0" dirty="0">
                <a:solidFill>
                  <a:srgbClr val="00C881">
                    <a:alpha val="100000"/>
                  </a:srgbClr>
                </a:solidFill>
                <a:latin typeface="Arial"/>
                <a:ea typeface="Arial"/>
              </a:rPr>
              <a:t>sacred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12700" y="3059162"/>
            <a:ext cx="11366599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魏改荣</dc:creator>
  <dc:title>My sweet home. get ready</dc:title>
  <revision>1</revision>
  <dcterms:created xsi:type="dcterms:W3CDTF">2025-12-10T01:07:29.1220703Z</dcterms:created>
  <dcterms:modified xsi:type="dcterms:W3CDTF">2025-12-10T01:07:29.1220703Z</dcterms:modified>
  <lastModifiedBy>魏改荣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5.2.4.9454</vt:lpwstr>
  </op:property>
  <op:property fmtid="{D5CDD505-2E9C-101B-9397-08002B2CF9AE}" pid="4" name="EasiNoteCoursewareInfo">
    <vt:lpwstr>68a9b40d-e03a-43f3-888e-90e594a9b7bc:1</vt:lpwstr>
  </op:property>
  <op:property fmtid="{D5CDD505-2E9C-101B-9397-08002B2CF9AE}" pid="5" name="EasiNoteDocumentName">
    <vt:lpwstr>My sweet home. get ready</vt:lpwstr>
  </op:property>
  <op:property fmtid="{D5CDD505-2E9C-101B-9397-08002B2CF9AE}" pid="6" name="EasiNoteAuthor">
    <vt:lpwstr>b3284b525ae24accb6efee796219c7de</vt:lpwstr>
  </op:property>
</op:Properties>
</file>