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jpg" ContentType="image/jpe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8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9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20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21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f09f7c9d7333425a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86e6bf91dda44465" /><Relationship Type="http://schemas.openxmlformats.org/officeDocument/2006/relationships/custom-properties" Target="/docProps/custom.xml" Id="Rb98de1837bc4434a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Relationship Type="http://schemas.openxmlformats.org/officeDocument/2006/relationships/slideLayout" Target="/ppt/slideLayouts/slideLayout17.xml" Id="rId18" /><Relationship Type="http://schemas.openxmlformats.org/officeDocument/2006/relationships/slideLayout" Target="/ppt/slideLayouts/slideLayout18.xml" Id="rId19" /><Relationship Type="http://schemas.openxmlformats.org/officeDocument/2006/relationships/slideLayout" Target="/ppt/slideLayouts/slideLayout19.xml" Id="rId20" /><Relationship Type="http://schemas.openxmlformats.org/officeDocument/2006/relationships/slideLayout" Target="/ppt/slideLayouts/slideLayout20.xml" Id="rId21" /><Relationship Type="http://schemas.openxmlformats.org/officeDocument/2006/relationships/slideLayout" Target="/ppt/slideLayouts/slideLayout21.xml" Id="rId22" /><Relationship Type="http://schemas.openxmlformats.org/officeDocument/2006/relationships/slideLayout" Target="/ppt/slideLayouts/slideLayout22.xml" Id="rId23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Relationship Type="http://schemas.openxmlformats.org/officeDocument/2006/relationships/image" Target="/ppt/media/image2.png" Id="rId3" /><Relationship Type="http://schemas.openxmlformats.org/officeDocument/2006/relationships/image" Target="/ppt/media/image3.png" Id="rId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4.png" Id="rId2" /><Relationship Type="http://schemas.openxmlformats.org/officeDocument/2006/relationships/image" Target="/ppt/media/image5.png" Id="rId3" /><Relationship Type="http://schemas.openxmlformats.org/officeDocument/2006/relationships/image" Target="/ppt/media/image6.png" Id="rId4" /><Relationship Type="http://schemas.openxmlformats.org/officeDocument/2006/relationships/image" Target="/ppt/media/image7.png" Id="rId5" /><Relationship Type="http://schemas.openxmlformats.org/officeDocument/2006/relationships/image" Target="/ppt/media/image8.png" Id="rId6" /><Relationship Type="http://schemas.openxmlformats.org/officeDocument/2006/relationships/image" Target="/ppt/media/image9.png" Id="rId7" /><Relationship Type="http://schemas.openxmlformats.org/officeDocument/2006/relationships/image" Target="/ppt/media/image10.png" Id="rId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11.png" Id="rId2" /><Relationship Type="http://schemas.openxmlformats.org/officeDocument/2006/relationships/image" Target="/ppt/media/image12.png" Id="rId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13.png" Id="rId2" /><Relationship Type="http://schemas.openxmlformats.org/officeDocument/2006/relationships/image" Target="/ppt/media/image14.png" Id="rId3" /><Relationship Type="http://schemas.openxmlformats.org/officeDocument/2006/relationships/image" Target="/ppt/media/image15.png" Id="rId4" /><Relationship Type="http://schemas.openxmlformats.org/officeDocument/2006/relationships/image" Target="/ppt/media/image16.png" Id="rId5" /><Relationship Type="http://schemas.openxmlformats.org/officeDocument/2006/relationships/image" Target="/ppt/media/image17.png" Id="rId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18.png" Id="rId2" /><Relationship Type="http://schemas.openxmlformats.org/officeDocument/2006/relationships/image" Target="/ppt/media/image19.png" Id="rId3" /><Relationship Type="http://schemas.openxmlformats.org/officeDocument/2006/relationships/image" Target="/ppt/media/image20.png" Id="rI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21.png" Id="rId2" /><Relationship Type="http://schemas.openxmlformats.org/officeDocument/2006/relationships/image" Target="/ppt/media/image22.png" Id="rI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3.png" Id="rId2" /><Relationship Type="http://schemas.openxmlformats.org/officeDocument/2006/relationships/image" Target="/ppt/media/image24.png" Id="rId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25.png" Id="rId2" /><Relationship Type="http://schemas.openxmlformats.org/officeDocument/2006/relationships/image" Target="/ppt/media/image26.png" Id="rI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27.png" Id="rId2" /><Relationship Type="http://schemas.openxmlformats.org/officeDocument/2006/relationships/image" Target="/ppt/media/image28.png" Id="rId3" /><Relationship Type="http://schemas.openxmlformats.org/officeDocument/2006/relationships/image" Target="/ppt/media/image29.png" Id="rId4" /><Relationship Type="http://schemas.openxmlformats.org/officeDocument/2006/relationships/image" Target="/ppt/media/image30.png" Id="rId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31.png" Id="rId2" /><Relationship Type="http://schemas.openxmlformats.org/officeDocument/2006/relationships/image" Target="/ppt/media/image32.png" Id="rId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33.png" Id="rId2" /><Relationship Type="http://schemas.openxmlformats.org/officeDocument/2006/relationships/image" Target="/ppt/media/image34.png" Id="rId3" /><Relationship Type="http://schemas.openxmlformats.org/officeDocument/2006/relationships/image" Target="/ppt/media/image35.png" Id="rId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36.png" Id="rId2" /><Relationship Type="http://schemas.openxmlformats.org/officeDocument/2006/relationships/image" Target="/ppt/media/image37.png" Id="rId3" /><Relationship Type="http://schemas.openxmlformats.org/officeDocument/2006/relationships/image" Target="/ppt/media/image38.png" Id="rId4" /><Relationship Type="http://schemas.openxmlformats.org/officeDocument/2006/relationships/image" Target="/ppt/media/image39.png" Id="rId5" /><Relationship Type="http://schemas.openxmlformats.org/officeDocument/2006/relationships/image" Target="/ppt/media/image40.png" Id="rId6" /><Relationship Type="http://schemas.openxmlformats.org/officeDocument/2006/relationships/image" Target="/ppt/media/image41.png" Id="rId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42.png" Id="rId2" /><Relationship Type="http://schemas.openxmlformats.org/officeDocument/2006/relationships/image" Target="/ppt/media/image43.png" Id="rId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44.png" Id="rId2" /><Relationship Type="http://schemas.openxmlformats.org/officeDocument/2006/relationships/image" Target="/ppt/media/image45.png" Id="rId3" /><Relationship Type="http://schemas.openxmlformats.org/officeDocument/2006/relationships/image" Target="/ppt/media/image46.png" Id="rId4" /><Relationship Type="http://schemas.openxmlformats.org/officeDocument/2006/relationships/image" Target="/ppt/media/image47.png" Id="rId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48.png" Id="rId2" /><Relationship Type="http://schemas.openxmlformats.org/officeDocument/2006/relationships/image" Target="/ppt/media/image49.png" Id="rI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50.png" Id="rId2" /><Relationship Type="http://schemas.openxmlformats.org/officeDocument/2006/relationships/image" Target="/ppt/media/image51.png" Id="rId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1" /><Relationship Type="http://schemas.openxmlformats.org/officeDocument/2006/relationships/image" Target="/ppt/media/image52.png" Id="rId2" /><Relationship Type="http://schemas.openxmlformats.org/officeDocument/2006/relationships/image" Target="/ppt/media/image53.png" Id="rId3" /><Relationship Type="http://schemas.openxmlformats.org/officeDocument/2006/relationships/image" Target="/ppt/media/image54.png" Id="rId4" /><Relationship Type="http://schemas.openxmlformats.org/officeDocument/2006/relationships/image" Target="/ppt/media/image55.png" Id="rId5" /><Relationship Type="http://schemas.openxmlformats.org/officeDocument/2006/relationships/image" Target="/ppt/media/image56.png" Id="rId6" /><Relationship Type="http://schemas.openxmlformats.org/officeDocument/2006/relationships/image" Target="/ppt/media/image57.png" Id="rId7" /><Relationship Type="http://schemas.openxmlformats.org/officeDocument/2006/relationships/image" Target="/ppt/media/image58.png" Id="rId8" /><Relationship Type="http://schemas.openxmlformats.org/officeDocument/2006/relationships/image" Target="/ppt/media/image59.png" Id="rId9" /><Relationship Type="http://schemas.openxmlformats.org/officeDocument/2006/relationships/image" Target="/ppt/media/image.jpg" Id="rId1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1" /><Relationship Type="http://schemas.openxmlformats.org/officeDocument/2006/relationships/image" Target="/ppt/media/image60.png" Id="rId2" /><Relationship Type="http://schemas.openxmlformats.org/officeDocument/2006/relationships/image" Target="/ppt/media/image61.png" Id="rId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1" /><Relationship Type="http://schemas.openxmlformats.org/officeDocument/2006/relationships/image" Target="/ppt/media/image62.png" Id="rId2" /><Relationship Type="http://schemas.openxmlformats.org/officeDocument/2006/relationships/image" Target="/ppt/media/image63.png" Id="rId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0.xml" Id="rId1" /><Relationship Type="http://schemas.openxmlformats.org/officeDocument/2006/relationships/image" Target="/ppt/media/image64.png" Id="rId2" /><Relationship Type="http://schemas.openxmlformats.org/officeDocument/2006/relationships/image" Target="/ppt/media/image65.png" Id="rId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1.xml" Id="rId1" /><Relationship Type="http://schemas.openxmlformats.org/officeDocument/2006/relationships/image" Target="/ppt/media/image66.png" Id="rId2" /><Relationship Type="http://schemas.openxmlformats.org/officeDocument/2006/relationships/image" Target="/ppt/media/image67.png" Id="rId3" /><Relationship Type="http://schemas.openxmlformats.org/officeDocument/2006/relationships/image" Target="/ppt/media/image68.png" Id="rId4" /><Relationship Type="http://schemas.openxmlformats.org/officeDocument/2006/relationships/image" Target="/ppt/media/image69.png" Id="rId5" /><Relationship Type="http://schemas.openxmlformats.org/officeDocument/2006/relationships/image" Target="/ppt/media/image70.png" Id="rId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2.xml" Id="rId1" /><Relationship Type="http://schemas.openxmlformats.org/officeDocument/2006/relationships/image" Target="/ppt/media/image71.png" Id="rId2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143000"/>
            <a:ext cx="9906000" cy="45720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4110038" y="4267200"/>
            <a:ext cx="3971925" cy="590550"/>
          </a:xfrm>
          <a:custGeom>
            <a:avLst/>
            <a:gdLst>
              <a:gd name="connsiteX0" fmla="*/ 295275 w 3971925"/>
              <a:gd name="connsiteY0" fmla="*/ 0 h 590550"/>
              <a:gd name="connsiteX1" fmla="*/ 3676650 w 3971925"/>
              <a:gd name="connsiteY1" fmla="*/ 0 h 590550"/>
              <a:gd name="connsiteX2" fmla="*/ 3839726 w 3971925"/>
              <a:gd name="connsiteY2" fmla="*/ 0 h 590550"/>
              <a:gd name="connsiteX3" fmla="*/ 3971925 w 3971925"/>
              <a:gd name="connsiteY3" fmla="*/ 458351 h 590550"/>
              <a:gd name="connsiteX4" fmla="*/ 295275 w 3971925"/>
              <a:gd name="connsiteY4" fmla="*/ 590550 h 590550"/>
              <a:gd name="connsiteX5" fmla="*/ 132199 w 3971925"/>
              <a:gd name="connsiteY5" fmla="*/ 590550 h 590550"/>
              <a:gd name="connsiteX6" fmla="*/ 0 w 3971925"/>
              <a:gd name="connsiteY6" fmla="*/ 132199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90550">
                <a:moveTo>
                  <a:pt x="295275" y="0"/>
                </a:moveTo>
                <a:lnTo>
                  <a:pt x="3676650" y="0"/>
                </a:lnTo>
                <a:cubicBezTo>
                  <a:pt x="3839726" y="0"/>
                  <a:pt x="3971925" y="132199"/>
                  <a:pt x="3971925" y="295275"/>
                </a:cubicBezTo>
                <a:cubicBezTo>
                  <a:pt x="3971925" y="458351"/>
                  <a:pt x="3839726" y="590550"/>
                  <a:pt x="3676650" y="590550"/>
                </a:cubicBezTo>
                <a:lnTo>
                  <a:pt x="295275" y="590550"/>
                </a:lnTo>
                <a:cubicBezTo>
                  <a:pt x="132199" y="590550"/>
                  <a:pt x="0" y="458351"/>
                  <a:pt x="0" y="295275"/>
                </a:cubicBezTo>
                <a:cubicBezTo>
                  <a:pt x="0" y="132199"/>
                  <a:pt x="132199" y="0"/>
                  <a:pt x="29527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4887367" y="4314825"/>
            <a:ext cx="1257300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创作人：</a:t>
            </a:r>
          </a:p>
        </p:txBody>
      </p:sp>
      <p:sp>
        <p:nvSpPr>
          <p:cNvPr id="5" name="文本2"/>
          <p:cNvSpPr txBox="1"/>
          <p:nvPr/>
        </p:nvSpPr>
        <p:spPr>
          <a:xfrm>
            <a:off x="6239917" y="4314825"/>
            <a:ext cx="1133475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厚芳芹</a:t>
            </a:r>
          </a:p>
        </p:txBody>
      </p:sp>
      <p:pic>
        <p:nvPicPr>
          <p:cNvPr id="6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417" y="4419600"/>
            <a:ext cx="285750" cy="285750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2190750" y="2260699"/>
            <a:ext cx="7810500" cy="1847850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48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《Module 9    Unit 1 Are you feeling bored?》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8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1409700" cy="685800"/>
          </a:xfrm>
          <a:custGeom>
            <a:avLst/>
            <a:gdLst>
              <a:gd name="connsiteX0" fmla="*/ 205740 w 1409700"/>
              <a:gd name="connsiteY0" fmla="*/ 0 h 685800"/>
              <a:gd name="connsiteX1" fmla="*/ 1203960 w 1409700"/>
              <a:gd name="connsiteY1" fmla="*/ 0 h 685800"/>
              <a:gd name="connsiteX2" fmla="*/ 1317587 w 1409700"/>
              <a:gd name="connsiteY2" fmla="*/ 0 h 685800"/>
              <a:gd name="connsiteX3" fmla="*/ 1409700 w 1409700"/>
              <a:gd name="connsiteY3" fmla="*/ 480060 h 685800"/>
              <a:gd name="connsiteX4" fmla="*/ 1409700 w 1409700"/>
              <a:gd name="connsiteY4" fmla="*/ 593687 h 685800"/>
              <a:gd name="connsiteX5" fmla="*/ 205740 w 1409700"/>
              <a:gd name="connsiteY5" fmla="*/ 685800 h 685800"/>
              <a:gd name="connsiteX6" fmla="*/ 92113 w 1409700"/>
              <a:gd name="connsiteY6" fmla="*/ 685800 h 685800"/>
              <a:gd name="connsiteX7" fmla="*/ 0 w 1409700"/>
              <a:gd name="connsiteY7" fmla="*/ 205740 h 685800"/>
              <a:gd name="connsiteX8" fmla="*/ 0 w 1409700"/>
              <a:gd name="connsiteY8" fmla="*/ 92113 h 68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09700" h="685800">
                <a:moveTo>
                  <a:pt x="205740" y="0"/>
                </a:moveTo>
                <a:lnTo>
                  <a:pt x="1203960" y="0"/>
                </a:lnTo>
                <a:cubicBezTo>
                  <a:pt x="1317587" y="0"/>
                  <a:pt x="1409700" y="92113"/>
                  <a:pt x="1409700" y="205740"/>
                </a:cubicBezTo>
                <a:lnTo>
                  <a:pt x="1409700" y="480060"/>
                </a:lnTo>
                <a:cubicBezTo>
                  <a:pt x="1409700" y="593687"/>
                  <a:pt x="1317587" y="685800"/>
                  <a:pt x="1203960" y="685800"/>
                </a:cubicBezTo>
                <a:lnTo>
                  <a:pt x="205740" y="685800"/>
                </a:lnTo>
                <a:cubicBezTo>
                  <a:pt x="92113" y="685800"/>
                  <a:pt x="0" y="593687"/>
                  <a:pt x="0" y="4800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47650"/>
            <a:ext cx="1600200" cy="8763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目录</a:t>
            </a:r>
          </a:p>
        </p:txBody>
      </p:sp>
      <p:pic>
        <p:nvPicPr>
          <p:cNvPr id="4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2006501"/>
            <a:ext cx="3358902" cy="2143125"/>
          </a:xfrm>
          <a:prstGeom prst="rect">
            <a:avLst/>
          </a:prstGeom>
        </p:spPr>
      </p:pic>
      <p:sp>
        <p:nvSpPr>
          <p:cNvPr id="5" name="文本2"/>
          <p:cNvSpPr txBox="1"/>
          <p:nvPr/>
        </p:nvSpPr>
        <p:spPr>
          <a:xfrm>
            <a:off x="1225451" y="2381101"/>
            <a:ext cx="2309366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情绪词汇学习与感知</a:t>
            </a:r>
          </a:p>
        </p:txBody>
      </p:sp>
      <p:pic>
        <p:nvPicPr>
          <p:cNvPr id="6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368" y="2006501"/>
            <a:ext cx="3358902" cy="2143125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5134868" y="2381101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询问他人感受的核心句型实践</a:t>
            </a:r>
          </a:p>
        </p:txBody>
      </p:sp>
      <p:pic>
        <p:nvPicPr>
          <p:cNvPr id="8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6934" y="2006501"/>
            <a:ext cx="3358902" cy="2143125"/>
          </a:xfrm>
          <a:prstGeom prst="rect">
            <a:avLst/>
          </a:prstGeom>
        </p:spPr>
      </p:pic>
      <p:sp>
        <p:nvSpPr>
          <p:cNvPr id="9" name="文本4"/>
          <p:cNvSpPr txBox="1"/>
          <p:nvPr/>
        </p:nvSpPr>
        <p:spPr>
          <a:xfrm>
            <a:off x="9044434" y="2381101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真实情境中的情绪表达与回应</a:t>
            </a:r>
          </a:p>
        </p:txBody>
      </p:sp>
      <p:pic>
        <p:nvPicPr>
          <p:cNvPr id="10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950" y="4152751"/>
            <a:ext cx="3358902" cy="2143125"/>
          </a:xfrm>
          <a:prstGeom prst="rect">
            <a:avLst/>
          </a:prstGeom>
        </p:spPr>
      </p:pic>
      <p:sp>
        <p:nvSpPr>
          <p:cNvPr id="11" name="文本5"/>
          <p:cNvSpPr txBox="1"/>
          <p:nvPr/>
        </p:nvSpPr>
        <p:spPr>
          <a:xfrm>
            <a:off x="1225451" y="4527352"/>
            <a:ext cx="2309366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情绪对话综合运用与角色体验</a:t>
            </a:r>
          </a:p>
        </p:txBody>
      </p:sp>
      <p:pic>
        <p:nvPicPr>
          <p:cNvPr id="12" name="图片5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7368" y="4152751"/>
            <a:ext cx="3358902" cy="2143125"/>
          </a:xfrm>
          <a:prstGeom prst="rect">
            <a:avLst/>
          </a:prstGeom>
        </p:spPr>
      </p:pic>
      <p:sp>
        <p:nvSpPr>
          <p:cNvPr id="13" name="文本6"/>
          <p:cNvSpPr txBox="1"/>
          <p:nvPr/>
        </p:nvSpPr>
        <p:spPr>
          <a:xfrm>
            <a:off x="5134868" y="452735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知识巩固与互动检测</a:t>
            </a:r>
          </a:p>
        </p:txBody>
      </p:sp>
      <p:pic>
        <p:nvPicPr>
          <p:cNvPr id="14" name="图片6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6934" y="4152751"/>
            <a:ext cx="3358902" cy="2143125"/>
          </a:xfrm>
          <a:prstGeom prst="rect">
            <a:avLst/>
          </a:prstGeom>
        </p:spPr>
      </p:pic>
      <p:sp>
        <p:nvSpPr>
          <p:cNvPr id="15" name="文本7"/>
          <p:cNvSpPr txBox="1"/>
          <p:nvPr/>
        </p:nvSpPr>
        <p:spPr>
          <a:xfrm>
            <a:off x="9044434" y="4527352"/>
            <a:ext cx="2309515" cy="91440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单元总结与情感表达迁移</a:t>
            </a:r>
          </a:p>
        </p:txBody>
      </p:sp>
      <p:sp>
        <p:nvSpPr>
          <p:cNvPr id="16" name="文本8"/>
          <p:cNvSpPr txBox="1"/>
          <p:nvPr/>
        </p:nvSpPr>
        <p:spPr>
          <a:xfrm>
            <a:off x="819001" y="2438251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17" name="文本9"/>
          <p:cNvSpPr txBox="1"/>
          <p:nvPr/>
        </p:nvSpPr>
        <p:spPr>
          <a:xfrm>
            <a:off x="4728418" y="2438251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18" name="文本10"/>
          <p:cNvSpPr txBox="1"/>
          <p:nvPr/>
        </p:nvSpPr>
        <p:spPr>
          <a:xfrm>
            <a:off x="8637984" y="2438251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19" name="文本11"/>
          <p:cNvSpPr txBox="1"/>
          <p:nvPr/>
        </p:nvSpPr>
        <p:spPr>
          <a:xfrm>
            <a:off x="819001" y="4584502"/>
            <a:ext cx="45720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20" name="文本12"/>
          <p:cNvSpPr txBox="1"/>
          <p:nvPr/>
        </p:nvSpPr>
        <p:spPr>
          <a:xfrm>
            <a:off x="4728418" y="458450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21" name="文本13"/>
          <p:cNvSpPr txBox="1"/>
          <p:nvPr/>
        </p:nvSpPr>
        <p:spPr>
          <a:xfrm>
            <a:off x="8637984" y="4584502"/>
            <a:ext cx="447675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1909762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01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2852738"/>
            <a:ext cx="8128099" cy="15049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Emotion Vocabulary Exploration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452938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感知心情 · 描绘内心 · 用英语表达真实自我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5329833" cy="609600"/>
          </a:xfrm>
          <a:custGeom>
            <a:avLst/>
            <a:gdLst>
              <a:gd name="connsiteX0" fmla="*/ 201168 w 5329833"/>
              <a:gd name="connsiteY0" fmla="*/ 0 h 609600"/>
              <a:gd name="connsiteX1" fmla="*/ 5128665 w 5329833"/>
              <a:gd name="connsiteY1" fmla="*/ 0 h 609600"/>
              <a:gd name="connsiteX2" fmla="*/ 5239767 w 5329833"/>
              <a:gd name="connsiteY2" fmla="*/ 0 h 609600"/>
              <a:gd name="connsiteX3" fmla="*/ 5329833 w 5329833"/>
              <a:gd name="connsiteY3" fmla="*/ 408432 h 609600"/>
              <a:gd name="connsiteX4" fmla="*/ 5329833 w 5329833"/>
              <a:gd name="connsiteY4" fmla="*/ 519534 h 609600"/>
              <a:gd name="connsiteX5" fmla="*/ 201168 w 5329833"/>
              <a:gd name="connsiteY5" fmla="*/ 609600 h 609600"/>
              <a:gd name="connsiteX6" fmla="*/ 90066 w 5329833"/>
              <a:gd name="connsiteY6" fmla="*/ 609600 h 609600"/>
              <a:gd name="connsiteX7" fmla="*/ 0 w 5329833"/>
              <a:gd name="connsiteY7" fmla="*/ 201168 h 609600"/>
              <a:gd name="connsiteX8" fmla="*/ 0 w 5329833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29833" h="609600">
                <a:moveTo>
                  <a:pt x="201168" y="0"/>
                </a:moveTo>
                <a:lnTo>
                  <a:pt x="5128665" y="0"/>
                </a:lnTo>
                <a:cubicBezTo>
                  <a:pt x="5239767" y="0"/>
                  <a:pt x="5329833" y="90066"/>
                  <a:pt x="5329833" y="201168"/>
                </a:cubicBezTo>
                <a:lnTo>
                  <a:pt x="5329833" y="408432"/>
                </a:lnTo>
                <a:cubicBezTo>
                  <a:pt x="5329833" y="519534"/>
                  <a:pt x="5239767" y="609600"/>
                  <a:pt x="5128665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4910733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Core Emotion Adjectives</a:t>
            </a:r>
          </a:p>
        </p:txBody>
      </p:sp>
      <p:pic>
        <p:nvPicPr>
          <p:cNvPr id="4" name="单词卡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660350" y="1885801"/>
            <a:ext cx="3414117" cy="836459"/>
          </a:xfrm>
          <a:prstGeom prst="rect">
            <a:avLst/>
          </a:prstGeom>
        </p:spPr>
      </p:pic>
      <p:pic>
        <p:nvPicPr>
          <p:cNvPr id="5" name="单词卡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4388793" y="1885801"/>
            <a:ext cx="3414266" cy="703085"/>
          </a:xfrm>
          <a:prstGeom prst="rect">
            <a:avLst/>
          </a:prstGeom>
        </p:spPr>
      </p:pic>
      <p:pic>
        <p:nvPicPr>
          <p:cNvPr id="6" name="单词卡3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8117384" y="1885801"/>
            <a:ext cx="3414266" cy="699586"/>
          </a:xfrm>
          <a:prstGeom prst="rect">
            <a:avLst/>
          </a:prstGeom>
        </p:spPr>
      </p:pic>
      <p:pic>
        <p:nvPicPr>
          <p:cNvPr id="7" name="单词卡4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660350" y="3520827"/>
            <a:ext cx="3414117" cy="73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8203406" cy="609600"/>
          </a:xfrm>
          <a:custGeom>
            <a:avLst/>
            <a:gdLst>
              <a:gd name="connsiteX0" fmla="*/ 201168 w 8203406"/>
              <a:gd name="connsiteY0" fmla="*/ 0 h 609600"/>
              <a:gd name="connsiteX1" fmla="*/ 8002238 w 8203406"/>
              <a:gd name="connsiteY1" fmla="*/ 0 h 609600"/>
              <a:gd name="connsiteX2" fmla="*/ 8113340 w 8203406"/>
              <a:gd name="connsiteY2" fmla="*/ 0 h 609600"/>
              <a:gd name="connsiteX3" fmla="*/ 8203406 w 8203406"/>
              <a:gd name="connsiteY3" fmla="*/ 408432 h 609600"/>
              <a:gd name="connsiteX4" fmla="*/ 8203406 w 8203406"/>
              <a:gd name="connsiteY4" fmla="*/ 519534 h 609600"/>
              <a:gd name="connsiteX5" fmla="*/ 201168 w 8203406"/>
              <a:gd name="connsiteY5" fmla="*/ 609600 h 609600"/>
              <a:gd name="connsiteX6" fmla="*/ 90066 w 8203406"/>
              <a:gd name="connsiteY6" fmla="*/ 609600 h 609600"/>
              <a:gd name="connsiteX7" fmla="*/ 0 w 8203406"/>
              <a:gd name="connsiteY7" fmla="*/ 201168 h 609600"/>
              <a:gd name="connsiteX8" fmla="*/ 0 w 8203406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03406" h="609600">
                <a:moveTo>
                  <a:pt x="201168" y="0"/>
                </a:moveTo>
                <a:lnTo>
                  <a:pt x="8002238" y="0"/>
                </a:lnTo>
                <a:cubicBezTo>
                  <a:pt x="8113340" y="0"/>
                  <a:pt x="8203406" y="90066"/>
                  <a:pt x="8203406" y="201168"/>
                </a:cubicBezTo>
                <a:lnTo>
                  <a:pt x="8203406" y="408432"/>
                </a:lnTo>
                <a:cubicBezTo>
                  <a:pt x="8203406" y="519534"/>
                  <a:pt x="8113340" y="609600"/>
                  <a:pt x="8002238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7784306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The Verb 'Feel': Expressing Inner States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49301"/>
            <a:ext cx="6200775" cy="7511951"/>
          </a:xfrm>
          <a:custGeom>
            <a:avLst/>
            <a:gdLst>
              <a:gd name="connsiteX0" fmla="*/ 372046 w 6200775"/>
              <a:gd name="connsiteY0" fmla="*/ 0 h 7511951"/>
              <a:gd name="connsiteX1" fmla="*/ 5828729 w 6200775"/>
              <a:gd name="connsiteY1" fmla="*/ 0 h 7511951"/>
              <a:gd name="connsiteX2" fmla="*/ 6034204 w 6200775"/>
              <a:gd name="connsiteY2" fmla="*/ 0 h 7511951"/>
              <a:gd name="connsiteX3" fmla="*/ 6200775 w 6200775"/>
              <a:gd name="connsiteY3" fmla="*/ 7139904 h 7511951"/>
              <a:gd name="connsiteX4" fmla="*/ 6200774 w 6200775"/>
              <a:gd name="connsiteY4" fmla="*/ 7345380 h 7511951"/>
              <a:gd name="connsiteX5" fmla="*/ 372046 w 6200775"/>
              <a:gd name="connsiteY5" fmla="*/ 7511951 h 7511951"/>
              <a:gd name="connsiteX6" fmla="*/ 166571 w 6200775"/>
              <a:gd name="connsiteY6" fmla="*/ 7511950 h 7511951"/>
              <a:gd name="connsiteX7" fmla="*/ 0 w 6200775"/>
              <a:gd name="connsiteY7" fmla="*/ 372047 h 7511951"/>
              <a:gd name="connsiteX8" fmla="*/ 0 w 6200775"/>
              <a:gd name="connsiteY8" fmla="*/ 166571 h 7511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00775" h="7511951">
                <a:moveTo>
                  <a:pt x="372046" y="0"/>
                </a:moveTo>
                <a:lnTo>
                  <a:pt x="5828729" y="0"/>
                </a:lnTo>
                <a:cubicBezTo>
                  <a:pt x="6034204" y="0"/>
                  <a:pt x="6200774" y="166571"/>
                  <a:pt x="6200775" y="372047"/>
                </a:cubicBezTo>
                <a:lnTo>
                  <a:pt x="6200775" y="7139904"/>
                </a:lnTo>
                <a:cubicBezTo>
                  <a:pt x="6200774" y="7345380"/>
                  <a:pt x="6034204" y="7511950"/>
                  <a:pt x="5828729" y="7511951"/>
                </a:cubicBezTo>
                <a:lnTo>
                  <a:pt x="372046" y="7511951"/>
                </a:lnTo>
                <a:cubicBezTo>
                  <a:pt x="166571" y="7511950"/>
                  <a:pt x="0" y="7345380"/>
                  <a:pt x="0" y="7139904"/>
                </a:cubicBezTo>
                <a:lnTo>
                  <a:pt x="0" y="372047"/>
                </a:lnTo>
                <a:cubicBezTo>
                  <a:pt x="0" y="166571"/>
                  <a:pt x="166571" y="0"/>
                  <a:pt x="372046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33401"/>
            <a:ext cx="5248424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Structure &amp; Grammar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171551"/>
            <a:ext cx="5248424" cy="49911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feel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functions as a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linking verb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, connecting the subject to an adjective that describes its emotional or physical state — not an action.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Subject–Verb Agreement: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I/you/we/they feel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;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he/she/it feels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 Note the -s ending in third person singular.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This structure emphasizes internal experience: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 feel tired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≠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 am tired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(the former highlights awareness of the state).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Common collocations: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 happy/sad/bored/angry/excited/nervous/confident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Examples: She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anxious before exams. They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relieved after passing the test. I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proud of my progress.</a:t>
            </a:r>
          </a:p>
        </p:txBody>
      </p:sp>
      <p:sp>
        <p:nvSpPr>
          <p:cNvPr id="7" name="形状3"/>
          <p:cNvSpPr txBox="1"/>
          <p:nvPr/>
        </p:nvSpPr>
        <p:spPr>
          <a:xfrm>
            <a:off x="7216676" y="1549301"/>
            <a:ext cx="4467374" cy="7511951"/>
          </a:xfrm>
          <a:custGeom>
            <a:avLst/>
            <a:gdLst>
              <a:gd name="connsiteX0" fmla="*/ 357390 w 4467374"/>
              <a:gd name="connsiteY0" fmla="*/ 0 h 7511951"/>
              <a:gd name="connsiteX1" fmla="*/ 4109984 w 4467374"/>
              <a:gd name="connsiteY1" fmla="*/ 0 h 7511951"/>
              <a:gd name="connsiteX2" fmla="*/ 4307365 w 4467374"/>
              <a:gd name="connsiteY2" fmla="*/ 0 h 7511951"/>
              <a:gd name="connsiteX3" fmla="*/ 4467374 w 4467374"/>
              <a:gd name="connsiteY3" fmla="*/ 7154561 h 7511951"/>
              <a:gd name="connsiteX4" fmla="*/ 4467374 w 4467374"/>
              <a:gd name="connsiteY4" fmla="*/ 7351942 h 7511951"/>
              <a:gd name="connsiteX5" fmla="*/ 357390 w 4467374"/>
              <a:gd name="connsiteY5" fmla="*/ 7511951 h 7511951"/>
              <a:gd name="connsiteX6" fmla="*/ 160009 w 4467374"/>
              <a:gd name="connsiteY6" fmla="*/ 7511951 h 7511951"/>
              <a:gd name="connsiteX7" fmla="*/ 0 w 4467374"/>
              <a:gd name="connsiteY7" fmla="*/ 357390 h 7511951"/>
              <a:gd name="connsiteX8" fmla="*/ 0 w 4467374"/>
              <a:gd name="connsiteY8" fmla="*/ 160009 h 7511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7374" h="7511951">
                <a:moveTo>
                  <a:pt x="357390" y="0"/>
                </a:moveTo>
                <a:lnTo>
                  <a:pt x="4109984" y="0"/>
                </a:lnTo>
                <a:cubicBezTo>
                  <a:pt x="4307365" y="0"/>
                  <a:pt x="4467374" y="160009"/>
                  <a:pt x="4467374" y="357390"/>
                </a:cubicBezTo>
                <a:lnTo>
                  <a:pt x="4467374" y="7154561"/>
                </a:lnTo>
                <a:cubicBezTo>
                  <a:pt x="4467374" y="7351942"/>
                  <a:pt x="4307365" y="7511951"/>
                  <a:pt x="4109984" y="7511951"/>
                </a:cubicBezTo>
                <a:lnTo>
                  <a:pt x="357390" y="7511951"/>
                </a:lnTo>
                <a:cubicBezTo>
                  <a:pt x="160009" y="7511951"/>
                  <a:pt x="0" y="7351942"/>
                  <a:pt x="0" y="7154561"/>
                </a:cubicBezTo>
                <a:lnTo>
                  <a:pt x="0" y="357390"/>
                </a:lnTo>
                <a:cubicBezTo>
                  <a:pt x="0" y="160009"/>
                  <a:pt x="160009" y="0"/>
                  <a:pt x="35739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7781776" y="1733401"/>
            <a:ext cx="3515023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Real-Life Contexts</a:t>
            </a:r>
          </a:p>
        </p:txBody>
      </p:sp>
      <p:sp>
        <p:nvSpPr>
          <p:cNvPr id="9" name="文本5"/>
          <p:cNvSpPr txBox="1"/>
          <p:nvPr/>
        </p:nvSpPr>
        <p:spPr>
          <a:xfrm>
            <a:off x="7781776" y="2171551"/>
            <a:ext cx="3515023" cy="67056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After an exam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: "I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nervous but also hopeful."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On a rainy weekend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: "We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bored at home — no plans, no friends around."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During class participation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: "When called to answer, he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embarrassed but tries anyway."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Receiving good news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: "She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thrilled — her application was accepted!"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Missing someone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: "He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feels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lonely since moving abroad."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These examples reflect authentic teenage experiences — emotionally nuanced, grammatically accurate, and socially relevant for high school learners.</a:t>
            </a:r>
          </a:p>
        </p:txBody>
      </p:sp>
      <p:pic>
        <p:nvPicPr>
          <p:cNvPr id="1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01" y="1879402"/>
            <a:ext cx="317302" cy="317302"/>
          </a:xfrm>
          <a:prstGeom prst="rect">
            <a:avLst/>
          </a:prstGeom>
        </p:spPr>
      </p:pic>
      <p:sp>
        <p:nvSpPr>
          <p:cNvPr id="11" name="文本6"/>
          <p:cNvSpPr txBox="1"/>
          <p:nvPr/>
        </p:nvSpPr>
        <p:spPr>
          <a:xfrm>
            <a:off x="787152" y="1809452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6026" y="1879402"/>
            <a:ext cx="317302" cy="317302"/>
          </a:xfrm>
          <a:prstGeom prst="rect">
            <a:avLst/>
          </a:prstGeom>
        </p:spPr>
      </p:pic>
      <p:sp>
        <p:nvSpPr>
          <p:cNvPr id="13" name="文本7"/>
          <p:cNvSpPr txBox="1"/>
          <p:nvPr/>
        </p:nvSpPr>
        <p:spPr>
          <a:xfrm>
            <a:off x="7495877" y="1809452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8856613" cy="609600"/>
          </a:xfrm>
          <a:custGeom>
            <a:avLst/>
            <a:gdLst>
              <a:gd name="connsiteX0" fmla="*/ 201168 w 8856613"/>
              <a:gd name="connsiteY0" fmla="*/ 0 h 609600"/>
              <a:gd name="connsiteX1" fmla="*/ 8655445 w 8856613"/>
              <a:gd name="connsiteY1" fmla="*/ 0 h 609600"/>
              <a:gd name="connsiteX2" fmla="*/ 8766547 w 8856613"/>
              <a:gd name="connsiteY2" fmla="*/ 0 h 609600"/>
              <a:gd name="connsiteX3" fmla="*/ 8856613 w 8856613"/>
              <a:gd name="connsiteY3" fmla="*/ 408432 h 609600"/>
              <a:gd name="connsiteX4" fmla="*/ 8856613 w 8856613"/>
              <a:gd name="connsiteY4" fmla="*/ 519534 h 609600"/>
              <a:gd name="connsiteX5" fmla="*/ 201168 w 8856613"/>
              <a:gd name="connsiteY5" fmla="*/ 609600 h 609600"/>
              <a:gd name="connsiteX6" fmla="*/ 90066 w 8856613"/>
              <a:gd name="connsiteY6" fmla="*/ 609600 h 609600"/>
              <a:gd name="connsiteX7" fmla="*/ 0 w 8856613"/>
              <a:gd name="connsiteY7" fmla="*/ 201168 h 609600"/>
              <a:gd name="connsiteX8" fmla="*/ 0 w 8856613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856613" h="609600">
                <a:moveTo>
                  <a:pt x="201168" y="0"/>
                </a:moveTo>
                <a:lnTo>
                  <a:pt x="8655445" y="0"/>
                </a:lnTo>
                <a:cubicBezTo>
                  <a:pt x="8766547" y="0"/>
                  <a:pt x="8856613" y="90066"/>
                  <a:pt x="8856613" y="201168"/>
                </a:cubicBezTo>
                <a:lnTo>
                  <a:pt x="8856613" y="408432"/>
                </a:lnTo>
                <a:cubicBezTo>
                  <a:pt x="8856613" y="519534"/>
                  <a:pt x="8766547" y="609600"/>
                  <a:pt x="8655445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8437513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bored: Pronunciation &amp; Semantic Precision</a:t>
            </a:r>
          </a:p>
        </p:txBody>
      </p:sp>
      <p:pic>
        <p:nvPicPr>
          <p:cNvPr id="4" name="单词卡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507950" y="1835051"/>
            <a:ext cx="4318286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23837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02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81350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Ask How Others Feel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2432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Master essential question patterns for emotional connection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4928592" cy="609600"/>
          </a:xfrm>
          <a:custGeom>
            <a:avLst/>
            <a:gdLst>
              <a:gd name="connsiteX0" fmla="*/ 201168 w 4928592"/>
              <a:gd name="connsiteY0" fmla="*/ 0 h 609600"/>
              <a:gd name="connsiteX1" fmla="*/ 4727424 w 4928592"/>
              <a:gd name="connsiteY1" fmla="*/ 0 h 609600"/>
              <a:gd name="connsiteX2" fmla="*/ 4838526 w 4928592"/>
              <a:gd name="connsiteY2" fmla="*/ 0 h 609600"/>
              <a:gd name="connsiteX3" fmla="*/ 4928592 w 4928592"/>
              <a:gd name="connsiteY3" fmla="*/ 408432 h 609600"/>
              <a:gd name="connsiteX4" fmla="*/ 4928592 w 4928592"/>
              <a:gd name="connsiteY4" fmla="*/ 519534 h 609600"/>
              <a:gd name="connsiteX5" fmla="*/ 201168 w 4928592"/>
              <a:gd name="connsiteY5" fmla="*/ 609600 h 609600"/>
              <a:gd name="connsiteX6" fmla="*/ 90066 w 4928592"/>
              <a:gd name="connsiteY6" fmla="*/ 609600 h 609600"/>
              <a:gd name="connsiteX7" fmla="*/ 0 w 4928592"/>
              <a:gd name="connsiteY7" fmla="*/ 201168 h 609600"/>
              <a:gd name="connsiteX8" fmla="*/ 0 w 4928592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28592" h="609600">
                <a:moveTo>
                  <a:pt x="201168" y="0"/>
                </a:moveTo>
                <a:lnTo>
                  <a:pt x="4727424" y="0"/>
                </a:lnTo>
                <a:cubicBezTo>
                  <a:pt x="4838526" y="0"/>
                  <a:pt x="4928592" y="90066"/>
                  <a:pt x="4928592" y="201168"/>
                </a:cubicBezTo>
                <a:lnTo>
                  <a:pt x="4928592" y="408432"/>
                </a:lnTo>
                <a:cubicBezTo>
                  <a:pt x="4928592" y="519534"/>
                  <a:pt x="4838526" y="609600"/>
                  <a:pt x="4727424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4509492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Yes, I am. / No, I'm not.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504801"/>
            <a:ext cx="7702302" cy="907530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Structure &amp; Logic 结构与逻辑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✓  — used to affirm a question with 'Are you...?' (肯定回答‘Are you...?’句型)✓  — the standard contracted negative response (标准缩略否定应答)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Pronunciation &amp; Intonation 发音要点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：①  [aɪm] — /m/ sound is clear and connected to next word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 [nɒt] — /ɒ/ is short and open; stress falls on 'not' in emphasis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Rising intonation for questions, falling for answers →  (↘), 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(↘)■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Real-life Examples 真实例句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：— Are you feeling tired? → Yes, I am. I stayed up late studying.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Yes, I am.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— Are you feeling excited about the trip? → No, I'm not. I’m actually nervous.</a:t>
            </a: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No, I'm not.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I'mnot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— Are you feeling okay today? → Yes, I am. Thanks for asking!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Yes, I am.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— Are you feeling bored in class? → No, I'm not. This lesson is interesting!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No, I'm not.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/>
          </a:p>
        </p:txBody>
      </p:sp>
      <p:sp>
        <p:nvSpPr>
          <p:cNvPr id="5" name="形状2"/>
          <p:cNvSpPr txBox="1"/>
          <p:nvPr/>
        </p:nvSpPr>
        <p:spPr>
          <a:xfrm>
            <a:off x="8486477" y="4805958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3"/>
          <p:cNvSpPr txBox="1"/>
          <p:nvPr/>
        </p:nvSpPr>
        <p:spPr>
          <a:xfrm>
            <a:off x="11531650" y="4805958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4"/>
          <p:cNvSpPr txBox="1"/>
          <p:nvPr/>
        </p:nvSpPr>
        <p:spPr>
          <a:xfrm>
            <a:off x="8486477" y="6585496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5"/>
          <p:cNvSpPr txBox="1"/>
          <p:nvPr/>
        </p:nvSpPr>
        <p:spPr>
          <a:xfrm>
            <a:off x="8486477" y="4805958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677" y="4882158"/>
            <a:ext cx="2892772" cy="162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8968383" cy="609600"/>
          </a:xfrm>
          <a:custGeom>
            <a:avLst/>
            <a:gdLst>
              <a:gd name="connsiteX0" fmla="*/ 201168 w 8968383"/>
              <a:gd name="connsiteY0" fmla="*/ 0 h 609600"/>
              <a:gd name="connsiteX1" fmla="*/ 8767215 w 8968383"/>
              <a:gd name="connsiteY1" fmla="*/ 0 h 609600"/>
              <a:gd name="connsiteX2" fmla="*/ 8878317 w 8968383"/>
              <a:gd name="connsiteY2" fmla="*/ 0 h 609600"/>
              <a:gd name="connsiteX3" fmla="*/ 8968383 w 8968383"/>
              <a:gd name="connsiteY3" fmla="*/ 408432 h 609600"/>
              <a:gd name="connsiteX4" fmla="*/ 8968383 w 8968383"/>
              <a:gd name="connsiteY4" fmla="*/ 519534 h 609600"/>
              <a:gd name="connsiteX5" fmla="*/ 201168 w 8968383"/>
              <a:gd name="connsiteY5" fmla="*/ 609600 h 609600"/>
              <a:gd name="connsiteX6" fmla="*/ 90066 w 8968383"/>
              <a:gd name="connsiteY6" fmla="*/ 609600 h 609600"/>
              <a:gd name="connsiteX7" fmla="*/ 0 w 8968383"/>
              <a:gd name="connsiteY7" fmla="*/ 201168 h 609600"/>
              <a:gd name="connsiteX8" fmla="*/ 0 w 8968383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68383" h="609600">
                <a:moveTo>
                  <a:pt x="201168" y="0"/>
                </a:moveTo>
                <a:lnTo>
                  <a:pt x="8767215" y="0"/>
                </a:lnTo>
                <a:cubicBezTo>
                  <a:pt x="8878317" y="0"/>
                  <a:pt x="8968383" y="90066"/>
                  <a:pt x="8968383" y="201168"/>
                </a:cubicBezTo>
                <a:lnTo>
                  <a:pt x="8968383" y="408432"/>
                </a:lnTo>
                <a:cubicBezTo>
                  <a:pt x="8968383" y="519534"/>
                  <a:pt x="8878317" y="609600"/>
                  <a:pt x="8767215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8549283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Careful Questions &amp; Empathetic Responses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660350" y="6514058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3"/>
          <p:cNvSpPr txBox="1"/>
          <p:nvPr/>
        </p:nvSpPr>
        <p:spPr>
          <a:xfrm>
            <a:off x="3705523" y="6514058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4"/>
          <p:cNvSpPr txBox="1"/>
          <p:nvPr/>
        </p:nvSpPr>
        <p:spPr>
          <a:xfrm>
            <a:off x="660350" y="8293596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5"/>
          <p:cNvSpPr txBox="1"/>
          <p:nvPr/>
        </p:nvSpPr>
        <p:spPr>
          <a:xfrm>
            <a:off x="660350" y="6514058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8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550" y="6590258"/>
            <a:ext cx="2892772" cy="1627138"/>
          </a:xfrm>
          <a:prstGeom prst="rect">
            <a:avLst/>
          </a:prstGeom>
        </p:spPr>
      </p:pic>
      <p:sp>
        <p:nvSpPr>
          <p:cNvPr id="9" name="形状6"/>
          <p:cNvSpPr txBox="1"/>
          <p:nvPr/>
        </p:nvSpPr>
        <p:spPr>
          <a:xfrm>
            <a:off x="4019848" y="1600051"/>
            <a:ext cx="7511802" cy="5848350"/>
          </a:xfrm>
          <a:custGeom>
            <a:avLst/>
            <a:gdLst>
              <a:gd name="connsiteX0" fmla="*/ 350901 w 7511802"/>
              <a:gd name="connsiteY0" fmla="*/ 0 h 5848350"/>
              <a:gd name="connsiteX1" fmla="*/ 7160901 w 7511802"/>
              <a:gd name="connsiteY1" fmla="*/ 0 h 5848350"/>
              <a:gd name="connsiteX2" fmla="*/ 7253965 w 7511802"/>
              <a:gd name="connsiteY2" fmla="*/ 0 h 5848350"/>
              <a:gd name="connsiteX3" fmla="*/ 7474832 w 7511802"/>
              <a:gd name="connsiteY3" fmla="*/ 168583 h 5848350"/>
              <a:gd name="connsiteX4" fmla="*/ 7511802 w 7511802"/>
              <a:gd name="connsiteY4" fmla="*/ 5497449 h 5848350"/>
              <a:gd name="connsiteX5" fmla="*/ 7511802 w 7511802"/>
              <a:gd name="connsiteY5" fmla="*/ 5590513 h 5848350"/>
              <a:gd name="connsiteX6" fmla="*/ 7343218 w 7511802"/>
              <a:gd name="connsiteY6" fmla="*/ 5811380 h 5848350"/>
              <a:gd name="connsiteX7" fmla="*/ 350901 w 7511802"/>
              <a:gd name="connsiteY7" fmla="*/ 5848350 h 5848350"/>
              <a:gd name="connsiteX8" fmla="*/ 257836 w 7511802"/>
              <a:gd name="connsiteY8" fmla="*/ 5848350 h 5848350"/>
              <a:gd name="connsiteX9" fmla="*/ 36970 w 7511802"/>
              <a:gd name="connsiteY9" fmla="*/ 5679766 h 5848350"/>
              <a:gd name="connsiteX10" fmla="*/ 0 w 7511802"/>
              <a:gd name="connsiteY10" fmla="*/ 350901 h 5848350"/>
              <a:gd name="connsiteX11" fmla="*/ 0 w 7511802"/>
              <a:gd name="connsiteY11" fmla="*/ 157104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511802" h="5848350">
                <a:moveTo>
                  <a:pt x="350901" y="0"/>
                </a:moveTo>
                <a:lnTo>
                  <a:pt x="7160901" y="0"/>
                </a:lnTo>
                <a:cubicBezTo>
                  <a:pt x="7253965" y="0"/>
                  <a:pt x="7343219" y="36970"/>
                  <a:pt x="7409025" y="102776"/>
                </a:cubicBezTo>
                <a:cubicBezTo>
                  <a:pt x="7474832" y="168583"/>
                  <a:pt x="7511802" y="257836"/>
                  <a:pt x="7511802" y="350901"/>
                </a:cubicBezTo>
                <a:lnTo>
                  <a:pt x="7511802" y="5497449"/>
                </a:lnTo>
                <a:cubicBezTo>
                  <a:pt x="7511802" y="5590513"/>
                  <a:pt x="7474832" y="5679767"/>
                  <a:pt x="7409025" y="5745573"/>
                </a:cubicBezTo>
                <a:cubicBezTo>
                  <a:pt x="7343218" y="5811380"/>
                  <a:pt x="7253965" y="5848350"/>
                  <a:pt x="7160901" y="5848350"/>
                </a:cubicBezTo>
                <a:lnTo>
                  <a:pt x="350901" y="5848350"/>
                </a:lnTo>
                <a:cubicBezTo>
                  <a:pt x="257836" y="5848350"/>
                  <a:pt x="168583" y="5811380"/>
                  <a:pt x="102776" y="5745573"/>
                </a:cubicBezTo>
                <a:cubicBezTo>
                  <a:pt x="36970" y="5679766"/>
                  <a:pt x="0" y="5590513"/>
                  <a:pt x="0" y="5497449"/>
                </a:cubicBezTo>
                <a:lnTo>
                  <a:pt x="0" y="350901"/>
                </a:lnTo>
                <a:cubicBezTo>
                  <a:pt x="0" y="157104"/>
                  <a:pt x="157104" y="0"/>
                  <a:pt x="350901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048" y="1892052"/>
            <a:ext cx="381000" cy="381000"/>
          </a:xfrm>
          <a:prstGeom prst="rect">
            <a:avLst/>
          </a:prstGeom>
        </p:spPr>
      </p:pic>
      <p:sp>
        <p:nvSpPr>
          <p:cNvPr id="11" name="文本2"/>
          <p:cNvSpPr txBox="1"/>
          <p:nvPr/>
        </p:nvSpPr>
        <p:spPr>
          <a:xfrm>
            <a:off x="4889748" y="1809601"/>
            <a:ext cx="6279952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What's the matter?</a:t>
            </a:r>
          </a:p>
        </p:txBody>
      </p:sp>
      <p:sp>
        <p:nvSpPr>
          <p:cNvPr id="12" name="文本3"/>
          <p:cNvSpPr txBox="1"/>
          <p:nvPr/>
        </p:nvSpPr>
        <p:spPr>
          <a:xfrm>
            <a:off x="4889748" y="2247751"/>
            <a:ext cx="6279952" cy="505999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Meaning &amp; Use 意义与使用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A polite, caring way to ask about someone’s problem or discomfort — more natural than 'What’s wrong?' in formal or sensitive contexts.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Used when noticing visible signs: frowning, silence, tired eyes, or quiet behavior.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Examples &amp; Nuance 例句与语气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What's the matter?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You look pale. → Gentle concern (轻声关切)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What's the matter?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Did something happen at school? → Supportive follow-up (支持性追问)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What's the matter?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Is it your leg again? → Familiar &amp; empathetic (熟悉且共情)</a:t>
            </a:r>
          </a:p>
        </p:txBody>
      </p:sp>
      <p:sp>
        <p:nvSpPr>
          <p:cNvPr id="13" name="形状7"/>
          <p:cNvSpPr txBox="1"/>
          <p:nvPr/>
        </p:nvSpPr>
        <p:spPr>
          <a:xfrm>
            <a:off x="4019848" y="7702302"/>
            <a:ext cx="7511802" cy="5505450"/>
          </a:xfrm>
          <a:custGeom>
            <a:avLst/>
            <a:gdLst>
              <a:gd name="connsiteX0" fmla="*/ 330327 w 7511802"/>
              <a:gd name="connsiteY0" fmla="*/ 0 h 5505450"/>
              <a:gd name="connsiteX1" fmla="*/ 7181475 w 7511802"/>
              <a:gd name="connsiteY1" fmla="*/ 0 h 5505450"/>
              <a:gd name="connsiteX2" fmla="*/ 7363910 w 7511802"/>
              <a:gd name="connsiteY2" fmla="*/ 0 h 5505450"/>
              <a:gd name="connsiteX3" fmla="*/ 7511802 w 7511802"/>
              <a:gd name="connsiteY3" fmla="*/ 5175123 h 5505450"/>
              <a:gd name="connsiteX4" fmla="*/ 7511802 w 7511802"/>
              <a:gd name="connsiteY4" fmla="*/ 5357558 h 5505450"/>
              <a:gd name="connsiteX5" fmla="*/ 330327 w 7511802"/>
              <a:gd name="connsiteY5" fmla="*/ 5505450 h 5505450"/>
              <a:gd name="connsiteX6" fmla="*/ 147892 w 7511802"/>
              <a:gd name="connsiteY6" fmla="*/ 5505450 h 5505450"/>
              <a:gd name="connsiteX7" fmla="*/ 0 w 7511802"/>
              <a:gd name="connsiteY7" fmla="*/ 330327 h 5505450"/>
              <a:gd name="connsiteX8" fmla="*/ 0 w 7511802"/>
              <a:gd name="connsiteY8" fmla="*/ 147892 h 550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11802" h="5505450">
                <a:moveTo>
                  <a:pt x="330327" y="0"/>
                </a:moveTo>
                <a:lnTo>
                  <a:pt x="7181475" y="0"/>
                </a:lnTo>
                <a:cubicBezTo>
                  <a:pt x="7363910" y="0"/>
                  <a:pt x="7511802" y="147892"/>
                  <a:pt x="7511802" y="330327"/>
                </a:cubicBezTo>
                <a:lnTo>
                  <a:pt x="7511802" y="5175123"/>
                </a:lnTo>
                <a:cubicBezTo>
                  <a:pt x="7511802" y="5357558"/>
                  <a:pt x="7363910" y="5505450"/>
                  <a:pt x="7181475" y="5505450"/>
                </a:cubicBezTo>
                <a:lnTo>
                  <a:pt x="330327" y="5505450"/>
                </a:lnTo>
                <a:cubicBezTo>
                  <a:pt x="147892" y="5505450"/>
                  <a:pt x="0" y="5357558"/>
                  <a:pt x="0" y="5175123"/>
                </a:cubicBezTo>
                <a:lnTo>
                  <a:pt x="0" y="330327"/>
                </a:lnTo>
                <a:cubicBezTo>
                  <a:pt x="0" y="147892"/>
                  <a:pt x="147892" y="0"/>
                  <a:pt x="330327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4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048" y="7994303"/>
            <a:ext cx="381000" cy="381000"/>
          </a:xfrm>
          <a:prstGeom prst="rect">
            <a:avLst/>
          </a:prstGeom>
        </p:spPr>
      </p:pic>
      <p:sp>
        <p:nvSpPr>
          <p:cNvPr id="15" name="文本4"/>
          <p:cNvSpPr txBox="1"/>
          <p:nvPr/>
        </p:nvSpPr>
        <p:spPr>
          <a:xfrm>
            <a:off x="4889748" y="7911852"/>
            <a:ext cx="6279952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I'm so sorry.</a:t>
            </a:r>
          </a:p>
        </p:txBody>
      </p:sp>
      <p:sp>
        <p:nvSpPr>
          <p:cNvPr id="16" name="文本5"/>
          <p:cNvSpPr txBox="1"/>
          <p:nvPr/>
        </p:nvSpPr>
        <p:spPr>
          <a:xfrm>
            <a:off x="4889748" y="8350002"/>
            <a:ext cx="6279952" cy="471827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Function &amp; Weight 功能与分量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Expresses sincere sympathy — stronger and warmer than 'I'm sorry.'; 'so' intensifies emotional weight.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Never used for minor inconveniences (e.g., dropping a pen); reserved for real hardship, loss, or pain.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Contextual Pairings 场景搭配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I'm so sorry.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Your grandmother is ill in hospital. → Acknowledges gravity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I'm so sorry.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That test was really hard — I know you studied hard. → Validates effort &amp; emotion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I'm so sorry.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You missed the trip because of the fever. → Recognizes personal loss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1909762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03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2852738"/>
            <a:ext cx="8128099" cy="15049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Real-Life Emotion Expressions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452938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When feelings speak — understanding how we truly connect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7412087" cy="609600"/>
          </a:xfrm>
          <a:custGeom>
            <a:avLst/>
            <a:gdLst>
              <a:gd name="connsiteX0" fmla="*/ 201168 w 7412087"/>
              <a:gd name="connsiteY0" fmla="*/ 0 h 609600"/>
              <a:gd name="connsiteX1" fmla="*/ 7210919 w 7412087"/>
              <a:gd name="connsiteY1" fmla="*/ 0 h 609600"/>
              <a:gd name="connsiteX2" fmla="*/ 7322021 w 7412087"/>
              <a:gd name="connsiteY2" fmla="*/ 0 h 609600"/>
              <a:gd name="connsiteX3" fmla="*/ 7412087 w 7412087"/>
              <a:gd name="connsiteY3" fmla="*/ 408432 h 609600"/>
              <a:gd name="connsiteX4" fmla="*/ 7412087 w 7412087"/>
              <a:gd name="connsiteY4" fmla="*/ 519534 h 609600"/>
              <a:gd name="connsiteX5" fmla="*/ 201168 w 7412087"/>
              <a:gd name="connsiteY5" fmla="*/ 609600 h 609600"/>
              <a:gd name="connsiteX6" fmla="*/ 90066 w 7412087"/>
              <a:gd name="connsiteY6" fmla="*/ 609600 h 609600"/>
              <a:gd name="connsiteX7" fmla="*/ 0 w 7412087"/>
              <a:gd name="connsiteY7" fmla="*/ 201168 h 609600"/>
              <a:gd name="connsiteX8" fmla="*/ 0 w 7412087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12087" h="609600">
                <a:moveTo>
                  <a:pt x="201168" y="0"/>
                </a:moveTo>
                <a:lnTo>
                  <a:pt x="7210919" y="0"/>
                </a:lnTo>
                <a:cubicBezTo>
                  <a:pt x="7322021" y="0"/>
                  <a:pt x="7412087" y="90066"/>
                  <a:pt x="7412087" y="201168"/>
                </a:cubicBezTo>
                <a:lnTo>
                  <a:pt x="7412087" y="408432"/>
                </a:lnTo>
                <a:cubicBezTo>
                  <a:pt x="7412087" y="519534"/>
                  <a:pt x="7322021" y="609600"/>
                  <a:pt x="7210919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6992987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Contextual Meaning of Key Phrases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49301"/>
            <a:ext cx="5334000" cy="8197751"/>
          </a:xfrm>
          <a:custGeom>
            <a:avLst/>
            <a:gdLst>
              <a:gd name="connsiteX0" fmla="*/ 373380 w 5334000"/>
              <a:gd name="connsiteY0" fmla="*/ 0 h 8197751"/>
              <a:gd name="connsiteX1" fmla="*/ 4960620 w 5334000"/>
              <a:gd name="connsiteY1" fmla="*/ 0 h 8197751"/>
              <a:gd name="connsiteX2" fmla="*/ 5059647 w 5334000"/>
              <a:gd name="connsiteY2" fmla="*/ 0 h 8197751"/>
              <a:gd name="connsiteX3" fmla="*/ 5294662 w 5334000"/>
              <a:gd name="connsiteY3" fmla="*/ 179383 h 8197751"/>
              <a:gd name="connsiteX4" fmla="*/ 5334000 w 5334000"/>
              <a:gd name="connsiteY4" fmla="*/ 7824371 h 8197751"/>
              <a:gd name="connsiteX5" fmla="*/ 5334001 w 5334000"/>
              <a:gd name="connsiteY5" fmla="*/ 7923398 h 8197751"/>
              <a:gd name="connsiteX6" fmla="*/ 5154618 w 5334000"/>
              <a:gd name="connsiteY6" fmla="*/ 8158413 h 8197751"/>
              <a:gd name="connsiteX7" fmla="*/ 373380 w 5334000"/>
              <a:gd name="connsiteY7" fmla="*/ 8197751 h 8197751"/>
              <a:gd name="connsiteX8" fmla="*/ 274353 w 5334000"/>
              <a:gd name="connsiteY8" fmla="*/ 8197751 h 8197751"/>
              <a:gd name="connsiteX9" fmla="*/ 39338 w 5334000"/>
              <a:gd name="connsiteY9" fmla="*/ 8018368 h 8197751"/>
              <a:gd name="connsiteX10" fmla="*/ 0 w 5334000"/>
              <a:gd name="connsiteY10" fmla="*/ 373380 h 8197751"/>
              <a:gd name="connsiteX11" fmla="*/ 0 w 5334000"/>
              <a:gd name="connsiteY11" fmla="*/ 167168 h 8197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000" h="8197751">
                <a:moveTo>
                  <a:pt x="373380" y="0"/>
                </a:moveTo>
                <a:lnTo>
                  <a:pt x="4960620" y="0"/>
                </a:lnTo>
                <a:cubicBezTo>
                  <a:pt x="5059647" y="0"/>
                  <a:pt x="5154618" y="39338"/>
                  <a:pt x="5224640" y="109360"/>
                </a:cubicBezTo>
                <a:cubicBezTo>
                  <a:pt x="5294662" y="179383"/>
                  <a:pt x="5334001" y="274353"/>
                  <a:pt x="5334000" y="373380"/>
                </a:cubicBezTo>
                <a:lnTo>
                  <a:pt x="5334000" y="7824371"/>
                </a:lnTo>
                <a:cubicBezTo>
                  <a:pt x="5334001" y="7923398"/>
                  <a:pt x="5294662" y="8018369"/>
                  <a:pt x="5224640" y="8088391"/>
                </a:cubicBezTo>
                <a:cubicBezTo>
                  <a:pt x="5154618" y="8158413"/>
                  <a:pt x="5059647" y="8197751"/>
                  <a:pt x="4960620" y="8197751"/>
                </a:cubicBezTo>
                <a:lnTo>
                  <a:pt x="373380" y="8197751"/>
                </a:lnTo>
                <a:cubicBezTo>
                  <a:pt x="274353" y="8197751"/>
                  <a:pt x="179383" y="8158413"/>
                  <a:pt x="109360" y="8088391"/>
                </a:cubicBezTo>
                <a:cubicBezTo>
                  <a:pt x="39338" y="8018368"/>
                  <a:pt x="0" y="7923398"/>
                  <a:pt x="0" y="7824371"/>
                </a:cubicBezTo>
                <a:lnTo>
                  <a:pt x="0" y="373380"/>
                </a:lnTo>
                <a:cubicBezTo>
                  <a:pt x="0" y="167168"/>
                  <a:pt x="167168" y="0"/>
                  <a:pt x="37338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073051" y="1733401"/>
            <a:ext cx="4381649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be ill in hospital</a:t>
            </a:r>
          </a:p>
        </p:txBody>
      </p:sp>
      <p:sp>
        <p:nvSpPr>
          <p:cNvPr id="6" name="文本3"/>
          <p:cNvSpPr txBox="1"/>
          <p:nvPr/>
        </p:nvSpPr>
        <p:spPr>
          <a:xfrm>
            <a:off x="1073051" y="2171551"/>
            <a:ext cx="4381649" cy="779374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Function &amp; Perspective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Third-person, formal/neutral reporting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— used to describe someone else’s medical condition objectively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Grammar Note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：‘be ill’ is a state (not action); ‘in hospital’ = UK English (US: ‘in the hospital’)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Examples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My cousin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is ill in hospital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after the accident. (reporting fact, no personal emotion)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The doctor said she’ll stay  for another week. (professional context)③ We visited him because he 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was ill in hospitalill in hospital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last month. (past reference with clear time marker)※ Not used for self-reference in spontaneous speech: ✗ 'I am ill in hospital' → ✓ 'I’m in hospital' or 'I’m unwell'.</a:t>
            </a:r>
          </a:p>
          <a:p>
            <a:pPr marL="0" algn="l"/>
          </a:p>
        </p:txBody>
      </p:sp>
      <p:sp>
        <p:nvSpPr>
          <p:cNvPr id="7" name="形状3"/>
          <p:cNvSpPr txBox="1"/>
          <p:nvPr/>
        </p:nvSpPr>
        <p:spPr>
          <a:xfrm>
            <a:off x="6349901" y="1549301"/>
            <a:ext cx="5334149" cy="8197751"/>
          </a:xfrm>
          <a:custGeom>
            <a:avLst/>
            <a:gdLst>
              <a:gd name="connsiteX0" fmla="*/ 373390 w 5334149"/>
              <a:gd name="connsiteY0" fmla="*/ 0 h 8197751"/>
              <a:gd name="connsiteX1" fmla="*/ 4960758 w 5334149"/>
              <a:gd name="connsiteY1" fmla="*/ 0 h 8197751"/>
              <a:gd name="connsiteX2" fmla="*/ 5059788 w 5334149"/>
              <a:gd name="connsiteY2" fmla="*/ 0 h 8197751"/>
              <a:gd name="connsiteX3" fmla="*/ 5294809 w 5334149"/>
              <a:gd name="connsiteY3" fmla="*/ 179388 h 8197751"/>
              <a:gd name="connsiteX4" fmla="*/ 5334149 w 5334149"/>
              <a:gd name="connsiteY4" fmla="*/ 7824360 h 8197751"/>
              <a:gd name="connsiteX5" fmla="*/ 5334149 w 5334149"/>
              <a:gd name="connsiteY5" fmla="*/ 7923390 h 8197751"/>
              <a:gd name="connsiteX6" fmla="*/ 5154761 w 5334149"/>
              <a:gd name="connsiteY6" fmla="*/ 8158411 h 8197751"/>
              <a:gd name="connsiteX7" fmla="*/ 373390 w 5334149"/>
              <a:gd name="connsiteY7" fmla="*/ 8197751 h 8197751"/>
              <a:gd name="connsiteX8" fmla="*/ 274361 w 5334149"/>
              <a:gd name="connsiteY8" fmla="*/ 8197751 h 8197751"/>
              <a:gd name="connsiteX9" fmla="*/ 39339 w 5334149"/>
              <a:gd name="connsiteY9" fmla="*/ 8018363 h 8197751"/>
              <a:gd name="connsiteX10" fmla="*/ 0 w 5334149"/>
              <a:gd name="connsiteY10" fmla="*/ 373390 h 8197751"/>
              <a:gd name="connsiteX11" fmla="*/ 0 w 5334149"/>
              <a:gd name="connsiteY11" fmla="*/ 167173 h 8197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334149" h="8197751">
                <a:moveTo>
                  <a:pt x="373390" y="0"/>
                </a:moveTo>
                <a:lnTo>
                  <a:pt x="4960758" y="0"/>
                </a:lnTo>
                <a:cubicBezTo>
                  <a:pt x="5059788" y="0"/>
                  <a:pt x="5154761" y="39339"/>
                  <a:pt x="5224785" y="109363"/>
                </a:cubicBezTo>
                <a:cubicBezTo>
                  <a:pt x="5294809" y="179388"/>
                  <a:pt x="5334149" y="274361"/>
                  <a:pt x="5334149" y="373390"/>
                </a:cubicBezTo>
                <a:lnTo>
                  <a:pt x="5334149" y="7824360"/>
                </a:lnTo>
                <a:cubicBezTo>
                  <a:pt x="5334149" y="7923390"/>
                  <a:pt x="5294809" y="8018363"/>
                  <a:pt x="5224785" y="8088387"/>
                </a:cubicBezTo>
                <a:cubicBezTo>
                  <a:pt x="5154761" y="8158411"/>
                  <a:pt x="5059788" y="8197751"/>
                  <a:pt x="4960758" y="8197751"/>
                </a:cubicBezTo>
                <a:lnTo>
                  <a:pt x="373390" y="8197751"/>
                </a:lnTo>
                <a:cubicBezTo>
                  <a:pt x="274361" y="8197751"/>
                  <a:pt x="179388" y="8158411"/>
                  <a:pt x="109363" y="8088387"/>
                </a:cubicBezTo>
                <a:cubicBezTo>
                  <a:pt x="39339" y="8018363"/>
                  <a:pt x="0" y="7923390"/>
                  <a:pt x="0" y="7824360"/>
                </a:cubicBezTo>
                <a:lnTo>
                  <a:pt x="0" y="373390"/>
                </a:lnTo>
                <a:cubicBezTo>
                  <a:pt x="0" y="167173"/>
                  <a:pt x="167173" y="0"/>
                  <a:pt x="373390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915001" y="1733401"/>
            <a:ext cx="4381798" cy="803846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miss your friends / call your mum</a:t>
            </a:r>
          </a:p>
        </p:txBody>
      </p:sp>
      <p:sp>
        <p:nvSpPr>
          <p:cNvPr id="9" name="文本5"/>
          <p:cNvSpPr txBox="1"/>
          <p:nvPr/>
        </p:nvSpPr>
        <p:spPr>
          <a:xfrm>
            <a:off x="6915001" y="2476351"/>
            <a:ext cx="4381798" cy="651230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miss your friends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First-person, subjective emotional state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— expresses longing, often tied to distance or change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Examples: I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miss my friends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from primary school. She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misses her friends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in China every weekend.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call your mum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Imperative or suggestion, action-oriented &amp; neutral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— conveys practical care, not emotion itself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→ Examples: You should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call your mum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before dinner. Why don’t you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call your mum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now? She’s been waiting.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Key contrast: ‘miss’ names a feeling; ‘call’ names an act that may ease that feeling — language mirrors inner life and outward response.</a:t>
            </a:r>
          </a:p>
        </p:txBody>
      </p:sp>
      <p:pic>
        <p:nvPicPr>
          <p:cNvPr id="10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01" y="1879402"/>
            <a:ext cx="317302" cy="317302"/>
          </a:xfrm>
          <a:prstGeom prst="rect">
            <a:avLst/>
          </a:prstGeom>
        </p:spPr>
      </p:pic>
      <p:sp>
        <p:nvSpPr>
          <p:cNvPr id="11" name="文本6"/>
          <p:cNvSpPr txBox="1"/>
          <p:nvPr/>
        </p:nvSpPr>
        <p:spPr>
          <a:xfrm>
            <a:off x="787152" y="1809452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pic>
        <p:nvPicPr>
          <p:cNvPr id="12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251" y="1879402"/>
            <a:ext cx="317302" cy="317302"/>
          </a:xfrm>
          <a:prstGeom prst="rect">
            <a:avLst/>
          </a:prstGeom>
        </p:spPr>
      </p:pic>
      <p:sp>
        <p:nvSpPr>
          <p:cNvPr id="13" name="文本7"/>
          <p:cNvSpPr txBox="1"/>
          <p:nvPr/>
        </p:nvSpPr>
        <p:spPr>
          <a:xfrm>
            <a:off x="6629102" y="1809452"/>
            <a:ext cx="323850" cy="453358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18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7056834" cy="609600"/>
          </a:xfrm>
          <a:custGeom>
            <a:avLst/>
            <a:gdLst>
              <a:gd name="connsiteX0" fmla="*/ 201168 w 7056834"/>
              <a:gd name="connsiteY0" fmla="*/ 0 h 609600"/>
              <a:gd name="connsiteX1" fmla="*/ 6855666 w 7056834"/>
              <a:gd name="connsiteY1" fmla="*/ 0 h 609600"/>
              <a:gd name="connsiteX2" fmla="*/ 6966768 w 7056834"/>
              <a:gd name="connsiteY2" fmla="*/ 0 h 609600"/>
              <a:gd name="connsiteX3" fmla="*/ 7056834 w 7056834"/>
              <a:gd name="connsiteY3" fmla="*/ 408432 h 609600"/>
              <a:gd name="connsiteX4" fmla="*/ 7056834 w 7056834"/>
              <a:gd name="connsiteY4" fmla="*/ 519534 h 609600"/>
              <a:gd name="connsiteX5" fmla="*/ 201168 w 7056834"/>
              <a:gd name="connsiteY5" fmla="*/ 609600 h 609600"/>
              <a:gd name="connsiteX6" fmla="*/ 90066 w 7056834"/>
              <a:gd name="connsiteY6" fmla="*/ 609600 h 609600"/>
              <a:gd name="connsiteX7" fmla="*/ 0 w 7056834"/>
              <a:gd name="connsiteY7" fmla="*/ 201168 h 609600"/>
              <a:gd name="connsiteX8" fmla="*/ 0 w 7056834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56834" h="609600">
                <a:moveTo>
                  <a:pt x="201168" y="0"/>
                </a:moveTo>
                <a:lnTo>
                  <a:pt x="6855666" y="0"/>
                </a:lnTo>
                <a:cubicBezTo>
                  <a:pt x="6966768" y="0"/>
                  <a:pt x="7056834" y="90066"/>
                  <a:pt x="7056834" y="201168"/>
                </a:cubicBezTo>
                <a:lnTo>
                  <a:pt x="7056834" y="408432"/>
                </a:lnTo>
                <a:cubicBezTo>
                  <a:pt x="7056834" y="519534"/>
                  <a:pt x="6966768" y="609600"/>
                  <a:pt x="6855666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6637734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Emotional Response Expressions</a:t>
            </a:r>
          </a:p>
        </p:txBody>
      </p:sp>
      <p:pic>
        <p:nvPicPr>
          <p:cNvPr id="4" name="单词卡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660350" y="1885801"/>
            <a:ext cx="3414117" cy="836459"/>
          </a:xfrm>
          <a:prstGeom prst="rect">
            <a:avLst/>
          </a:prstGeom>
        </p:spPr>
      </p:pic>
      <p:pic>
        <p:nvPicPr>
          <p:cNvPr id="5" name="单词卡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4388793" y="1885801"/>
            <a:ext cx="3414266" cy="836495"/>
          </a:xfrm>
          <a:prstGeom prst="rect">
            <a:avLst/>
          </a:prstGeom>
        </p:spPr>
      </p:pic>
      <p:pic>
        <p:nvPicPr>
          <p:cNvPr id="6" name="单词卡3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8117384" y="1885801"/>
            <a:ext cx="3414266" cy="836495"/>
          </a:xfrm>
          <a:prstGeom prst="rect">
            <a:avLst/>
          </a:prstGeom>
        </p:spPr>
      </p:pic>
      <p:pic>
        <p:nvPicPr>
          <p:cNvPr id="7" name="单词卡4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660350" y="3520827"/>
            <a:ext cx="3414117" cy="723288"/>
          </a:xfrm>
          <a:prstGeom prst="rect">
            <a:avLst/>
          </a:prstGeom>
        </p:spPr>
      </p:pic>
      <p:pic>
        <p:nvPicPr>
          <p:cNvPr id="8" name="单词卡5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4388793" y="3520827"/>
            <a:ext cx="3414266" cy="67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2238375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04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3181350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Emotion Dialogues in Action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124325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Step into roles — feel, speak, and care like real friends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7011888" cy="609600"/>
          </a:xfrm>
          <a:custGeom>
            <a:avLst/>
            <a:gdLst>
              <a:gd name="connsiteX0" fmla="*/ 201168 w 7011888"/>
              <a:gd name="connsiteY0" fmla="*/ 0 h 609600"/>
              <a:gd name="connsiteX1" fmla="*/ 6810720 w 7011888"/>
              <a:gd name="connsiteY1" fmla="*/ 0 h 609600"/>
              <a:gd name="connsiteX2" fmla="*/ 6921822 w 7011888"/>
              <a:gd name="connsiteY2" fmla="*/ 0 h 609600"/>
              <a:gd name="connsiteX3" fmla="*/ 7011888 w 7011888"/>
              <a:gd name="connsiteY3" fmla="*/ 408432 h 609600"/>
              <a:gd name="connsiteX4" fmla="*/ 7011888 w 7011888"/>
              <a:gd name="connsiteY4" fmla="*/ 519534 h 609600"/>
              <a:gd name="connsiteX5" fmla="*/ 201168 w 7011888"/>
              <a:gd name="connsiteY5" fmla="*/ 609600 h 609600"/>
              <a:gd name="connsiteX6" fmla="*/ 90066 w 7011888"/>
              <a:gd name="connsiteY6" fmla="*/ 609600 h 609600"/>
              <a:gd name="connsiteX7" fmla="*/ 0 w 7011888"/>
              <a:gd name="connsiteY7" fmla="*/ 201168 h 609600"/>
              <a:gd name="connsiteX8" fmla="*/ 0 w 7011888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11888" h="609600">
                <a:moveTo>
                  <a:pt x="201168" y="0"/>
                </a:moveTo>
                <a:lnTo>
                  <a:pt x="6810720" y="0"/>
                </a:lnTo>
                <a:cubicBezTo>
                  <a:pt x="6921822" y="0"/>
                  <a:pt x="7011888" y="90066"/>
                  <a:pt x="7011888" y="201168"/>
                </a:cubicBezTo>
                <a:lnTo>
                  <a:pt x="7011888" y="408432"/>
                </a:lnTo>
                <a:cubicBezTo>
                  <a:pt x="7011888" y="519534"/>
                  <a:pt x="6921822" y="609600"/>
                  <a:pt x="6810720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6592788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Caring Conversations in Real Life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507950" y="1549301"/>
            <a:ext cx="3386733" cy="7788027"/>
          </a:xfrm>
          <a:custGeom>
            <a:avLst/>
            <a:gdLst>
              <a:gd name="connsiteX0" fmla="*/ 338673 w 3386733"/>
              <a:gd name="connsiteY0" fmla="*/ 0 h 7788027"/>
              <a:gd name="connsiteX1" fmla="*/ 3048060 w 3386733"/>
              <a:gd name="connsiteY1" fmla="*/ 0 h 7788027"/>
              <a:gd name="connsiteX2" fmla="*/ 3235103 w 3386733"/>
              <a:gd name="connsiteY2" fmla="*/ 0 h 7788027"/>
              <a:gd name="connsiteX3" fmla="*/ 3386733 w 3386733"/>
              <a:gd name="connsiteY3" fmla="*/ 7449353 h 7788027"/>
              <a:gd name="connsiteX4" fmla="*/ 3386733 w 3386733"/>
              <a:gd name="connsiteY4" fmla="*/ 7539175 h 7788027"/>
              <a:gd name="connsiteX5" fmla="*/ 3224024 w 3386733"/>
              <a:gd name="connsiteY5" fmla="*/ 7752345 h 7788027"/>
              <a:gd name="connsiteX6" fmla="*/ 338673 w 3386733"/>
              <a:gd name="connsiteY6" fmla="*/ 7788027 h 7788027"/>
              <a:gd name="connsiteX7" fmla="*/ 248851 w 3386733"/>
              <a:gd name="connsiteY7" fmla="*/ 7788027 h 7788027"/>
              <a:gd name="connsiteX8" fmla="*/ 35681 w 3386733"/>
              <a:gd name="connsiteY8" fmla="*/ 7625318 h 7788027"/>
              <a:gd name="connsiteX9" fmla="*/ 0 w 3386733"/>
              <a:gd name="connsiteY9" fmla="*/ 338673 h 7788027"/>
              <a:gd name="connsiteX10" fmla="*/ 0 w 3386733"/>
              <a:gd name="connsiteY10" fmla="*/ 151629 h 7788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77880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7449353"/>
                </a:lnTo>
                <a:cubicBezTo>
                  <a:pt x="3386733" y="7539175"/>
                  <a:pt x="3351051" y="7625318"/>
                  <a:pt x="3287538" y="7688832"/>
                </a:cubicBezTo>
                <a:cubicBezTo>
                  <a:pt x="3224024" y="7752345"/>
                  <a:pt x="3137881" y="7788027"/>
                  <a:pt x="3048060" y="7788027"/>
                </a:cubicBezTo>
                <a:lnTo>
                  <a:pt x="338673" y="7788027"/>
                </a:lnTo>
                <a:cubicBezTo>
                  <a:pt x="248851" y="7788027"/>
                  <a:pt x="162709" y="7752345"/>
                  <a:pt x="99195" y="7688831"/>
                </a:cubicBezTo>
                <a:cubicBezTo>
                  <a:pt x="35681" y="7625318"/>
                  <a:pt x="0" y="7539175"/>
                  <a:pt x="0" y="74493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051" y="1879402"/>
            <a:ext cx="2726531" cy="1533674"/>
          </a:xfrm>
          <a:prstGeom prst="rect">
            <a:avLst/>
          </a:prstGeom>
        </p:spPr>
      </p:pic>
      <p:sp>
        <p:nvSpPr>
          <p:cNvPr id="6" name="形状3"/>
          <p:cNvSpPr txBox="1"/>
          <p:nvPr/>
        </p:nvSpPr>
        <p:spPr>
          <a:xfrm>
            <a:off x="838051" y="3603575"/>
            <a:ext cx="2726531" cy="812602"/>
          </a:xfrm>
          <a:custGeom>
            <a:avLst/>
            <a:gdLst>
              <a:gd name="connsiteX0" fmla="*/ 406301 w 2726531"/>
              <a:gd name="connsiteY0" fmla="*/ 0 h 812602"/>
              <a:gd name="connsiteX1" fmla="*/ 2320230 w 2726531"/>
              <a:gd name="connsiteY1" fmla="*/ 0 h 812602"/>
              <a:gd name="connsiteX2" fmla="*/ 2544624 w 2726531"/>
              <a:gd name="connsiteY2" fmla="*/ 0 h 812602"/>
              <a:gd name="connsiteX3" fmla="*/ 2726531 w 2726531"/>
              <a:gd name="connsiteY3" fmla="*/ 630694 h 812602"/>
              <a:gd name="connsiteX4" fmla="*/ 406301 w 2726531"/>
              <a:gd name="connsiteY4" fmla="*/ 812602 h 812602"/>
              <a:gd name="connsiteX5" fmla="*/ 181907 w 2726531"/>
              <a:gd name="connsiteY5" fmla="*/ 812602 h 812602"/>
              <a:gd name="connsiteX6" fmla="*/ 0 w 2726531"/>
              <a:gd name="connsiteY6" fmla="*/ 181907 h 812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812602">
                <a:moveTo>
                  <a:pt x="406301" y="0"/>
                </a:moveTo>
                <a:lnTo>
                  <a:pt x="2320230" y="0"/>
                </a:lnTo>
                <a:cubicBezTo>
                  <a:pt x="2544624" y="0"/>
                  <a:pt x="2726531" y="181907"/>
                  <a:pt x="2726531" y="406301"/>
                </a:cubicBezTo>
                <a:cubicBezTo>
                  <a:pt x="2726531" y="630694"/>
                  <a:pt x="2544624" y="812602"/>
                  <a:pt x="2320230" y="812602"/>
                </a:cubicBezTo>
                <a:lnTo>
                  <a:pt x="406301" y="812602"/>
                </a:lnTo>
                <a:cubicBezTo>
                  <a:pt x="181907" y="812602"/>
                  <a:pt x="0" y="630694"/>
                  <a:pt x="0" y="406301"/>
                </a:cubicBezTo>
                <a:cubicBezTo>
                  <a:pt x="0" y="181907"/>
                  <a:pt x="181907" y="0"/>
                  <a:pt x="406301" y="0"/>
                </a:cubicBezTo>
                <a:close/>
              </a:path>
            </a:pathLst>
          </a:custGeom>
          <a:solidFill>
            <a:srgbClr val="FF9900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2"/>
          <p:cNvSpPr txBox="1"/>
          <p:nvPr/>
        </p:nvSpPr>
        <p:spPr>
          <a:xfrm>
            <a:off x="742801" y="3508325"/>
            <a:ext cx="2917031" cy="10031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When a Friend Is Ill</a:t>
            </a:r>
          </a:p>
        </p:txBody>
      </p:sp>
      <p:sp>
        <p:nvSpPr>
          <p:cNvPr id="8" name="文本3"/>
          <p:cNvSpPr txBox="1"/>
          <p:nvPr/>
        </p:nvSpPr>
        <p:spPr>
          <a:xfrm>
            <a:off x="742801" y="4454277"/>
            <a:ext cx="2917031" cy="43053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Core Expression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Are you feeling okay? Do you need anything?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Why it works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：Gentle tone + open-ended question shows concern without pressure.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Extra tip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：Add 'I can help with...' to offer concrete support (e.g., 'I can bring you notes from class.')</a:t>
            </a:r>
          </a:p>
        </p:txBody>
      </p:sp>
      <p:sp>
        <p:nvSpPr>
          <p:cNvPr id="9" name="形状4"/>
          <p:cNvSpPr txBox="1"/>
          <p:nvPr/>
        </p:nvSpPr>
        <p:spPr>
          <a:xfrm>
            <a:off x="4402634" y="1549301"/>
            <a:ext cx="3386733" cy="7788027"/>
          </a:xfrm>
          <a:custGeom>
            <a:avLst/>
            <a:gdLst>
              <a:gd name="connsiteX0" fmla="*/ 338673 w 3386733"/>
              <a:gd name="connsiteY0" fmla="*/ 0 h 7788027"/>
              <a:gd name="connsiteX1" fmla="*/ 3048060 w 3386733"/>
              <a:gd name="connsiteY1" fmla="*/ 0 h 7788027"/>
              <a:gd name="connsiteX2" fmla="*/ 3235103 w 3386733"/>
              <a:gd name="connsiteY2" fmla="*/ 0 h 7788027"/>
              <a:gd name="connsiteX3" fmla="*/ 3386733 w 3386733"/>
              <a:gd name="connsiteY3" fmla="*/ 7449353 h 7788027"/>
              <a:gd name="connsiteX4" fmla="*/ 3386733 w 3386733"/>
              <a:gd name="connsiteY4" fmla="*/ 7539175 h 7788027"/>
              <a:gd name="connsiteX5" fmla="*/ 3224024 w 3386733"/>
              <a:gd name="connsiteY5" fmla="*/ 7752345 h 7788027"/>
              <a:gd name="connsiteX6" fmla="*/ 338673 w 3386733"/>
              <a:gd name="connsiteY6" fmla="*/ 7788027 h 7788027"/>
              <a:gd name="connsiteX7" fmla="*/ 248851 w 3386733"/>
              <a:gd name="connsiteY7" fmla="*/ 7788027 h 7788027"/>
              <a:gd name="connsiteX8" fmla="*/ 35681 w 3386733"/>
              <a:gd name="connsiteY8" fmla="*/ 7625318 h 7788027"/>
              <a:gd name="connsiteX9" fmla="*/ 0 w 3386733"/>
              <a:gd name="connsiteY9" fmla="*/ 338673 h 7788027"/>
              <a:gd name="connsiteX10" fmla="*/ 0 w 3386733"/>
              <a:gd name="connsiteY10" fmla="*/ 151629 h 7788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77880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7449353"/>
                </a:lnTo>
                <a:cubicBezTo>
                  <a:pt x="3386733" y="7539175"/>
                  <a:pt x="3351051" y="7625318"/>
                  <a:pt x="3287538" y="7688832"/>
                </a:cubicBezTo>
                <a:cubicBezTo>
                  <a:pt x="3224024" y="7752345"/>
                  <a:pt x="3137881" y="7788027"/>
                  <a:pt x="3048060" y="7788027"/>
                </a:cubicBezTo>
                <a:lnTo>
                  <a:pt x="338673" y="7788027"/>
                </a:lnTo>
                <a:cubicBezTo>
                  <a:pt x="248851" y="7788027"/>
                  <a:pt x="162709" y="7752345"/>
                  <a:pt x="99195" y="7688831"/>
                </a:cubicBezTo>
                <a:cubicBezTo>
                  <a:pt x="35681" y="7625318"/>
                  <a:pt x="0" y="7539175"/>
                  <a:pt x="0" y="74493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0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2734" y="1879402"/>
            <a:ext cx="2726531" cy="1533674"/>
          </a:xfrm>
          <a:prstGeom prst="rect">
            <a:avLst/>
          </a:prstGeom>
        </p:spPr>
      </p:pic>
      <p:sp>
        <p:nvSpPr>
          <p:cNvPr id="11" name="形状5"/>
          <p:cNvSpPr txBox="1"/>
          <p:nvPr/>
        </p:nvSpPr>
        <p:spPr>
          <a:xfrm>
            <a:off x="4732734" y="3603575"/>
            <a:ext cx="2726531" cy="812602"/>
          </a:xfrm>
          <a:custGeom>
            <a:avLst/>
            <a:gdLst>
              <a:gd name="connsiteX0" fmla="*/ 406301 w 2726531"/>
              <a:gd name="connsiteY0" fmla="*/ 0 h 812602"/>
              <a:gd name="connsiteX1" fmla="*/ 2320230 w 2726531"/>
              <a:gd name="connsiteY1" fmla="*/ 0 h 812602"/>
              <a:gd name="connsiteX2" fmla="*/ 2544624 w 2726531"/>
              <a:gd name="connsiteY2" fmla="*/ 0 h 812602"/>
              <a:gd name="connsiteX3" fmla="*/ 2726531 w 2726531"/>
              <a:gd name="connsiteY3" fmla="*/ 630694 h 812602"/>
              <a:gd name="connsiteX4" fmla="*/ 406301 w 2726531"/>
              <a:gd name="connsiteY4" fmla="*/ 812602 h 812602"/>
              <a:gd name="connsiteX5" fmla="*/ 181907 w 2726531"/>
              <a:gd name="connsiteY5" fmla="*/ 812602 h 812602"/>
              <a:gd name="connsiteX6" fmla="*/ 0 w 2726531"/>
              <a:gd name="connsiteY6" fmla="*/ 181907 h 812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812602">
                <a:moveTo>
                  <a:pt x="406301" y="0"/>
                </a:moveTo>
                <a:lnTo>
                  <a:pt x="2320230" y="0"/>
                </a:lnTo>
                <a:cubicBezTo>
                  <a:pt x="2544624" y="0"/>
                  <a:pt x="2726531" y="181907"/>
                  <a:pt x="2726531" y="406301"/>
                </a:cubicBezTo>
                <a:cubicBezTo>
                  <a:pt x="2726531" y="630694"/>
                  <a:pt x="2544624" y="812602"/>
                  <a:pt x="2320230" y="812602"/>
                </a:cubicBezTo>
                <a:lnTo>
                  <a:pt x="406301" y="812602"/>
                </a:lnTo>
                <a:cubicBezTo>
                  <a:pt x="181907" y="812602"/>
                  <a:pt x="0" y="630694"/>
                  <a:pt x="0" y="406301"/>
                </a:cubicBezTo>
                <a:cubicBezTo>
                  <a:pt x="0" y="181907"/>
                  <a:pt x="181907" y="0"/>
                  <a:pt x="406301" y="0"/>
                </a:cubicBezTo>
                <a:close/>
              </a:path>
            </a:pathLst>
          </a:custGeom>
          <a:solidFill>
            <a:srgbClr val="FF9900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2" name="文本4"/>
          <p:cNvSpPr txBox="1"/>
          <p:nvPr/>
        </p:nvSpPr>
        <p:spPr>
          <a:xfrm>
            <a:off x="4637484" y="3508325"/>
            <a:ext cx="2917031" cy="10031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When Someone Misses Home</a:t>
            </a:r>
          </a:p>
        </p:txBody>
      </p:sp>
      <p:sp>
        <p:nvSpPr>
          <p:cNvPr id="13" name="文本5"/>
          <p:cNvSpPr txBox="1"/>
          <p:nvPr/>
        </p:nvSpPr>
        <p:spPr>
          <a:xfrm>
            <a:off x="4637484" y="4454277"/>
            <a:ext cx="2917031" cy="463284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Core Expression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Do you miss your family? Want to talk about them?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Why it works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：Validates emotion + invites sharing → builds emotional safety.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Extra tip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：Use past-tense questions to trigger positive memories (e.g., 'What’s your favorite thing to do together?')</a:t>
            </a:r>
          </a:p>
        </p:txBody>
      </p:sp>
      <p:sp>
        <p:nvSpPr>
          <p:cNvPr id="14" name="形状6"/>
          <p:cNvSpPr txBox="1"/>
          <p:nvPr/>
        </p:nvSpPr>
        <p:spPr>
          <a:xfrm>
            <a:off x="8297317" y="1549301"/>
            <a:ext cx="3386733" cy="7788027"/>
          </a:xfrm>
          <a:custGeom>
            <a:avLst/>
            <a:gdLst>
              <a:gd name="connsiteX0" fmla="*/ 338673 w 3386733"/>
              <a:gd name="connsiteY0" fmla="*/ 0 h 7788027"/>
              <a:gd name="connsiteX1" fmla="*/ 3048060 w 3386733"/>
              <a:gd name="connsiteY1" fmla="*/ 0 h 7788027"/>
              <a:gd name="connsiteX2" fmla="*/ 3235103 w 3386733"/>
              <a:gd name="connsiteY2" fmla="*/ 0 h 7788027"/>
              <a:gd name="connsiteX3" fmla="*/ 3386733 w 3386733"/>
              <a:gd name="connsiteY3" fmla="*/ 7449353 h 7788027"/>
              <a:gd name="connsiteX4" fmla="*/ 3386733 w 3386733"/>
              <a:gd name="connsiteY4" fmla="*/ 7539175 h 7788027"/>
              <a:gd name="connsiteX5" fmla="*/ 3224024 w 3386733"/>
              <a:gd name="connsiteY5" fmla="*/ 7752345 h 7788027"/>
              <a:gd name="connsiteX6" fmla="*/ 338673 w 3386733"/>
              <a:gd name="connsiteY6" fmla="*/ 7788027 h 7788027"/>
              <a:gd name="connsiteX7" fmla="*/ 248851 w 3386733"/>
              <a:gd name="connsiteY7" fmla="*/ 7788027 h 7788027"/>
              <a:gd name="connsiteX8" fmla="*/ 35681 w 3386733"/>
              <a:gd name="connsiteY8" fmla="*/ 7625318 h 7788027"/>
              <a:gd name="connsiteX9" fmla="*/ 0 w 3386733"/>
              <a:gd name="connsiteY9" fmla="*/ 338673 h 7788027"/>
              <a:gd name="connsiteX10" fmla="*/ 0 w 3386733"/>
              <a:gd name="connsiteY10" fmla="*/ 151629 h 7788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386733" h="7788027">
                <a:moveTo>
                  <a:pt x="338673" y="0"/>
                </a:moveTo>
                <a:lnTo>
                  <a:pt x="3048060" y="0"/>
                </a:lnTo>
                <a:cubicBezTo>
                  <a:pt x="3235103" y="0"/>
                  <a:pt x="3386733" y="151629"/>
                  <a:pt x="3386733" y="338673"/>
                </a:cubicBezTo>
                <a:lnTo>
                  <a:pt x="3386733" y="7449353"/>
                </a:lnTo>
                <a:cubicBezTo>
                  <a:pt x="3386733" y="7539175"/>
                  <a:pt x="3351051" y="7625318"/>
                  <a:pt x="3287538" y="7688832"/>
                </a:cubicBezTo>
                <a:cubicBezTo>
                  <a:pt x="3224024" y="7752345"/>
                  <a:pt x="3137881" y="7788027"/>
                  <a:pt x="3048060" y="7788027"/>
                </a:cubicBezTo>
                <a:lnTo>
                  <a:pt x="338673" y="7788027"/>
                </a:lnTo>
                <a:cubicBezTo>
                  <a:pt x="248851" y="7788027"/>
                  <a:pt x="162709" y="7752345"/>
                  <a:pt x="99195" y="7688831"/>
                </a:cubicBezTo>
                <a:cubicBezTo>
                  <a:pt x="35681" y="7625318"/>
                  <a:pt x="0" y="7539175"/>
                  <a:pt x="0" y="7449353"/>
                </a:cubicBezTo>
                <a:lnTo>
                  <a:pt x="0" y="338673"/>
                </a:lnTo>
                <a:cubicBezTo>
                  <a:pt x="0" y="151629"/>
                  <a:pt x="151629" y="0"/>
                  <a:pt x="338673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5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7418" y="1879402"/>
            <a:ext cx="2726531" cy="1533674"/>
          </a:xfrm>
          <a:prstGeom prst="rect">
            <a:avLst/>
          </a:prstGeom>
        </p:spPr>
      </p:pic>
      <p:sp>
        <p:nvSpPr>
          <p:cNvPr id="16" name="形状7"/>
          <p:cNvSpPr txBox="1"/>
          <p:nvPr/>
        </p:nvSpPr>
        <p:spPr>
          <a:xfrm>
            <a:off x="8627418" y="3603575"/>
            <a:ext cx="2726531" cy="812602"/>
          </a:xfrm>
          <a:custGeom>
            <a:avLst/>
            <a:gdLst>
              <a:gd name="connsiteX0" fmla="*/ 406301 w 2726531"/>
              <a:gd name="connsiteY0" fmla="*/ 0 h 812602"/>
              <a:gd name="connsiteX1" fmla="*/ 2320230 w 2726531"/>
              <a:gd name="connsiteY1" fmla="*/ 0 h 812602"/>
              <a:gd name="connsiteX2" fmla="*/ 2544624 w 2726531"/>
              <a:gd name="connsiteY2" fmla="*/ 0 h 812602"/>
              <a:gd name="connsiteX3" fmla="*/ 2726531 w 2726531"/>
              <a:gd name="connsiteY3" fmla="*/ 630694 h 812602"/>
              <a:gd name="connsiteX4" fmla="*/ 406301 w 2726531"/>
              <a:gd name="connsiteY4" fmla="*/ 812602 h 812602"/>
              <a:gd name="connsiteX5" fmla="*/ 181907 w 2726531"/>
              <a:gd name="connsiteY5" fmla="*/ 812602 h 812602"/>
              <a:gd name="connsiteX6" fmla="*/ 0 w 2726531"/>
              <a:gd name="connsiteY6" fmla="*/ 181907 h 812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6531" h="812602">
                <a:moveTo>
                  <a:pt x="406301" y="0"/>
                </a:moveTo>
                <a:lnTo>
                  <a:pt x="2320230" y="0"/>
                </a:lnTo>
                <a:cubicBezTo>
                  <a:pt x="2544624" y="0"/>
                  <a:pt x="2726531" y="181907"/>
                  <a:pt x="2726531" y="406301"/>
                </a:cubicBezTo>
                <a:cubicBezTo>
                  <a:pt x="2726531" y="630694"/>
                  <a:pt x="2544624" y="812602"/>
                  <a:pt x="2320230" y="812602"/>
                </a:cubicBezTo>
                <a:lnTo>
                  <a:pt x="406301" y="812602"/>
                </a:lnTo>
                <a:cubicBezTo>
                  <a:pt x="181907" y="812602"/>
                  <a:pt x="0" y="630694"/>
                  <a:pt x="0" y="406301"/>
                </a:cubicBezTo>
                <a:cubicBezTo>
                  <a:pt x="0" y="181907"/>
                  <a:pt x="181907" y="0"/>
                  <a:pt x="406301" y="0"/>
                </a:cubicBezTo>
                <a:close/>
              </a:path>
            </a:pathLst>
          </a:custGeom>
          <a:solidFill>
            <a:srgbClr val="FF9900">
              <a:alpha val="10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7" name="文本6"/>
          <p:cNvSpPr txBox="1"/>
          <p:nvPr/>
        </p:nvSpPr>
        <p:spPr>
          <a:xfrm>
            <a:off x="8532168" y="3508325"/>
            <a:ext cx="2917031" cy="1003102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When Class Feels Boring</a:t>
            </a:r>
          </a:p>
        </p:txBody>
      </p:sp>
      <p:sp>
        <p:nvSpPr>
          <p:cNvPr id="18" name="文本7"/>
          <p:cNvSpPr txBox="1"/>
          <p:nvPr/>
        </p:nvSpPr>
        <p:spPr>
          <a:xfrm>
            <a:off x="8532168" y="4454277"/>
            <a:ext cx="2917031" cy="46482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Core Expression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Are you feeling bored? What would make this more interesting?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Why it works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：Names the emotion honestly + shifts focus to collaborative solution.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18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Extra tip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：Pair with light humor ('Same! Should we invent a superhero version of this topic?') to reduce tension.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卡片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5143500" y="2476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1909762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05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2852738"/>
            <a:ext cx="8128099" cy="15049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Knowledge Check &amp; Fun Challenge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452938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Let’s sort, speak, and feel — turn emotions into understanding!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容器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908050" y="2705100"/>
            <a:ext cx="2540000" cy="635000"/>
          </a:xfrm>
          <a:prstGeom prst="rect">
            <a:avLst/>
          </a:prstGeom>
        </p:spPr>
      </p:pic>
      <p:pic>
        <p:nvPicPr>
          <p:cNvPr id="3" name="容器2"/>
          <p:cNvPicPr>
            <a:picLocks noChangeAspect="1"/>
          </p:cNvPicPr>
          <p:nvPr/>
        </p:nvPicPr>
        <p:blipFill>
          <a:fillRect/>
          <a:blip r:embed="rId3"/>
          <a:stretch/>
        </p:blipFill>
        <p:spPr>
          <a:xfrm>
            <a:off x="908050" y="3517900"/>
            <a:ext cx="2540000" cy="635000"/>
          </a:xfrm>
          <a:prstGeom prst="rect">
            <a:avLst/>
          </a:prstGeom>
        </p:spPr>
      </p:pic>
      <p:pic>
        <p:nvPicPr>
          <p:cNvPr id="4" name="素材1"/>
          <p:cNvPicPr>
            <a:picLocks noChangeAspect="1"/>
          </p:cNvPicPr>
          <p:nvPr/>
        </p:nvPicPr>
        <p:blipFill>
          <a:fillRect/>
          <a:blip r:embed="rId4"/>
          <a:stretch/>
        </p:blipFill>
        <p:spPr>
          <a:xfrm>
            <a:off x="4527550" y="3143250"/>
            <a:ext cx="914400" cy="571500"/>
          </a:xfrm>
          <a:prstGeom prst="rect">
            <a:avLst/>
          </a:prstGeom>
        </p:spPr>
      </p:pic>
      <p:pic>
        <p:nvPicPr>
          <p:cNvPr id="5" name="素材2"/>
          <p:cNvPicPr>
            <a:picLocks noChangeAspect="1"/>
          </p:cNvPicPr>
          <p:nvPr/>
        </p:nvPicPr>
        <p:blipFill>
          <a:fillRect/>
          <a:blip r:embed="rId5"/>
          <a:stretch/>
        </p:blipFill>
        <p:spPr>
          <a:xfrm>
            <a:off x="5619750" y="3143250"/>
            <a:ext cx="914400" cy="571500"/>
          </a:xfrm>
          <a:prstGeom prst="rect">
            <a:avLst/>
          </a:prstGeom>
        </p:spPr>
      </p:pic>
      <p:pic>
        <p:nvPicPr>
          <p:cNvPr id="6" name="素材3"/>
          <p:cNvPicPr>
            <a:picLocks noChangeAspect="1"/>
          </p:cNvPicPr>
          <p:nvPr/>
        </p:nvPicPr>
        <p:blipFill>
          <a:fillRect/>
          <a:blip r:embed="rId6"/>
          <a:stretch/>
        </p:blipFill>
        <p:spPr>
          <a:xfrm>
            <a:off x="6711950" y="3143250"/>
            <a:ext cx="914400" cy="571500"/>
          </a:xfrm>
          <a:prstGeom prst="rect">
            <a:avLst/>
          </a:prstGeom>
        </p:spPr>
      </p:pic>
      <p:pic>
        <p:nvPicPr>
          <p:cNvPr id="7" name="素材4"/>
          <p:cNvPicPr>
            <a:picLocks noChangeAspect="1"/>
          </p:cNvPicPr>
          <p:nvPr/>
        </p:nvPicPr>
        <p:blipFill>
          <a:fillRect/>
          <a:blip r:embed="rId7"/>
          <a:stretch/>
        </p:blipFill>
        <p:spPr>
          <a:xfrm>
            <a:off x="7804150" y="3143250"/>
            <a:ext cx="914400" cy="571500"/>
          </a:xfrm>
          <a:prstGeom prst="rect">
            <a:avLst/>
          </a:prstGeom>
        </p:spPr>
      </p:pic>
      <p:pic>
        <p:nvPicPr>
          <p:cNvPr id="8" name="素材5"/>
          <p:cNvPicPr>
            <a:picLocks noChangeAspect="1"/>
          </p:cNvPicPr>
          <p:nvPr/>
        </p:nvPicPr>
        <p:blipFill>
          <a:fillRect/>
          <a:blip r:embed="rId8"/>
          <a:stretch/>
        </p:blipFill>
        <p:spPr>
          <a:xfrm>
            <a:off x="8896350" y="3143250"/>
            <a:ext cx="914400" cy="571500"/>
          </a:xfrm>
          <a:prstGeom prst="rect">
            <a:avLst/>
          </a:prstGeom>
        </p:spPr>
      </p:pic>
      <p:pic>
        <p:nvPicPr>
          <p:cNvPr id="9" name="素材6"/>
          <p:cNvPicPr>
            <a:picLocks noChangeAspect="1"/>
          </p:cNvPicPr>
          <p:nvPr/>
        </p:nvPicPr>
        <p:blipFill>
          <a:fillRect/>
          <a:blip r:embed="rId9"/>
          <a:stretch/>
        </p:blipFill>
        <p:spPr>
          <a:xfrm>
            <a:off x="9988550" y="3143250"/>
            <a:ext cx="9144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_工具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0" y="857250"/>
            <a:ext cx="10477500" cy="5143500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2158901" y="1909762"/>
            <a:ext cx="8128099" cy="847725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06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2158901" y="2852738"/>
            <a:ext cx="8128099" cy="1504950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450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Unit Summary &amp; Real-Life Transfer</a:t>
            </a:r>
          </a:p>
        </p:txBody>
      </p:sp>
      <p:sp>
        <p:nvSpPr>
          <p:cNvPr id="5" name="文本3"/>
          <p:cNvSpPr txBox="1"/>
          <p:nvPr/>
        </p:nvSpPr>
        <p:spPr>
          <a:xfrm>
            <a:off x="2158901" y="4452938"/>
            <a:ext cx="8128099" cy="59055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626773">
                    <a:alpha val="100000"/>
                  </a:srgbClr>
                </a:solidFill>
                <a:latin typeface="Arial"/>
                <a:ea typeface="Arial"/>
              </a:rPr>
              <a:t>From classroom language to caring communication in daily life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7544842" cy="609600"/>
          </a:xfrm>
          <a:custGeom>
            <a:avLst/>
            <a:gdLst>
              <a:gd name="connsiteX0" fmla="*/ 201168 w 7544842"/>
              <a:gd name="connsiteY0" fmla="*/ 0 h 609600"/>
              <a:gd name="connsiteX1" fmla="*/ 7343674 w 7544842"/>
              <a:gd name="connsiteY1" fmla="*/ 0 h 609600"/>
              <a:gd name="connsiteX2" fmla="*/ 7454776 w 7544842"/>
              <a:gd name="connsiteY2" fmla="*/ 0 h 609600"/>
              <a:gd name="connsiteX3" fmla="*/ 7544842 w 7544842"/>
              <a:gd name="connsiteY3" fmla="*/ 408432 h 609600"/>
              <a:gd name="connsiteX4" fmla="*/ 7544842 w 7544842"/>
              <a:gd name="connsiteY4" fmla="*/ 519534 h 609600"/>
              <a:gd name="connsiteX5" fmla="*/ 201168 w 7544842"/>
              <a:gd name="connsiteY5" fmla="*/ 609600 h 609600"/>
              <a:gd name="connsiteX6" fmla="*/ 90066 w 7544842"/>
              <a:gd name="connsiteY6" fmla="*/ 609600 h 609600"/>
              <a:gd name="connsiteX7" fmla="*/ 0 w 7544842"/>
              <a:gd name="connsiteY7" fmla="*/ 201168 h 609600"/>
              <a:gd name="connsiteX8" fmla="*/ 0 w 7544842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44842" h="609600">
                <a:moveTo>
                  <a:pt x="201168" y="0"/>
                </a:moveTo>
                <a:lnTo>
                  <a:pt x="7343674" y="0"/>
                </a:lnTo>
                <a:cubicBezTo>
                  <a:pt x="7454776" y="0"/>
                  <a:pt x="7544842" y="90066"/>
                  <a:pt x="7544842" y="201168"/>
                </a:cubicBezTo>
                <a:lnTo>
                  <a:pt x="7544842" y="408432"/>
                </a:lnTo>
                <a:cubicBezTo>
                  <a:pt x="7544842" y="519534"/>
                  <a:pt x="7454776" y="609600"/>
                  <a:pt x="7343674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7125742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Ask Your Friend: Are You Feeling…?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565100" y="1504801"/>
            <a:ext cx="7702302" cy="822099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Real Talk in Daily Life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① </a:t>
            </a: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Are you feeling bored?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"No, I’m not. I’m reading a great book!"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② </a:t>
            </a: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Are you feeling sad?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"Yes, I am. My pet fish died this morning."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③ </a:t>
            </a: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Are you feeling angry?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"Yes, I am. Someone took my seat without asking."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④ </a:t>
            </a: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Are you feeling happy?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→ "Of course! I just got an A on my science test!"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■ </a:t>
            </a:r>
            <a:r>
              <a:rPr lang="zh-CN" altLang="en-US" sz="2100" b="1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Pro Tips for Natural Use</a:t>
            </a: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：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Always match your tone with the emotion — soft voice for sad, cheerful for happy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Add follow-up questions: "What happened?" or "Do you want to talk about it?"</a:t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● Use body language: smile when asking about happiness, gentle eye contact for concern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3100"/>
              </a:lnSpc>
            </a:pPr>
            <a:r>
              <a:rPr lang="zh-CN" altLang="en-US" sz="21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※ </a:t>
            </a:r>
            <a:r>
              <a:rPr lang="zh-CN" altLang="en-US" sz="21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Your words can be the first step toward someone’s better day.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8486477" y="4173141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3"/>
          <p:cNvSpPr txBox="1"/>
          <p:nvPr/>
        </p:nvSpPr>
        <p:spPr>
          <a:xfrm>
            <a:off x="11531650" y="4173141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4"/>
          <p:cNvSpPr txBox="1"/>
          <p:nvPr/>
        </p:nvSpPr>
        <p:spPr>
          <a:xfrm>
            <a:off x="8486477" y="7218313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5"/>
          <p:cNvSpPr txBox="1"/>
          <p:nvPr/>
        </p:nvSpPr>
        <p:spPr>
          <a:xfrm>
            <a:off x="8486477" y="4173141"/>
            <a:ext cx="1191" cy="3045172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2677" y="4249341"/>
            <a:ext cx="2892772" cy="289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07950" y="342900"/>
            <a:ext cx="8260259" cy="609600"/>
          </a:xfrm>
          <a:custGeom>
            <a:avLst/>
            <a:gdLst>
              <a:gd name="connsiteX0" fmla="*/ 201168 w 8260259"/>
              <a:gd name="connsiteY0" fmla="*/ 0 h 609600"/>
              <a:gd name="connsiteX1" fmla="*/ 8059091 w 8260259"/>
              <a:gd name="connsiteY1" fmla="*/ 0 h 609600"/>
              <a:gd name="connsiteX2" fmla="*/ 8170193 w 8260259"/>
              <a:gd name="connsiteY2" fmla="*/ 0 h 609600"/>
              <a:gd name="connsiteX3" fmla="*/ 8260259 w 8260259"/>
              <a:gd name="connsiteY3" fmla="*/ 408432 h 609600"/>
              <a:gd name="connsiteX4" fmla="*/ 8260259 w 8260259"/>
              <a:gd name="connsiteY4" fmla="*/ 519534 h 609600"/>
              <a:gd name="connsiteX5" fmla="*/ 201168 w 8260259"/>
              <a:gd name="connsiteY5" fmla="*/ 609600 h 609600"/>
              <a:gd name="connsiteX6" fmla="*/ 90066 w 8260259"/>
              <a:gd name="connsiteY6" fmla="*/ 609600 h 609600"/>
              <a:gd name="connsiteX7" fmla="*/ 0 w 8260259"/>
              <a:gd name="connsiteY7" fmla="*/ 201168 h 609600"/>
              <a:gd name="connsiteX8" fmla="*/ 0 w 8260259"/>
              <a:gd name="connsiteY8" fmla="*/ 90066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60259" h="609600">
                <a:moveTo>
                  <a:pt x="201168" y="0"/>
                </a:moveTo>
                <a:lnTo>
                  <a:pt x="8059091" y="0"/>
                </a:lnTo>
                <a:cubicBezTo>
                  <a:pt x="8170193" y="0"/>
                  <a:pt x="8260259" y="90066"/>
                  <a:pt x="8260259" y="201168"/>
                </a:cubicBezTo>
                <a:lnTo>
                  <a:pt x="8260259" y="408432"/>
                </a:lnTo>
                <a:cubicBezTo>
                  <a:pt x="8260259" y="519534"/>
                  <a:pt x="8170193" y="609600"/>
                  <a:pt x="8059091" y="609600"/>
                </a:cubicBezTo>
                <a:lnTo>
                  <a:pt x="201168" y="609600"/>
                </a:lnTo>
                <a:cubicBezTo>
                  <a:pt x="90066" y="609600"/>
                  <a:pt x="0" y="519534"/>
                  <a:pt x="0" y="408432"/>
                </a:cubicBezTo>
                <a:lnTo>
                  <a:pt x="0" y="201168"/>
                </a:lnTo>
                <a:cubicBezTo>
                  <a:pt x="0" y="90066"/>
                  <a:pt x="90066" y="0"/>
                  <a:pt x="201168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76200">
            <a:solidFill>
              <a:srgbClr val="FF99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717500" y="323850"/>
            <a:ext cx="7841159" cy="1110552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Be an Emotion-Wise Warmth Messenger</a:t>
            </a:r>
          </a:p>
        </p:txBody>
      </p:sp>
      <p:sp>
        <p:nvSpPr>
          <p:cNvPr id="4" name="形状2"/>
          <p:cNvSpPr txBox="1"/>
          <p:nvPr/>
        </p:nvSpPr>
        <p:spPr>
          <a:xfrm>
            <a:off x="660350" y="5151686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3"/>
          <p:cNvSpPr txBox="1"/>
          <p:nvPr/>
        </p:nvSpPr>
        <p:spPr>
          <a:xfrm>
            <a:off x="3705523" y="5151686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形状4"/>
          <p:cNvSpPr txBox="1"/>
          <p:nvPr/>
        </p:nvSpPr>
        <p:spPr>
          <a:xfrm>
            <a:off x="660350" y="6931223"/>
            <a:ext cx="3045172" cy="1191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5"/>
          <p:cNvSpPr txBox="1"/>
          <p:nvPr/>
        </p:nvSpPr>
        <p:spPr>
          <a:xfrm>
            <a:off x="660350" y="5151686"/>
            <a:ext cx="1191" cy="1779538"/>
          </a:xfrm>
          <a:prstGeom prst="line"/>
          <a:solidFill>
            <a:srgbClr val="000000">
              <a:alpha val="100000"/>
            </a:srgbClr>
          </a:solidFill>
          <a:ln w="76200">
            <a:solidFill>
              <a:srgbClr val="FFFFF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8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550" y="5227886"/>
            <a:ext cx="2892772" cy="1627138"/>
          </a:xfrm>
          <a:prstGeom prst="rect">
            <a:avLst/>
          </a:prstGeom>
        </p:spPr>
      </p:pic>
      <p:pic>
        <p:nvPicPr>
          <p:cNvPr id="9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1348" y="2695277"/>
            <a:ext cx="507802" cy="507802"/>
          </a:xfrm>
          <a:prstGeom prst="rect">
            <a:avLst/>
          </a:prstGeom>
        </p:spPr>
      </p:pic>
      <p:sp>
        <p:nvSpPr>
          <p:cNvPr id="10" name="文本2"/>
          <p:cNvSpPr txBox="1"/>
          <p:nvPr/>
        </p:nvSpPr>
        <p:spPr>
          <a:xfrm>
            <a:off x="4635550" y="1606302"/>
            <a:ext cx="6889849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I notice my own feelings</a:t>
            </a:r>
          </a:p>
        </p:txBody>
      </p:sp>
      <p:sp>
        <p:nvSpPr>
          <p:cNvPr id="11" name="文本3"/>
          <p:cNvSpPr txBox="1"/>
          <p:nvPr/>
        </p:nvSpPr>
        <p:spPr>
          <a:xfrm>
            <a:off x="4635550" y="2044452"/>
            <a:ext cx="6889849" cy="22479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Pause and name it: "I feel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frustrated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because the math problem is hard."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Track patterns: Do I feel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tired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every Monday?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Excited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 before art class?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Journal one sentence daily: "Today, I felt ______ when ______."</a:t>
            </a:r>
          </a:p>
        </p:txBody>
      </p:sp>
      <p:pic>
        <p:nvPicPr>
          <p:cNvPr id="12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1348" y="5444579"/>
            <a:ext cx="507802" cy="507802"/>
          </a:xfrm>
          <a:prstGeom prst="rect">
            <a:avLst/>
          </a:prstGeom>
        </p:spPr>
      </p:pic>
      <p:sp>
        <p:nvSpPr>
          <p:cNvPr id="13" name="文本4"/>
          <p:cNvSpPr txBox="1"/>
          <p:nvPr/>
        </p:nvSpPr>
        <p:spPr>
          <a:xfrm>
            <a:off x="4635550" y="4355604"/>
            <a:ext cx="6889849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I read my friends’ expressions</a:t>
            </a:r>
          </a:p>
        </p:txBody>
      </p:sp>
      <p:sp>
        <p:nvSpPr>
          <p:cNvPr id="14" name="文本5"/>
          <p:cNvSpPr txBox="1"/>
          <p:nvPr/>
        </p:nvSpPr>
        <p:spPr>
          <a:xfrm>
            <a:off x="4635550" y="4793754"/>
            <a:ext cx="6889849" cy="22479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Observe clues: slumped shoulders =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tired or sad</a:t>
            </a: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; quick laughter =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happy or relieved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Ask with care: "You seem quiet — are you okay?" instead of "Why are you so grumpy?"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Respect silence: Sometimes listening matters more than speaking.</a:t>
            </a:r>
          </a:p>
        </p:txBody>
      </p:sp>
      <p:pic>
        <p:nvPicPr>
          <p:cNvPr id="15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1348" y="8536781"/>
            <a:ext cx="507802" cy="507802"/>
          </a:xfrm>
          <a:prstGeom prst="rect">
            <a:avLst/>
          </a:prstGeom>
        </p:spPr>
      </p:pic>
      <p:sp>
        <p:nvSpPr>
          <p:cNvPr id="16" name="文本6"/>
          <p:cNvSpPr txBox="1"/>
          <p:nvPr/>
        </p:nvSpPr>
        <p:spPr>
          <a:xfrm>
            <a:off x="4635550" y="7104906"/>
            <a:ext cx="6889849" cy="497173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2100" b="1" i="0" dirty="0">
                <a:solidFill>
                  <a:srgbClr val="FF9900">
                    <a:alpha val="100000"/>
                  </a:srgbClr>
                </a:solidFill>
                <a:latin typeface="Arial"/>
                <a:ea typeface="Arial"/>
              </a:rPr>
              <a:t>I speak warmth in English</a:t>
            </a:r>
          </a:p>
        </p:txBody>
      </p:sp>
      <p:sp>
        <p:nvSpPr>
          <p:cNvPr id="17" name="文本7"/>
          <p:cNvSpPr txBox="1"/>
          <p:nvPr/>
        </p:nvSpPr>
        <p:spPr>
          <a:xfrm>
            <a:off x="4635550" y="7543056"/>
            <a:ext cx="6889849" cy="300968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Choose kind phrases: "I’m sorry that happened." not "That’s not a big deal."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Offer real support: "Can I help you study?" or "Want to walk together after class?"</a:t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★ Celebrate small wins: "You tried hard — that’s awesome!"</a:t>
            </a:r>
          </a:p>
          <a:p>
            <a:pPr marL="0" algn="l"/>
            <a:r>
              <a:rPr lang="zh-CN" altLang="en-US" sz="2250" b="0" i="0" dirty="0">
                <a:solidFill>
                  <a:srgbClr val="000000">
                    <a:alpha val="100000"/>
                  </a:srgbClr>
                </a:solidFill>
                <a:latin typeface="Noto Sans CJK SC"/>
                <a:ea typeface="Noto Sans CJK SC"/>
              </a:rPr>
              <a:t/>
            </a:r>
          </a:p>
          <a:p>
            <a:pPr marL="0" algn="l">
              <a:lnSpc>
                <a:spcPts val="2600"/>
              </a:lnSpc>
            </a:pPr>
            <a:r>
              <a:rPr lang="zh-CN" altLang="en-US" sz="1800" b="0" i="0" dirty="0">
                <a:solidFill>
                  <a:srgbClr val="191D26">
                    <a:alpha val="100000"/>
                  </a:srgbClr>
                </a:solidFill>
                <a:latin typeface="Arial"/>
                <a:ea typeface="Arial"/>
              </a:rPr>
              <a:t>※ </a:t>
            </a:r>
            <a:r>
              <a:rPr lang="zh-CN" altLang="en-US" sz="1800" b="0" i="0" dirty="0">
                <a:solidFill>
                  <a:srgbClr val="FA7E23">
                    <a:alpha val="100000"/>
                  </a:srgbClr>
                </a:solidFill>
                <a:latin typeface="Arial"/>
                <a:ea typeface="Arial"/>
              </a:rPr>
              <a:t>Language isn’t just grammar — it’s how we hold space for each other.</a:t>
            </a:r>
          </a:p>
        </p:txBody>
      </p:sp>
      <p:sp>
        <p:nvSpPr>
          <p:cNvPr id="18" name="文本8"/>
          <p:cNvSpPr txBox="1"/>
          <p:nvPr/>
        </p:nvSpPr>
        <p:spPr>
          <a:xfrm>
            <a:off x="4168825" y="2625328"/>
            <a:ext cx="428625" cy="650526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1</a:t>
            </a:r>
          </a:p>
        </p:txBody>
      </p:sp>
      <p:sp>
        <p:nvSpPr>
          <p:cNvPr id="19" name="文本9"/>
          <p:cNvSpPr txBox="1"/>
          <p:nvPr/>
        </p:nvSpPr>
        <p:spPr>
          <a:xfrm>
            <a:off x="4168825" y="5374630"/>
            <a:ext cx="419100" cy="650526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2</a:t>
            </a:r>
          </a:p>
        </p:txBody>
      </p:sp>
      <p:sp>
        <p:nvSpPr>
          <p:cNvPr id="20" name="文本10"/>
          <p:cNvSpPr txBox="1"/>
          <p:nvPr/>
        </p:nvSpPr>
        <p:spPr>
          <a:xfrm>
            <a:off x="4168825" y="8466832"/>
            <a:ext cx="419100" cy="650526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  <a:r>
              <a:rPr lang="zh-CN" altLang="en-US" sz="3150" b="1" i="0" dirty="0">
                <a:solidFill>
                  <a:srgbClr val="FFFFFF">
                    <a:alpha val="100000"/>
                  </a:srgbClr>
                </a:solidFill>
                <a:latin typeface="Arial"/>
                <a:ea typeface="Arial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>
              <a:alpha val="90000"/>
            </a:srgbClr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91000" y="3076575"/>
            <a:ext cx="4613910" cy="1132427"/>
          </a:xfrm>
          <a:prstGeom prst="rect">
            <a:avLst/>
          </a:prstGeom>
          <a:noFill/>
        </p:spPr>
        <p:txBody>
          <a:bodyPr anchor="ctr"/>
          <a:lstStyle/>
          <a:p>
            <a:pPr marL="0" algn="ctr"/>
            <a:r>
              <a:rPr lang="zh-CN" altLang="en-US" sz="6450" b="1" i="0" dirty="0">
                <a:solidFill>
                  <a:srgbClr val="261919">
                    <a:alpha val="100000"/>
                  </a:srgbClr>
                </a:solidFill>
                <a:latin typeface="Arial"/>
                <a:ea typeface="Arial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厚芳芹</dc:creator>
  <dc:title>《Module 9    Unit 1 Are you feeling bored?》</dc:title>
  <revision>1</revision>
  <dcterms:created xsi:type="dcterms:W3CDTF">2025-12-10T01:07:34.2275390Z</dcterms:created>
  <dcterms:modified xsi:type="dcterms:W3CDTF">2025-12-10T01:07:34.2275390Z</dcterms:modified>
  <lastModifiedBy>厚芳芹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5.2.4.9440</vt:lpwstr>
  </op:property>
  <op:property fmtid="{D5CDD505-2E9C-101B-9397-08002B2CF9AE}" pid="4" name="EasiNoteCoursewareInfo">
    <vt:lpwstr>000efa88-4286-4447-8369-643c8887ebbd:2</vt:lpwstr>
  </op:property>
  <op:property fmtid="{D5CDD505-2E9C-101B-9397-08002B2CF9AE}" pid="5" name="EasiNoteDocumentName">
    <vt:lpwstr>《Module 9    Unit 1 Are you feeling bored?》</vt:lpwstr>
  </op:property>
  <op:property fmtid="{D5CDD505-2E9C-101B-9397-08002B2CF9AE}" pid="6" name="EasiNoteAuthor">
    <vt:lpwstr>vpyugtvgqhtwwvhmujtvxmsn942726z1</vt:lpwstr>
  </op:property>
</op:Properties>
</file>