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png" ContentType="image/png"/>
  <Default Extension="rels" ContentType="application/vnd.openxmlformats-package.relationship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1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4.xml" ContentType="application/vnd.openxmlformats-officedocument.presentationml.slide+xml"/>
  <Override PartName="/ppt/slideLayouts/slideLayout14.xml" ContentType="application/vnd.openxmlformats-officedocument.presentationml.slideLayout+xml"/>
  <Override PartName="/ppt/slides/slide15.xml" ContentType="application/vnd.openxmlformats-officedocument.presentationml.slide+xml"/>
  <Override PartName="/ppt/slideLayouts/slideLayout15.xml" ContentType="application/vnd.openxmlformats-officedocument.presentationml.slideLayout+xml"/>
  <Override PartName="/ppt/slides/slide16.xml" ContentType="application/vnd.openxmlformats-officedocument.presentationml.slide+xml"/>
  <Override PartName="/ppt/slideLayouts/slideLayout16.xml" ContentType="application/vnd.openxmlformats-officedocument.presentationml.slideLayout+xml"/>
  <Override PartName="/ppt/slides/slide17.xml" ContentType="application/vnd.openxmlformats-officedocument.presentationml.slide+xml"/>
  <Override PartName="/ppt/slideLayouts/slideLayout17.xml" ContentType="application/vnd.openxmlformats-officedocument.presentationml.slideLayout+xml"/>
  <Override PartName="/ppt/slides/slide18.xml" ContentType="application/vnd.openxmlformats-officedocument.presentationml.slide+xml"/>
  <Override PartName="/ppt/slideLayouts/slideLayout18.xml" ContentType="application/vnd.openxmlformats-officedocument.presentationml.slideLayout+xml"/>
  <Override PartName="/ppt/slides/slide19.xml" ContentType="application/vnd.openxmlformats-officedocument.presentationml.slide+xml"/>
  <Override PartName="/ppt/slideLayouts/slideLayout19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20.xml" ContentType="application/vnd.openxmlformats-officedocument.presentationml.slideLayout+xml"/>
  <Override PartName="/ppt/slides/slide21.xml" ContentType="application/vnd.openxmlformats-officedocument.presentationml.slide+xml"/>
  <Override PartName="/ppt/slideLayouts/slideLayout21.xml" ContentType="application/vnd.openxmlformats-officedocument.presentationml.slideLayout+xml"/>
  <Override PartName="/ppt/slides/slide22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23.xml" ContentType="application/vnd.openxmlformats-officedocument.presentationml.slide+xml"/>
  <Override PartName="/ppt/slideLayouts/slideLayout23.xml" ContentType="application/vnd.openxmlformats-officedocument.presentationml.slideLayout+xml"/>
  <Override PartName="/ppt/slides/slide24.xml" ContentType="application/vnd.openxmlformats-officedocument.presentationml.slide+xml"/>
  <Override PartName="/ppt/slideLayouts/slideLayout24.xml" ContentType="application/vnd.openxmlformats-officedocument.presentationml.slideLayout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f1ef5471f7d342f9" /><Relationship Type="http://schemas.openxmlformats.org/officeDocument/2006/relationships/extended-properties" Target="/docProps/app.xml" Id="rId2" /><Relationship Type="http://schemas.openxmlformats.org/package/2006/relationships/metadata/core-properties" Target="/docProps/core.xml" Id="R4cb335ab927f4c10" /><Relationship Type="http://schemas.openxmlformats.org/officeDocument/2006/relationships/custom-properties" Target="/docProps/custom.xml" Id="Rbbd358f208814e90" 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presProps" Target="/ppt/presProps.xml" Id="rId1" /><Relationship Type="http://schemas.openxmlformats.org/officeDocument/2006/relationships/viewProps" Target="/ppt/viewProps.xml" Id="rId2" /><Relationship Type="http://schemas.openxmlformats.org/officeDocument/2006/relationships/theme" Target="/ppt/theme/theme1.xml" Id="rId3" /><Relationship Type="http://schemas.openxmlformats.org/officeDocument/2006/relationships/tableStyles" Target="/ppt/tableStyles.xml" Id="rId4" /><Relationship Type="http://schemas.openxmlformats.org/officeDocument/2006/relationships/slideMaster" Target="/ppt/slideMasters/slideMaster1.xml" Id="rId5" /><Relationship Type="http://schemas.openxmlformats.org/officeDocument/2006/relationships/slide" Target="/ppt/slides/slide1.xml" Id="rId6" /><Relationship Type="http://schemas.openxmlformats.org/officeDocument/2006/relationships/slide" Target="/ppt/slides/slide2.xml" Id="rId7" /><Relationship Type="http://schemas.openxmlformats.org/officeDocument/2006/relationships/slide" Target="/ppt/slides/slide3.xml" Id="rId8" /><Relationship Type="http://schemas.openxmlformats.org/officeDocument/2006/relationships/slide" Target="/ppt/slides/slide4.xml" Id="rId9" /><Relationship Type="http://schemas.openxmlformats.org/officeDocument/2006/relationships/slide" Target="/ppt/slides/slide5.xml" Id="rId10" /><Relationship Type="http://schemas.openxmlformats.org/officeDocument/2006/relationships/slide" Target="/ppt/slides/slide6.xml" Id="rId11" /><Relationship Type="http://schemas.openxmlformats.org/officeDocument/2006/relationships/slide" Target="/ppt/slides/slide7.xml" Id="rId12" /><Relationship Type="http://schemas.openxmlformats.org/officeDocument/2006/relationships/slide" Target="/ppt/slides/slide8.xml" Id="rId13" /><Relationship Type="http://schemas.openxmlformats.org/officeDocument/2006/relationships/slide" Target="/ppt/slides/slide9.xml" Id="rId14" /><Relationship Type="http://schemas.openxmlformats.org/officeDocument/2006/relationships/slide" Target="/ppt/slides/slide10.xml" Id="rId15" /><Relationship Type="http://schemas.openxmlformats.org/officeDocument/2006/relationships/slide" Target="/ppt/slides/slide11.xml" Id="rId16" /><Relationship Type="http://schemas.openxmlformats.org/officeDocument/2006/relationships/slide" Target="/ppt/slides/slide12.xml" Id="rId17" /><Relationship Type="http://schemas.openxmlformats.org/officeDocument/2006/relationships/slide" Target="/ppt/slides/slide13.xml" Id="rId18" /><Relationship Type="http://schemas.openxmlformats.org/officeDocument/2006/relationships/slide" Target="/ppt/slides/slide14.xml" Id="rId19" /><Relationship Type="http://schemas.openxmlformats.org/officeDocument/2006/relationships/slide" Target="/ppt/slides/slide15.xml" Id="rId20" /><Relationship Type="http://schemas.openxmlformats.org/officeDocument/2006/relationships/slide" Target="/ppt/slides/slide16.xml" Id="rId21" /><Relationship Type="http://schemas.openxmlformats.org/officeDocument/2006/relationships/slide" Target="/ppt/slides/slide17.xml" Id="rId22" /><Relationship Type="http://schemas.openxmlformats.org/officeDocument/2006/relationships/slide" Target="/ppt/slides/slide18.xml" Id="rId23" /><Relationship Type="http://schemas.openxmlformats.org/officeDocument/2006/relationships/slide" Target="/ppt/slides/slide19.xml" Id="rId24" /><Relationship Type="http://schemas.openxmlformats.org/officeDocument/2006/relationships/slide" Target="/ppt/slides/slide20.xml" Id="rId25" /><Relationship Type="http://schemas.openxmlformats.org/officeDocument/2006/relationships/slide" Target="/ppt/slides/slide21.xml" Id="rId26" /><Relationship Type="http://schemas.openxmlformats.org/officeDocument/2006/relationships/slide" Target="/ppt/slides/slide22.xml" Id="rId27" /><Relationship Type="http://schemas.openxmlformats.org/officeDocument/2006/relationships/slide" Target="/ppt/slides/slide23.xml" Id="rId28" /><Relationship Type="http://schemas.openxmlformats.org/officeDocument/2006/relationships/slide" Target="/ppt/slides/slide24.xml" Id="rId29" /></Relationship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theme" Target="/ppt/theme/theme1.xml" Id="rId2" /><Relationship Type="http://schemas.openxmlformats.org/officeDocument/2006/relationships/slideLayout" Target="/ppt/slideLayouts/slideLayout2.xml" Id="rId3" /><Relationship Type="http://schemas.openxmlformats.org/officeDocument/2006/relationships/slideLayout" Target="/ppt/slideLayouts/slideLayout3.xml" Id="rId4" /><Relationship Type="http://schemas.openxmlformats.org/officeDocument/2006/relationships/slideLayout" Target="/ppt/slideLayouts/slideLayout4.xml" Id="rId5" /><Relationship Type="http://schemas.openxmlformats.org/officeDocument/2006/relationships/slideLayout" Target="/ppt/slideLayouts/slideLayout5.xml" Id="rId6" /><Relationship Type="http://schemas.openxmlformats.org/officeDocument/2006/relationships/slideLayout" Target="/ppt/slideLayouts/slideLayout6.xml" Id="rId7" /><Relationship Type="http://schemas.openxmlformats.org/officeDocument/2006/relationships/slideLayout" Target="/ppt/slideLayouts/slideLayout7.xml" Id="rId8" /><Relationship Type="http://schemas.openxmlformats.org/officeDocument/2006/relationships/slideLayout" Target="/ppt/slideLayouts/slideLayout8.xml" Id="rId9" /><Relationship Type="http://schemas.openxmlformats.org/officeDocument/2006/relationships/slideLayout" Target="/ppt/slideLayouts/slideLayout9.xml" Id="rId10" /><Relationship Type="http://schemas.openxmlformats.org/officeDocument/2006/relationships/slideLayout" Target="/ppt/slideLayouts/slideLayout10.xml" Id="rId11" /><Relationship Type="http://schemas.openxmlformats.org/officeDocument/2006/relationships/slideLayout" Target="/ppt/slideLayouts/slideLayout11.xml" Id="rId12" /><Relationship Type="http://schemas.openxmlformats.org/officeDocument/2006/relationships/slideLayout" Target="/ppt/slideLayouts/slideLayout12.xml" Id="rId13" /><Relationship Type="http://schemas.openxmlformats.org/officeDocument/2006/relationships/slideLayout" Target="/ppt/slideLayouts/slideLayout13.xml" Id="rId14" /><Relationship Type="http://schemas.openxmlformats.org/officeDocument/2006/relationships/slideLayout" Target="/ppt/slideLayouts/slideLayout14.xml" Id="rId15" /><Relationship Type="http://schemas.openxmlformats.org/officeDocument/2006/relationships/slideLayout" Target="/ppt/slideLayouts/slideLayout15.xml" Id="rId16" /><Relationship Type="http://schemas.openxmlformats.org/officeDocument/2006/relationships/slideLayout" Target="/ppt/slideLayouts/slideLayout16.xml" Id="rId17" /><Relationship Type="http://schemas.openxmlformats.org/officeDocument/2006/relationships/slideLayout" Target="/ppt/slideLayouts/slideLayout17.xml" Id="rId18" /><Relationship Type="http://schemas.openxmlformats.org/officeDocument/2006/relationships/slideLayout" Target="/ppt/slideLayouts/slideLayout18.xml" Id="rId19" /><Relationship Type="http://schemas.openxmlformats.org/officeDocument/2006/relationships/slideLayout" Target="/ppt/slideLayouts/slideLayout19.xml" Id="rId20" /><Relationship Type="http://schemas.openxmlformats.org/officeDocument/2006/relationships/slideLayout" Target="/ppt/slideLayouts/slideLayout20.xml" Id="rId21" /><Relationship Type="http://schemas.openxmlformats.org/officeDocument/2006/relationships/slideLayout" Target="/ppt/slideLayouts/slideLayout21.xml" Id="rId22" /><Relationship Type="http://schemas.openxmlformats.org/officeDocument/2006/relationships/slideLayout" Target="/ppt/slideLayouts/slideLayout22.xml" Id="rId23" /><Relationship Type="http://schemas.openxmlformats.org/officeDocument/2006/relationships/slideLayout" Target="/ppt/slideLayouts/slideLayout23.xml" Id="rId24" /><Relationship Type="http://schemas.openxmlformats.org/officeDocument/2006/relationships/slideLayout" Target="/ppt/slideLayouts/slideLayout24.xml" Id="rId25" /></Relationships>
</file>

<file path=ppt/slideMasters/slideMaster1.xml><?xml version="1.0" encoding="utf-8"?>
<p:sldMaster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3735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image" Target="/ppt/media/image.png" Id="rId2" /><Relationship Type="http://schemas.openxmlformats.org/officeDocument/2006/relationships/image" Target="/ppt/media/image2.png" Id="rId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Id1" /><Relationship Type="http://schemas.openxmlformats.org/officeDocument/2006/relationships/image" Target="/ppt/media/image3.png" Id="rId2" /><Relationship Type="http://schemas.openxmlformats.org/officeDocument/2006/relationships/image" Target="/ppt/media/image4.png" Id="rId3" /><Relationship Type="http://schemas.openxmlformats.org/officeDocument/2006/relationships/image" Target="/ppt/media/image5.png" Id="rId4" /><Relationship Type="http://schemas.openxmlformats.org/officeDocument/2006/relationships/image" Target="/ppt/media/image6.png" Id="rId5" /><Relationship Type="http://schemas.openxmlformats.org/officeDocument/2006/relationships/image" Target="/ppt/media/image7.png" Id="rId6" /><Relationship Type="http://schemas.openxmlformats.org/officeDocument/2006/relationships/image" Target="/ppt/media/image8.png" Id="rId7" /><Relationship Type="http://schemas.openxmlformats.org/officeDocument/2006/relationships/image" Target="/ppt/media/image9.png" Id="rId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Id1" /><Relationship Type="http://schemas.openxmlformats.org/officeDocument/2006/relationships/image" Target="/ppt/media/image10.png" Id="rId2" /><Relationship Type="http://schemas.openxmlformats.org/officeDocument/2006/relationships/image" Target="/ppt/media/image11.png" Id="rId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Id1" /><Relationship Type="http://schemas.openxmlformats.org/officeDocument/2006/relationships/image" Target="/ppt/media/image12.png" Id="rId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5.xml" Id="rId1" /><Relationship Type="http://schemas.openxmlformats.org/officeDocument/2006/relationships/image" Target="/ppt/media/image13.png" Id="rId2" /><Relationship Type="http://schemas.openxmlformats.org/officeDocument/2006/relationships/image" Target="/ppt/media/image14.png" Id="rId3" /><Relationship Type="http://schemas.openxmlformats.org/officeDocument/2006/relationships/image" Target="/ppt/media/image15.png" Id="rId4" /><Relationship Type="http://schemas.openxmlformats.org/officeDocument/2006/relationships/image" Target="/ppt/media/image16.png" Id="rId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Id1" /><Relationship Type="http://schemas.openxmlformats.org/officeDocument/2006/relationships/image" Target="/ppt/media/image17.png" Id="rId2" /><Relationship Type="http://schemas.openxmlformats.org/officeDocument/2006/relationships/image" Target="/ppt/media/image18.png" Id="rId3" /><Relationship Type="http://schemas.openxmlformats.org/officeDocument/2006/relationships/image" Target="/ppt/media/image19.png" Id="rId4" /><Relationship Type="http://schemas.openxmlformats.org/officeDocument/2006/relationships/image" Target="/ppt/media/image20.png" Id="rId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1.png" Id="rId2" /><Relationship Type="http://schemas.openxmlformats.org/officeDocument/2006/relationships/image" Target="/ppt/media/image22.png" Id="rId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8.xml" Id="rId1" /><Relationship Type="http://schemas.openxmlformats.org/officeDocument/2006/relationships/image" Target="/ppt/media/image23.png" Id="rId2" /><Relationship Type="http://schemas.openxmlformats.org/officeDocument/2006/relationships/image" Target="/ppt/media/image24.png" Id="rId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9.xml" Id="rId1" /><Relationship Type="http://schemas.openxmlformats.org/officeDocument/2006/relationships/image" Target="/ppt/media/image25.png" Id="rId2" /><Relationship Type="http://schemas.openxmlformats.org/officeDocument/2006/relationships/image" Target="/ppt/media/image26.png" Id="rId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Id1" /><Relationship Type="http://schemas.openxmlformats.org/officeDocument/2006/relationships/image" Target="/ppt/media/image27.png" Id="rId2" /><Relationship Type="http://schemas.openxmlformats.org/officeDocument/2006/relationships/image" Target="/ppt/media/image28.png" Id="rId3" /><Relationship Type="http://schemas.openxmlformats.org/officeDocument/2006/relationships/image" Target="/ppt/media/image29.png" Id="rId4" /><Relationship Type="http://schemas.openxmlformats.org/officeDocument/2006/relationships/image" Target="/ppt/media/image30.png" Id="rId5" /><Relationship Type="http://schemas.openxmlformats.org/officeDocument/2006/relationships/image" Target="/ppt/media/image31.png" Id="rId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1.xml" Id="rId1" /><Relationship Type="http://schemas.openxmlformats.org/officeDocument/2006/relationships/image" Target="/ppt/media/image32.png" Id="rId2" /><Relationship Type="http://schemas.openxmlformats.org/officeDocument/2006/relationships/image" Target="/ppt/media/image33.png" Id="rId3" /><Relationship Type="http://schemas.openxmlformats.org/officeDocument/2006/relationships/image" Target="/ppt/media/image34.png" Id="rId4" /><Relationship Type="http://schemas.openxmlformats.org/officeDocument/2006/relationships/image" Target="/ppt/media/image35.png" Id="rId5" /><Relationship Type="http://schemas.openxmlformats.org/officeDocument/2006/relationships/image" Target="/ppt/media/image36.png" Id="rId6" /><Relationship Type="http://schemas.openxmlformats.org/officeDocument/2006/relationships/image" Target="/ppt/media/image37.png" Id="rId7" /><Relationship Type="http://schemas.openxmlformats.org/officeDocument/2006/relationships/image" Target="/ppt/media/image38.png" Id="rId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2.xml" Id="rId1" /><Relationship Type="http://schemas.openxmlformats.org/officeDocument/2006/relationships/image" Target="/ppt/media/image39.png" Id="rId2" /><Relationship Type="http://schemas.openxmlformats.org/officeDocument/2006/relationships/image" Target="/ppt/media/image40.png" Id="rId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image" Target="/ppt/media/image41.png" Id="rId2" /><Relationship Type="http://schemas.openxmlformats.org/officeDocument/2006/relationships/image" Target="/ppt/media/image42.png" Id="rId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4.xml" Id="rId1" /><Relationship Type="http://schemas.openxmlformats.org/officeDocument/2006/relationships/image" Target="/ppt/media/image43.png" Id="rId2" /><Relationship Type="http://schemas.openxmlformats.org/officeDocument/2006/relationships/image" Target="/ppt/media/image44.png" Id="rId3" /><Relationship Type="http://schemas.openxmlformats.org/officeDocument/2006/relationships/image" Target="/ppt/media/image45.png" Id="rId4" /><Relationship Type="http://schemas.openxmlformats.org/officeDocument/2006/relationships/image" Target="/ppt/media/image46.png" Id="rId5" /><Relationship Type="http://schemas.openxmlformats.org/officeDocument/2006/relationships/image" Target="/ppt/media/image47.png" Id="rId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5.xml" Id="rId1" /><Relationship Type="http://schemas.openxmlformats.org/officeDocument/2006/relationships/image" Target="/ppt/media/image48.png" Id="rId2" /><Relationship Type="http://schemas.openxmlformats.org/officeDocument/2006/relationships/image" Target="/ppt/media/image49.png" Id="rId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6.xml" Id="rId1" /><Relationship Type="http://schemas.openxmlformats.org/officeDocument/2006/relationships/image" Target="/ppt/media/image50.png" Id="rId2" /><Relationship Type="http://schemas.openxmlformats.org/officeDocument/2006/relationships/image" Target="/ppt/media/image51.png" Id="rId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7.xml" Id="rId1" /><Relationship Type="http://schemas.openxmlformats.org/officeDocument/2006/relationships/image" Target="/ppt/media/image52.png" Id="rId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8.xml" Id="rId1" /><Relationship Type="http://schemas.openxmlformats.org/officeDocument/2006/relationships/image" Target="/ppt/media/image53.png" Id="rId2" /><Relationship Type="http://schemas.openxmlformats.org/officeDocument/2006/relationships/image" Target="/ppt/media/image54.png" Id="rId3" /><Relationship Type="http://schemas.openxmlformats.org/officeDocument/2006/relationships/image" Target="/ppt/media/image55.png" Id="rId4" /><Relationship Type="http://schemas.openxmlformats.org/officeDocument/2006/relationships/image" Target="/ppt/media/image56.png" Id="rId5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9.xml" Id="rId1" /><Relationship Type="http://schemas.openxmlformats.org/officeDocument/2006/relationships/image" Target="/ppt/media/image57.png" Id="rId2" /><Relationship Type="http://schemas.openxmlformats.org/officeDocument/2006/relationships/image" Target="/ppt/media/image58.png" Id="rId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0.xml" Id="rId1" /><Relationship Type="http://schemas.openxmlformats.org/officeDocument/2006/relationships/image" Target="/ppt/media/image59.png" Id="rId2" /><Relationship Type="http://schemas.openxmlformats.org/officeDocument/2006/relationships/image" Target="/ppt/media/image60.png" Id="rId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1.xml" Id="rId1" /><Relationship Type="http://schemas.openxmlformats.org/officeDocument/2006/relationships/image" Target="/ppt/media/image61.png" Id="rId2" /><Relationship Type="http://schemas.openxmlformats.org/officeDocument/2006/relationships/image" Target="/ppt/media/image62.png" Id="rId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2.xml" Id="rId1" /><Relationship Type="http://schemas.openxmlformats.org/officeDocument/2006/relationships/image" Target="/ppt/media/image63.png" Id="rId2" /><Relationship Type="http://schemas.openxmlformats.org/officeDocument/2006/relationships/image" Target="/ppt/media/image64.png" Id="rId3" /><Relationship Type="http://schemas.openxmlformats.org/officeDocument/2006/relationships/image" Target="/ppt/media/image65.png" Id="rId4" /><Relationship Type="http://schemas.openxmlformats.org/officeDocument/2006/relationships/image" Target="/ppt/media/image66.png" Id="rId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3.xml" Id="rId1" /><Relationship Type="http://schemas.openxmlformats.org/officeDocument/2006/relationships/image" Target="/ppt/media/image67.png" Id="rId2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4.xml" Id="rId1" /><Relationship Type="http://schemas.openxmlformats.org/officeDocument/2006/relationships/image" Target="/ppt/media/image68.png" Id="rId2" /></Relationships>
</file>

<file path=ppt/slides/slide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8415933" y="3979813"/>
            <a:ext cx="2633067" cy="590550"/>
          </a:xfrm>
          <a:custGeom>
            <a:avLst/>
            <a:gdLst>
              <a:gd name="connsiteX0" fmla="*/ 295275 w 2633067"/>
              <a:gd name="connsiteY0" fmla="*/ 0 h 590550"/>
              <a:gd name="connsiteX1" fmla="*/ 2337792 w 2633067"/>
              <a:gd name="connsiteY1" fmla="*/ 0 h 590550"/>
              <a:gd name="connsiteX2" fmla="*/ 2500868 w 2633067"/>
              <a:gd name="connsiteY2" fmla="*/ 0 h 590550"/>
              <a:gd name="connsiteX3" fmla="*/ 2633067 w 2633067"/>
              <a:gd name="connsiteY3" fmla="*/ 458351 h 590550"/>
              <a:gd name="connsiteX4" fmla="*/ 295275 w 2633067"/>
              <a:gd name="connsiteY4" fmla="*/ 590550 h 590550"/>
              <a:gd name="connsiteX5" fmla="*/ 132199 w 2633067"/>
              <a:gd name="connsiteY5" fmla="*/ 590550 h 590550"/>
              <a:gd name="connsiteX6" fmla="*/ 0 w 2633067"/>
              <a:gd name="connsiteY6" fmla="*/ 132199 h 59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33067" h="590550">
                <a:moveTo>
                  <a:pt x="295275" y="0"/>
                </a:moveTo>
                <a:lnTo>
                  <a:pt x="2337792" y="0"/>
                </a:lnTo>
                <a:cubicBezTo>
                  <a:pt x="2500868" y="0"/>
                  <a:pt x="2633067" y="132199"/>
                  <a:pt x="2633067" y="295275"/>
                </a:cubicBezTo>
                <a:cubicBezTo>
                  <a:pt x="2633067" y="458351"/>
                  <a:pt x="2500868" y="590550"/>
                  <a:pt x="2337792" y="590550"/>
                </a:cubicBezTo>
                <a:lnTo>
                  <a:pt x="295275" y="590550"/>
                </a:lnTo>
                <a:cubicBezTo>
                  <a:pt x="132199" y="590550"/>
                  <a:pt x="0" y="458351"/>
                  <a:pt x="0" y="295275"/>
                </a:cubicBezTo>
                <a:cubicBezTo>
                  <a:pt x="0" y="132199"/>
                  <a:pt x="132199" y="0"/>
                  <a:pt x="29527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23833" y="4027438"/>
            <a:ext cx="1257300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r"/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创作人：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9876383" y="4027438"/>
            <a:ext cx="1133475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r"/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 雍振荣</a:t>
            </a:r>
          </a:p>
        </p:txBody>
      </p:sp>
      <p:pic>
        <p:nvPicPr>
          <p:cNvPr id="5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5883" y="4132213"/>
            <a:ext cx="285750" cy="285750"/>
          </a:xfrm>
          <a:prstGeom prst="rect">
            <a:avLst/>
          </a:prstGeom>
        </p:spPr>
      </p:pic>
      <p:sp>
        <p:nvSpPr>
          <p:cNvPr id="6" name="文本3"/>
          <p:cNvSpPr txBox="1"/>
          <p:nvPr/>
        </p:nvSpPr>
        <p:spPr>
          <a:xfrm>
            <a:off x="1047750" y="2801987"/>
            <a:ext cx="10096500" cy="1019175"/>
          </a:xfrm>
          <a:prstGeom prst="rect">
            <a:avLst/>
          </a:prstGeom>
          <a:noFill/>
        </p:spPr>
        <p:txBody>
          <a:bodyPr anchor="ctr"/>
          <a:lstStyle/>
          <a:p>
            <a:pPr marL="0" algn="r"/>
            <a:r>
              <a:rPr lang="zh-CN" altLang="en-US" sz="48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《三角形的面积》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8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1409700" cy="685800"/>
          </a:xfrm>
          <a:custGeom>
            <a:avLst/>
            <a:gdLst>
              <a:gd name="connsiteX0" fmla="*/ 205740 w 1409700"/>
              <a:gd name="connsiteY0" fmla="*/ 0 h 685800"/>
              <a:gd name="connsiteX1" fmla="*/ 1203960 w 1409700"/>
              <a:gd name="connsiteY1" fmla="*/ 0 h 685800"/>
              <a:gd name="connsiteX2" fmla="*/ 1317587 w 1409700"/>
              <a:gd name="connsiteY2" fmla="*/ 0 h 685800"/>
              <a:gd name="connsiteX3" fmla="*/ 1409700 w 1409700"/>
              <a:gd name="connsiteY3" fmla="*/ 480060 h 685800"/>
              <a:gd name="connsiteX4" fmla="*/ 1409700 w 1409700"/>
              <a:gd name="connsiteY4" fmla="*/ 593687 h 685800"/>
              <a:gd name="connsiteX5" fmla="*/ 205740 w 1409700"/>
              <a:gd name="connsiteY5" fmla="*/ 685800 h 685800"/>
              <a:gd name="connsiteX6" fmla="*/ 92113 w 1409700"/>
              <a:gd name="connsiteY6" fmla="*/ 685800 h 685800"/>
              <a:gd name="connsiteX7" fmla="*/ 0 w 1409700"/>
              <a:gd name="connsiteY7" fmla="*/ 205740 h 685800"/>
              <a:gd name="connsiteX8" fmla="*/ 0 w 1409700"/>
              <a:gd name="connsiteY8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9700" h="685800">
                <a:moveTo>
                  <a:pt x="205740" y="0"/>
                </a:moveTo>
                <a:lnTo>
                  <a:pt x="1203960" y="0"/>
                </a:lnTo>
                <a:cubicBezTo>
                  <a:pt x="1317587" y="0"/>
                  <a:pt x="1409700" y="92113"/>
                  <a:pt x="1409700" y="205740"/>
                </a:cubicBezTo>
                <a:lnTo>
                  <a:pt x="1409700" y="480060"/>
                </a:lnTo>
                <a:cubicBezTo>
                  <a:pt x="1409700" y="593687"/>
                  <a:pt x="1317587" y="685800"/>
                  <a:pt x="12039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12700" y="304800"/>
            <a:ext cx="1600200" cy="8763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目录</a:t>
            </a:r>
          </a:p>
        </p:txBody>
      </p:sp>
      <p:pic>
        <p:nvPicPr>
          <p:cNvPr id="4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1904851"/>
            <a:ext cx="3358902" cy="2143125"/>
          </a:xfrm>
          <a:prstGeom prst="rect">
            <a:avLst/>
          </a:prstGeom>
        </p:spPr>
      </p:pic>
      <p:sp>
        <p:nvSpPr>
          <p:cNvPr id="5" name="文本2"/>
          <p:cNvSpPr txBox="1"/>
          <p:nvPr/>
        </p:nvSpPr>
        <p:spPr>
          <a:xfrm>
            <a:off x="1225451" y="2279452"/>
            <a:ext cx="2309366" cy="9144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情境导入-红领巾的面积问题</a:t>
            </a:r>
          </a:p>
        </p:txBody>
      </p:sp>
      <p:pic>
        <p:nvPicPr>
          <p:cNvPr id="6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7368" y="1904851"/>
            <a:ext cx="3358902" cy="2143125"/>
          </a:xfrm>
          <a:prstGeom prst="rect">
            <a:avLst/>
          </a:prstGeom>
        </p:spPr>
      </p:pic>
      <p:sp>
        <p:nvSpPr>
          <p:cNvPr id="7" name="文本3"/>
          <p:cNvSpPr txBox="1"/>
          <p:nvPr/>
        </p:nvSpPr>
        <p:spPr>
          <a:xfrm>
            <a:off x="5134868" y="2279452"/>
            <a:ext cx="2309515" cy="9144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探究新知-三角形面积公式推导</a:t>
            </a:r>
          </a:p>
        </p:txBody>
      </p:sp>
      <p:pic>
        <p:nvPicPr>
          <p:cNvPr id="8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6934" y="1904851"/>
            <a:ext cx="3358902" cy="2143125"/>
          </a:xfrm>
          <a:prstGeom prst="rect">
            <a:avLst/>
          </a:prstGeom>
        </p:spPr>
      </p:pic>
      <p:sp>
        <p:nvSpPr>
          <p:cNvPr id="9" name="文本4"/>
          <p:cNvSpPr txBox="1"/>
          <p:nvPr/>
        </p:nvSpPr>
        <p:spPr>
          <a:xfrm>
            <a:off x="9044434" y="2279452"/>
            <a:ext cx="2309515" cy="9144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公式应用-计算实际物品面积</a:t>
            </a:r>
          </a:p>
        </p:txBody>
      </p:sp>
      <p:pic>
        <p:nvPicPr>
          <p:cNvPr id="10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950" y="4051102"/>
            <a:ext cx="3358902" cy="2143125"/>
          </a:xfrm>
          <a:prstGeom prst="rect">
            <a:avLst/>
          </a:prstGeom>
        </p:spPr>
      </p:pic>
      <p:sp>
        <p:nvSpPr>
          <p:cNvPr id="11" name="文本5"/>
          <p:cNvSpPr txBox="1"/>
          <p:nvPr/>
        </p:nvSpPr>
        <p:spPr>
          <a:xfrm>
            <a:off x="1225451" y="4425702"/>
            <a:ext cx="2309366" cy="9144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深化理解-图形关系与变式训练</a:t>
            </a:r>
          </a:p>
        </p:txBody>
      </p:sp>
      <p:pic>
        <p:nvPicPr>
          <p:cNvPr id="12" name="图片5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7368" y="4051102"/>
            <a:ext cx="3358902" cy="2143125"/>
          </a:xfrm>
          <a:prstGeom prst="rect">
            <a:avLst/>
          </a:prstGeom>
        </p:spPr>
      </p:pic>
      <p:sp>
        <p:nvSpPr>
          <p:cNvPr id="13" name="文本6"/>
          <p:cNvSpPr txBox="1"/>
          <p:nvPr/>
        </p:nvSpPr>
        <p:spPr>
          <a:xfrm>
            <a:off x="5134868" y="4425702"/>
            <a:ext cx="2309515" cy="9144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知识拓展-中国古代数学智慧</a:t>
            </a:r>
          </a:p>
        </p:txBody>
      </p:sp>
      <p:pic>
        <p:nvPicPr>
          <p:cNvPr id="14" name="图片6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26934" y="4051102"/>
            <a:ext cx="3358902" cy="2143125"/>
          </a:xfrm>
          <a:prstGeom prst="rect">
            <a:avLst/>
          </a:prstGeom>
        </p:spPr>
      </p:pic>
      <p:sp>
        <p:nvSpPr>
          <p:cNvPr id="15" name="文本7"/>
          <p:cNvSpPr txBox="1"/>
          <p:nvPr/>
        </p:nvSpPr>
        <p:spPr>
          <a:xfrm>
            <a:off x="9044434" y="4425702"/>
            <a:ext cx="2309515" cy="9144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总结巩固-知识梳理与能力检测</a:t>
            </a:r>
          </a:p>
        </p:txBody>
      </p:sp>
      <p:sp>
        <p:nvSpPr>
          <p:cNvPr id="16" name="文本8"/>
          <p:cNvSpPr txBox="1"/>
          <p:nvPr/>
        </p:nvSpPr>
        <p:spPr>
          <a:xfrm>
            <a:off x="819001" y="2336602"/>
            <a:ext cx="447675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01</a:t>
            </a:r>
          </a:p>
        </p:txBody>
      </p:sp>
      <p:sp>
        <p:nvSpPr>
          <p:cNvPr id="17" name="文本9"/>
          <p:cNvSpPr txBox="1"/>
          <p:nvPr/>
        </p:nvSpPr>
        <p:spPr>
          <a:xfrm>
            <a:off x="4728418" y="2336602"/>
            <a:ext cx="447675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02</a:t>
            </a:r>
          </a:p>
        </p:txBody>
      </p:sp>
      <p:sp>
        <p:nvSpPr>
          <p:cNvPr id="18" name="文本10"/>
          <p:cNvSpPr txBox="1"/>
          <p:nvPr/>
        </p:nvSpPr>
        <p:spPr>
          <a:xfrm>
            <a:off x="8637984" y="2336602"/>
            <a:ext cx="447675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03</a:t>
            </a:r>
          </a:p>
        </p:txBody>
      </p:sp>
      <p:sp>
        <p:nvSpPr>
          <p:cNvPr id="19" name="文本11"/>
          <p:cNvSpPr txBox="1"/>
          <p:nvPr/>
        </p:nvSpPr>
        <p:spPr>
          <a:xfrm>
            <a:off x="819001" y="4482852"/>
            <a:ext cx="45720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04</a:t>
            </a:r>
          </a:p>
        </p:txBody>
      </p:sp>
      <p:sp>
        <p:nvSpPr>
          <p:cNvPr id="20" name="文本12"/>
          <p:cNvSpPr txBox="1"/>
          <p:nvPr/>
        </p:nvSpPr>
        <p:spPr>
          <a:xfrm>
            <a:off x="4728418" y="4482852"/>
            <a:ext cx="447675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05</a:t>
            </a:r>
          </a:p>
        </p:txBody>
      </p:sp>
      <p:sp>
        <p:nvSpPr>
          <p:cNvPr id="21" name="文本13"/>
          <p:cNvSpPr txBox="1"/>
          <p:nvPr/>
        </p:nvSpPr>
        <p:spPr>
          <a:xfrm>
            <a:off x="8637984" y="4482852"/>
            <a:ext cx="447675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2158901" y="2181225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01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2158901" y="3124200"/>
            <a:ext cx="8128099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情境导入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2158901" y="4181475"/>
            <a:ext cx="812809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红领巾的面积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209800" cy="685800"/>
          </a:xfrm>
          <a:custGeom>
            <a:avLst/>
            <a:gdLst>
              <a:gd name="connsiteX0" fmla="*/ 205740 w 2209800"/>
              <a:gd name="connsiteY0" fmla="*/ 0 h 685800"/>
              <a:gd name="connsiteX1" fmla="*/ 2004060 w 2209800"/>
              <a:gd name="connsiteY1" fmla="*/ 0 h 685800"/>
              <a:gd name="connsiteX2" fmla="*/ 2058626 w 2209800"/>
              <a:gd name="connsiteY2" fmla="*/ 0 h 685800"/>
              <a:gd name="connsiteX3" fmla="*/ 2188124 w 2209800"/>
              <a:gd name="connsiteY3" fmla="*/ 98844 h 685800"/>
              <a:gd name="connsiteX4" fmla="*/ 2209800 w 2209800"/>
              <a:gd name="connsiteY4" fmla="*/ 480060 h 685800"/>
              <a:gd name="connsiteX5" fmla="*/ 2209800 w 2209800"/>
              <a:gd name="connsiteY5" fmla="*/ 534626 h 685800"/>
              <a:gd name="connsiteX6" fmla="*/ 2110956 w 2209800"/>
              <a:gd name="connsiteY6" fmla="*/ 664124 h 685800"/>
              <a:gd name="connsiteX7" fmla="*/ 205740 w 2209800"/>
              <a:gd name="connsiteY7" fmla="*/ 685800 h 685800"/>
              <a:gd name="connsiteX8" fmla="*/ 92113 w 2209800"/>
              <a:gd name="connsiteY8" fmla="*/ 685800 h 685800"/>
              <a:gd name="connsiteX9" fmla="*/ 0 w 2209800"/>
              <a:gd name="connsiteY9" fmla="*/ 205740 h 685800"/>
              <a:gd name="connsiteX10" fmla="*/ 0 w 220980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09800" h="685800">
                <a:moveTo>
                  <a:pt x="205740" y="0"/>
                </a:moveTo>
                <a:lnTo>
                  <a:pt x="2004060" y="0"/>
                </a:lnTo>
                <a:cubicBezTo>
                  <a:pt x="2058626" y="0"/>
                  <a:pt x="2110956" y="21676"/>
                  <a:pt x="2149540" y="60260"/>
                </a:cubicBezTo>
                <a:cubicBezTo>
                  <a:pt x="2188124" y="98844"/>
                  <a:pt x="2209800" y="151174"/>
                  <a:pt x="2209800" y="205740"/>
                </a:cubicBezTo>
                <a:lnTo>
                  <a:pt x="2209800" y="480060"/>
                </a:lnTo>
                <a:cubicBezTo>
                  <a:pt x="2209800" y="534626"/>
                  <a:pt x="2188124" y="586956"/>
                  <a:pt x="2149540" y="625540"/>
                </a:cubicBezTo>
                <a:cubicBezTo>
                  <a:pt x="2110956" y="664124"/>
                  <a:pt x="2058626" y="685800"/>
                  <a:pt x="20040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17907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认识形状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1047750" y="1428601"/>
            <a:ext cx="10096500" cy="3038197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2100" b="1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观察实物</a:t>
            </a:r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红领巾是我们常见的物品，它的外形是一个标准的</a:t>
            </a:r>
            <a:r>
              <a:rPr lang="zh-CN" altLang="en-US" sz="2100" b="0" i="0" dirty="0">
                <a:solidFill>
                  <a:srgbClr val="FF0019">
                    <a:alpha val="100000"/>
                  </a:srgbClr>
                </a:solidFill>
                <a:latin typeface="Arial"/>
                <a:ea typeface="Arial"/>
              </a:rPr>
              <a:t>等腰三角形</a:t>
            </a:r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。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2100" b="1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几何特征</a:t>
            </a:r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它有两条相等的边和一个底边，顶角尖锐，左右对称，是典型的三角形代表。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※ </a:t>
            </a:r>
            <a:r>
              <a:rPr lang="zh-CN" altLang="en-US" sz="2100" b="0" i="0" dirty="0">
                <a:solidFill>
                  <a:srgbClr val="FF0019">
                    <a:alpha val="100000"/>
                  </a:srgbClr>
                </a:solidFill>
                <a:latin typeface="Arial"/>
                <a:ea typeface="Arial"/>
              </a:rPr>
              <a:t>生活中许多物体都包含三角形，因其稳定性被广泛应用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209800" cy="685800"/>
          </a:xfrm>
          <a:custGeom>
            <a:avLst/>
            <a:gdLst>
              <a:gd name="connsiteX0" fmla="*/ 205740 w 2209800"/>
              <a:gd name="connsiteY0" fmla="*/ 0 h 685800"/>
              <a:gd name="connsiteX1" fmla="*/ 2004060 w 2209800"/>
              <a:gd name="connsiteY1" fmla="*/ 0 h 685800"/>
              <a:gd name="connsiteX2" fmla="*/ 2058626 w 2209800"/>
              <a:gd name="connsiteY2" fmla="*/ 0 h 685800"/>
              <a:gd name="connsiteX3" fmla="*/ 2188124 w 2209800"/>
              <a:gd name="connsiteY3" fmla="*/ 98844 h 685800"/>
              <a:gd name="connsiteX4" fmla="*/ 2209800 w 2209800"/>
              <a:gd name="connsiteY4" fmla="*/ 480060 h 685800"/>
              <a:gd name="connsiteX5" fmla="*/ 2209800 w 2209800"/>
              <a:gd name="connsiteY5" fmla="*/ 534626 h 685800"/>
              <a:gd name="connsiteX6" fmla="*/ 2110956 w 2209800"/>
              <a:gd name="connsiteY6" fmla="*/ 664124 h 685800"/>
              <a:gd name="connsiteX7" fmla="*/ 205740 w 2209800"/>
              <a:gd name="connsiteY7" fmla="*/ 685800 h 685800"/>
              <a:gd name="connsiteX8" fmla="*/ 92113 w 2209800"/>
              <a:gd name="connsiteY8" fmla="*/ 685800 h 685800"/>
              <a:gd name="connsiteX9" fmla="*/ 0 w 2209800"/>
              <a:gd name="connsiteY9" fmla="*/ 205740 h 685800"/>
              <a:gd name="connsiteX10" fmla="*/ 0 w 220980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09800" h="685800">
                <a:moveTo>
                  <a:pt x="205740" y="0"/>
                </a:moveTo>
                <a:lnTo>
                  <a:pt x="2004060" y="0"/>
                </a:lnTo>
                <a:cubicBezTo>
                  <a:pt x="2058626" y="0"/>
                  <a:pt x="2110956" y="21676"/>
                  <a:pt x="2149540" y="60260"/>
                </a:cubicBezTo>
                <a:cubicBezTo>
                  <a:pt x="2188124" y="98844"/>
                  <a:pt x="2209800" y="151174"/>
                  <a:pt x="2209800" y="205740"/>
                </a:cubicBezTo>
                <a:lnTo>
                  <a:pt x="2209800" y="480060"/>
                </a:lnTo>
                <a:cubicBezTo>
                  <a:pt x="2209800" y="534626"/>
                  <a:pt x="2188124" y="586956"/>
                  <a:pt x="2149540" y="625540"/>
                </a:cubicBezTo>
                <a:cubicBezTo>
                  <a:pt x="2110956" y="664124"/>
                  <a:pt x="2058626" y="685800"/>
                  <a:pt x="20040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17907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提出问题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507950" y="1523851"/>
            <a:ext cx="5334000" cy="3111401"/>
          </a:xfrm>
          <a:custGeom>
            <a:avLst/>
            <a:gdLst>
              <a:gd name="connsiteX0" fmla="*/ 342254 w 5334000"/>
              <a:gd name="connsiteY0" fmla="*/ 0 h 3111401"/>
              <a:gd name="connsiteX1" fmla="*/ 4991746 w 5334000"/>
              <a:gd name="connsiteY1" fmla="*/ 0 h 3111401"/>
              <a:gd name="connsiteX2" fmla="*/ 5082518 w 5334000"/>
              <a:gd name="connsiteY2" fmla="*/ 0 h 3111401"/>
              <a:gd name="connsiteX3" fmla="*/ 5297942 w 5334000"/>
              <a:gd name="connsiteY3" fmla="*/ 164429 h 3111401"/>
              <a:gd name="connsiteX4" fmla="*/ 5334000 w 5334000"/>
              <a:gd name="connsiteY4" fmla="*/ 2769147 h 3111401"/>
              <a:gd name="connsiteX5" fmla="*/ 5334001 w 5334000"/>
              <a:gd name="connsiteY5" fmla="*/ 2859918 h 3111401"/>
              <a:gd name="connsiteX6" fmla="*/ 5169572 w 5334000"/>
              <a:gd name="connsiteY6" fmla="*/ 3075342 h 3111401"/>
              <a:gd name="connsiteX7" fmla="*/ 342254 w 5334000"/>
              <a:gd name="connsiteY7" fmla="*/ 3111401 h 3111401"/>
              <a:gd name="connsiteX8" fmla="*/ 251483 w 5334000"/>
              <a:gd name="connsiteY8" fmla="*/ 3111401 h 3111401"/>
              <a:gd name="connsiteX9" fmla="*/ 36059 w 5334000"/>
              <a:gd name="connsiteY9" fmla="*/ 2946972 h 3111401"/>
              <a:gd name="connsiteX10" fmla="*/ 0 w 5334000"/>
              <a:gd name="connsiteY10" fmla="*/ 342254 h 3111401"/>
              <a:gd name="connsiteX11" fmla="*/ 0 w 5334000"/>
              <a:gd name="connsiteY11" fmla="*/ 153232 h 3111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334000" h="3111401">
                <a:moveTo>
                  <a:pt x="342254" y="0"/>
                </a:moveTo>
                <a:lnTo>
                  <a:pt x="4991746" y="0"/>
                </a:lnTo>
                <a:cubicBezTo>
                  <a:pt x="5082518" y="0"/>
                  <a:pt x="5169572" y="36059"/>
                  <a:pt x="5233757" y="100244"/>
                </a:cubicBezTo>
                <a:cubicBezTo>
                  <a:pt x="5297942" y="164429"/>
                  <a:pt x="5334001" y="251483"/>
                  <a:pt x="5334000" y="342254"/>
                </a:cubicBezTo>
                <a:lnTo>
                  <a:pt x="5334000" y="2769147"/>
                </a:lnTo>
                <a:cubicBezTo>
                  <a:pt x="5334001" y="2859918"/>
                  <a:pt x="5297942" y="2946972"/>
                  <a:pt x="5233757" y="3011157"/>
                </a:cubicBezTo>
                <a:cubicBezTo>
                  <a:pt x="5169572" y="3075342"/>
                  <a:pt x="5082518" y="3111401"/>
                  <a:pt x="4991746" y="3111401"/>
                </a:cubicBezTo>
                <a:lnTo>
                  <a:pt x="342254" y="3111401"/>
                </a:lnTo>
                <a:cubicBezTo>
                  <a:pt x="251483" y="3111401"/>
                  <a:pt x="164429" y="3075342"/>
                  <a:pt x="100244" y="3011157"/>
                </a:cubicBezTo>
                <a:cubicBezTo>
                  <a:pt x="36059" y="2946972"/>
                  <a:pt x="0" y="2859918"/>
                  <a:pt x="0" y="2769147"/>
                </a:cubicBezTo>
                <a:lnTo>
                  <a:pt x="0" y="342254"/>
                </a:lnTo>
                <a:cubicBezTo>
                  <a:pt x="0" y="153232"/>
                  <a:pt x="153232" y="0"/>
                  <a:pt x="342254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5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451" y="1777901"/>
            <a:ext cx="381000" cy="381000"/>
          </a:xfrm>
          <a:prstGeom prst="rect">
            <a:avLst/>
          </a:prstGeom>
        </p:spPr>
      </p:pic>
      <p:sp>
        <p:nvSpPr>
          <p:cNvPr id="6" name="文本2"/>
          <p:cNvSpPr txBox="1"/>
          <p:nvPr/>
        </p:nvSpPr>
        <p:spPr>
          <a:xfrm>
            <a:off x="1130201" y="1707952"/>
            <a:ext cx="4324499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图形与数据</a:t>
            </a:r>
          </a:p>
        </p:txBody>
      </p:sp>
      <p:pic>
        <p:nvPicPr>
          <p:cNvPr id="7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5451" y="2298502"/>
            <a:ext cx="4133999" cy="1714500"/>
          </a:xfrm>
          <a:prstGeom prst="rect">
            <a:avLst/>
          </a:prstGeom>
        </p:spPr>
      </p:pic>
      <p:sp>
        <p:nvSpPr>
          <p:cNvPr id="8" name="形状3"/>
          <p:cNvSpPr txBox="1"/>
          <p:nvPr/>
        </p:nvSpPr>
        <p:spPr>
          <a:xfrm>
            <a:off x="6349901" y="1523851"/>
            <a:ext cx="5334149" cy="3111401"/>
          </a:xfrm>
          <a:custGeom>
            <a:avLst/>
            <a:gdLst>
              <a:gd name="connsiteX0" fmla="*/ 342254 w 5334149"/>
              <a:gd name="connsiteY0" fmla="*/ 0 h 3111401"/>
              <a:gd name="connsiteX1" fmla="*/ 4991895 w 5334149"/>
              <a:gd name="connsiteY1" fmla="*/ 0 h 3111401"/>
              <a:gd name="connsiteX2" fmla="*/ 5082667 w 5334149"/>
              <a:gd name="connsiteY2" fmla="*/ 0 h 3111401"/>
              <a:gd name="connsiteX3" fmla="*/ 5298091 w 5334149"/>
              <a:gd name="connsiteY3" fmla="*/ 164429 h 3111401"/>
              <a:gd name="connsiteX4" fmla="*/ 5334149 w 5334149"/>
              <a:gd name="connsiteY4" fmla="*/ 2769147 h 3111401"/>
              <a:gd name="connsiteX5" fmla="*/ 5334149 w 5334149"/>
              <a:gd name="connsiteY5" fmla="*/ 2859918 h 3111401"/>
              <a:gd name="connsiteX6" fmla="*/ 5169720 w 5334149"/>
              <a:gd name="connsiteY6" fmla="*/ 3075342 h 3111401"/>
              <a:gd name="connsiteX7" fmla="*/ 342254 w 5334149"/>
              <a:gd name="connsiteY7" fmla="*/ 3111401 h 3111401"/>
              <a:gd name="connsiteX8" fmla="*/ 251483 w 5334149"/>
              <a:gd name="connsiteY8" fmla="*/ 3111401 h 3111401"/>
              <a:gd name="connsiteX9" fmla="*/ 36059 w 5334149"/>
              <a:gd name="connsiteY9" fmla="*/ 2946972 h 3111401"/>
              <a:gd name="connsiteX10" fmla="*/ 0 w 5334149"/>
              <a:gd name="connsiteY10" fmla="*/ 342254 h 3111401"/>
              <a:gd name="connsiteX11" fmla="*/ 0 w 5334149"/>
              <a:gd name="connsiteY11" fmla="*/ 153232 h 3111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334149" h="3111401">
                <a:moveTo>
                  <a:pt x="342254" y="0"/>
                </a:moveTo>
                <a:lnTo>
                  <a:pt x="4991895" y="0"/>
                </a:lnTo>
                <a:cubicBezTo>
                  <a:pt x="5082667" y="0"/>
                  <a:pt x="5169720" y="36059"/>
                  <a:pt x="5233906" y="100244"/>
                </a:cubicBezTo>
                <a:cubicBezTo>
                  <a:pt x="5298091" y="164429"/>
                  <a:pt x="5334149" y="251483"/>
                  <a:pt x="5334149" y="342254"/>
                </a:cubicBezTo>
                <a:lnTo>
                  <a:pt x="5334149" y="2769147"/>
                </a:lnTo>
                <a:cubicBezTo>
                  <a:pt x="5334149" y="2859918"/>
                  <a:pt x="5298091" y="2946972"/>
                  <a:pt x="5233906" y="3011157"/>
                </a:cubicBezTo>
                <a:cubicBezTo>
                  <a:pt x="5169720" y="3075342"/>
                  <a:pt x="5082667" y="3111401"/>
                  <a:pt x="4991895" y="3111401"/>
                </a:cubicBezTo>
                <a:lnTo>
                  <a:pt x="342254" y="3111401"/>
                </a:lnTo>
                <a:cubicBezTo>
                  <a:pt x="251483" y="3111401"/>
                  <a:pt x="164429" y="3075342"/>
                  <a:pt x="100244" y="3011157"/>
                </a:cubicBezTo>
                <a:cubicBezTo>
                  <a:pt x="36059" y="2946972"/>
                  <a:pt x="0" y="2859918"/>
                  <a:pt x="0" y="2769147"/>
                </a:cubicBezTo>
                <a:lnTo>
                  <a:pt x="0" y="342254"/>
                </a:lnTo>
                <a:cubicBezTo>
                  <a:pt x="0" y="153232"/>
                  <a:pt x="153232" y="0"/>
                  <a:pt x="342254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9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6401" y="1777901"/>
            <a:ext cx="381000" cy="381000"/>
          </a:xfrm>
          <a:prstGeom prst="rect">
            <a:avLst/>
          </a:prstGeom>
        </p:spPr>
      </p:pic>
      <p:sp>
        <p:nvSpPr>
          <p:cNvPr id="10" name="文本3"/>
          <p:cNvSpPr txBox="1"/>
          <p:nvPr/>
        </p:nvSpPr>
        <p:spPr>
          <a:xfrm>
            <a:off x="6972151" y="1707952"/>
            <a:ext cx="4324648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核心问题</a:t>
            </a:r>
          </a:p>
        </p:txBody>
      </p:sp>
      <p:sp>
        <p:nvSpPr>
          <p:cNvPr id="11" name="文本4"/>
          <p:cNvSpPr txBox="1"/>
          <p:nvPr/>
        </p:nvSpPr>
        <p:spPr>
          <a:xfrm>
            <a:off x="6972151" y="2203252"/>
            <a:ext cx="4324648" cy="22479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■ 如何计算这个三角形的面积？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■ 我们已经学过平行四边形面积，但三角形没有直接公式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■ 能否将三角形转化成已知图形来推导？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0" i="0" dirty="0">
                <a:solidFill>
                  <a:srgbClr val="FF0019">
                    <a:alpha val="100000"/>
                  </a:srgbClr>
                </a:solidFill>
                <a:latin typeface="Arial"/>
                <a:ea typeface="Arial"/>
              </a:rPr>
              <a:t>探索三角形面积的计算方法</a:t>
            </a: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成为本课关键任务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209800" cy="685800"/>
          </a:xfrm>
          <a:custGeom>
            <a:avLst/>
            <a:gdLst>
              <a:gd name="connsiteX0" fmla="*/ 205740 w 2209800"/>
              <a:gd name="connsiteY0" fmla="*/ 0 h 685800"/>
              <a:gd name="connsiteX1" fmla="*/ 2004060 w 2209800"/>
              <a:gd name="connsiteY1" fmla="*/ 0 h 685800"/>
              <a:gd name="connsiteX2" fmla="*/ 2058626 w 2209800"/>
              <a:gd name="connsiteY2" fmla="*/ 0 h 685800"/>
              <a:gd name="connsiteX3" fmla="*/ 2188124 w 2209800"/>
              <a:gd name="connsiteY3" fmla="*/ 98844 h 685800"/>
              <a:gd name="connsiteX4" fmla="*/ 2209800 w 2209800"/>
              <a:gd name="connsiteY4" fmla="*/ 480060 h 685800"/>
              <a:gd name="connsiteX5" fmla="*/ 2209800 w 2209800"/>
              <a:gd name="connsiteY5" fmla="*/ 534626 h 685800"/>
              <a:gd name="connsiteX6" fmla="*/ 2110956 w 2209800"/>
              <a:gd name="connsiteY6" fmla="*/ 664124 h 685800"/>
              <a:gd name="connsiteX7" fmla="*/ 205740 w 2209800"/>
              <a:gd name="connsiteY7" fmla="*/ 685800 h 685800"/>
              <a:gd name="connsiteX8" fmla="*/ 92113 w 2209800"/>
              <a:gd name="connsiteY8" fmla="*/ 685800 h 685800"/>
              <a:gd name="connsiteX9" fmla="*/ 0 w 2209800"/>
              <a:gd name="connsiteY9" fmla="*/ 205740 h 685800"/>
              <a:gd name="connsiteX10" fmla="*/ 0 w 220980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09800" h="685800">
                <a:moveTo>
                  <a:pt x="205740" y="0"/>
                </a:moveTo>
                <a:lnTo>
                  <a:pt x="2004060" y="0"/>
                </a:lnTo>
                <a:cubicBezTo>
                  <a:pt x="2058626" y="0"/>
                  <a:pt x="2110956" y="21676"/>
                  <a:pt x="2149540" y="60260"/>
                </a:cubicBezTo>
                <a:cubicBezTo>
                  <a:pt x="2188124" y="98844"/>
                  <a:pt x="2209800" y="151174"/>
                  <a:pt x="2209800" y="205740"/>
                </a:cubicBezTo>
                <a:lnTo>
                  <a:pt x="2209800" y="480060"/>
                </a:lnTo>
                <a:cubicBezTo>
                  <a:pt x="2209800" y="534626"/>
                  <a:pt x="2188124" y="586956"/>
                  <a:pt x="2149540" y="625540"/>
                </a:cubicBezTo>
                <a:cubicBezTo>
                  <a:pt x="2110956" y="664124"/>
                  <a:pt x="2058626" y="685800"/>
                  <a:pt x="20040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17907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转化思想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507950" y="1523851"/>
            <a:ext cx="5334000" cy="3454301"/>
          </a:xfrm>
          <a:custGeom>
            <a:avLst/>
            <a:gdLst>
              <a:gd name="connsiteX0" fmla="*/ 345430 w 5334000"/>
              <a:gd name="connsiteY0" fmla="*/ 0 h 3454301"/>
              <a:gd name="connsiteX1" fmla="*/ 4988570 w 5334000"/>
              <a:gd name="connsiteY1" fmla="*/ 0 h 3454301"/>
              <a:gd name="connsiteX2" fmla="*/ 5179345 w 5334000"/>
              <a:gd name="connsiteY2" fmla="*/ 0 h 3454301"/>
              <a:gd name="connsiteX3" fmla="*/ 5334000 w 5334000"/>
              <a:gd name="connsiteY3" fmla="*/ 3108871 h 3454301"/>
              <a:gd name="connsiteX4" fmla="*/ 5334000 w 5334000"/>
              <a:gd name="connsiteY4" fmla="*/ 3299647 h 3454301"/>
              <a:gd name="connsiteX5" fmla="*/ 345430 w 5334000"/>
              <a:gd name="connsiteY5" fmla="*/ 3454301 h 3454301"/>
              <a:gd name="connsiteX6" fmla="*/ 154654 w 5334000"/>
              <a:gd name="connsiteY6" fmla="*/ 3454301 h 3454301"/>
              <a:gd name="connsiteX7" fmla="*/ 0 w 5334000"/>
              <a:gd name="connsiteY7" fmla="*/ 345430 h 3454301"/>
              <a:gd name="connsiteX8" fmla="*/ 0 w 5334000"/>
              <a:gd name="connsiteY8" fmla="*/ 154654 h 3454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34000" h="3454301">
                <a:moveTo>
                  <a:pt x="345430" y="0"/>
                </a:moveTo>
                <a:lnTo>
                  <a:pt x="4988570" y="0"/>
                </a:lnTo>
                <a:cubicBezTo>
                  <a:pt x="5179345" y="0"/>
                  <a:pt x="5334000" y="154654"/>
                  <a:pt x="5334000" y="345430"/>
                </a:cubicBezTo>
                <a:lnTo>
                  <a:pt x="5334000" y="3108871"/>
                </a:lnTo>
                <a:cubicBezTo>
                  <a:pt x="5334000" y="3299647"/>
                  <a:pt x="5179345" y="3454301"/>
                  <a:pt x="4988570" y="3454301"/>
                </a:cubicBezTo>
                <a:lnTo>
                  <a:pt x="345430" y="3454301"/>
                </a:lnTo>
                <a:cubicBezTo>
                  <a:pt x="154654" y="3454301"/>
                  <a:pt x="0" y="3299647"/>
                  <a:pt x="0" y="3108871"/>
                </a:cubicBezTo>
                <a:lnTo>
                  <a:pt x="0" y="345430"/>
                </a:lnTo>
                <a:cubicBezTo>
                  <a:pt x="0" y="154654"/>
                  <a:pt x="154654" y="0"/>
                  <a:pt x="34543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5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451" y="1777901"/>
            <a:ext cx="381000" cy="381000"/>
          </a:xfrm>
          <a:prstGeom prst="rect">
            <a:avLst/>
          </a:prstGeom>
        </p:spPr>
      </p:pic>
      <p:sp>
        <p:nvSpPr>
          <p:cNvPr id="6" name="文本2"/>
          <p:cNvSpPr txBox="1"/>
          <p:nvPr/>
        </p:nvSpPr>
        <p:spPr>
          <a:xfrm>
            <a:off x="1130201" y="1707952"/>
            <a:ext cx="4324499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平行四边形回顾</a:t>
            </a:r>
          </a:p>
        </p:txBody>
      </p:sp>
      <p:pic>
        <p:nvPicPr>
          <p:cNvPr id="7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5451" y="2298502"/>
            <a:ext cx="4133999" cy="1395710"/>
          </a:xfrm>
          <a:prstGeom prst="rect">
            <a:avLst/>
          </a:prstGeom>
        </p:spPr>
      </p:pic>
      <p:sp>
        <p:nvSpPr>
          <p:cNvPr id="8" name="形状3"/>
          <p:cNvSpPr txBox="1"/>
          <p:nvPr/>
        </p:nvSpPr>
        <p:spPr>
          <a:xfrm>
            <a:off x="6349901" y="1523851"/>
            <a:ext cx="5334149" cy="3454301"/>
          </a:xfrm>
          <a:custGeom>
            <a:avLst/>
            <a:gdLst>
              <a:gd name="connsiteX0" fmla="*/ 345430 w 5334149"/>
              <a:gd name="connsiteY0" fmla="*/ 0 h 3454301"/>
              <a:gd name="connsiteX1" fmla="*/ 4988719 w 5334149"/>
              <a:gd name="connsiteY1" fmla="*/ 0 h 3454301"/>
              <a:gd name="connsiteX2" fmla="*/ 5179494 w 5334149"/>
              <a:gd name="connsiteY2" fmla="*/ 0 h 3454301"/>
              <a:gd name="connsiteX3" fmla="*/ 5334149 w 5334149"/>
              <a:gd name="connsiteY3" fmla="*/ 3108871 h 3454301"/>
              <a:gd name="connsiteX4" fmla="*/ 5334149 w 5334149"/>
              <a:gd name="connsiteY4" fmla="*/ 3299647 h 3454301"/>
              <a:gd name="connsiteX5" fmla="*/ 345430 w 5334149"/>
              <a:gd name="connsiteY5" fmla="*/ 3454301 h 3454301"/>
              <a:gd name="connsiteX6" fmla="*/ 154654 w 5334149"/>
              <a:gd name="connsiteY6" fmla="*/ 3454301 h 3454301"/>
              <a:gd name="connsiteX7" fmla="*/ 0 w 5334149"/>
              <a:gd name="connsiteY7" fmla="*/ 345430 h 3454301"/>
              <a:gd name="connsiteX8" fmla="*/ 0 w 5334149"/>
              <a:gd name="connsiteY8" fmla="*/ 154654 h 3454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34149" h="3454301">
                <a:moveTo>
                  <a:pt x="345430" y="0"/>
                </a:moveTo>
                <a:lnTo>
                  <a:pt x="4988719" y="0"/>
                </a:lnTo>
                <a:cubicBezTo>
                  <a:pt x="5179494" y="0"/>
                  <a:pt x="5334149" y="154654"/>
                  <a:pt x="5334149" y="345430"/>
                </a:cubicBezTo>
                <a:lnTo>
                  <a:pt x="5334149" y="3108871"/>
                </a:lnTo>
                <a:cubicBezTo>
                  <a:pt x="5334149" y="3299647"/>
                  <a:pt x="5179494" y="3454301"/>
                  <a:pt x="4988719" y="3454301"/>
                </a:cubicBezTo>
                <a:lnTo>
                  <a:pt x="345430" y="3454301"/>
                </a:lnTo>
                <a:cubicBezTo>
                  <a:pt x="154654" y="3454301"/>
                  <a:pt x="0" y="3299647"/>
                  <a:pt x="0" y="3108871"/>
                </a:cubicBezTo>
                <a:lnTo>
                  <a:pt x="0" y="345430"/>
                </a:lnTo>
                <a:cubicBezTo>
                  <a:pt x="0" y="154654"/>
                  <a:pt x="154654" y="0"/>
                  <a:pt x="34543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9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6401" y="1777901"/>
            <a:ext cx="381000" cy="381000"/>
          </a:xfrm>
          <a:prstGeom prst="rect">
            <a:avLst/>
          </a:prstGeom>
        </p:spPr>
      </p:pic>
      <p:sp>
        <p:nvSpPr>
          <p:cNvPr id="10" name="文本3"/>
          <p:cNvSpPr txBox="1"/>
          <p:nvPr/>
        </p:nvSpPr>
        <p:spPr>
          <a:xfrm>
            <a:off x="6972151" y="1707952"/>
            <a:ext cx="4324648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启发式思考</a:t>
            </a:r>
          </a:p>
        </p:txBody>
      </p:sp>
      <p:sp>
        <p:nvSpPr>
          <p:cNvPr id="11" name="文本4"/>
          <p:cNvSpPr txBox="1"/>
          <p:nvPr/>
        </p:nvSpPr>
        <p:spPr>
          <a:xfrm>
            <a:off x="6972151" y="2203252"/>
            <a:ext cx="4324648" cy="25908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■ 两个相同的三角形可以拼成一个平行四边形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■ 拼成后的平行四边形底等于原三角形底，高等于原三角形高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■ 因此，三角形面积应为对应平行四边形面积的一半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0" i="0" dirty="0">
                <a:solidFill>
                  <a:srgbClr val="FF0019">
                    <a:alpha val="100000"/>
                  </a:srgbClr>
                </a:solidFill>
                <a:latin typeface="Arial"/>
                <a:ea typeface="Arial"/>
              </a:rPr>
              <a:t>转化是解决未知问题的重要数学思想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2158901" y="2181225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02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2158901" y="3124200"/>
            <a:ext cx="8128099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探究新知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2158901" y="4181475"/>
            <a:ext cx="812809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公式推导之旅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2158901" y="2181225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03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2158901" y="3124200"/>
            <a:ext cx="8128099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公式应用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2158901" y="4181475"/>
            <a:ext cx="812809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计算实际物品面积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209800" cy="685800"/>
          </a:xfrm>
          <a:custGeom>
            <a:avLst/>
            <a:gdLst>
              <a:gd name="connsiteX0" fmla="*/ 205740 w 2209800"/>
              <a:gd name="connsiteY0" fmla="*/ 0 h 685800"/>
              <a:gd name="connsiteX1" fmla="*/ 2004060 w 2209800"/>
              <a:gd name="connsiteY1" fmla="*/ 0 h 685800"/>
              <a:gd name="connsiteX2" fmla="*/ 2058626 w 2209800"/>
              <a:gd name="connsiteY2" fmla="*/ 0 h 685800"/>
              <a:gd name="connsiteX3" fmla="*/ 2188124 w 2209800"/>
              <a:gd name="connsiteY3" fmla="*/ 98844 h 685800"/>
              <a:gd name="connsiteX4" fmla="*/ 2209800 w 2209800"/>
              <a:gd name="connsiteY4" fmla="*/ 480060 h 685800"/>
              <a:gd name="connsiteX5" fmla="*/ 2209800 w 2209800"/>
              <a:gd name="connsiteY5" fmla="*/ 534626 h 685800"/>
              <a:gd name="connsiteX6" fmla="*/ 2110956 w 2209800"/>
              <a:gd name="connsiteY6" fmla="*/ 664124 h 685800"/>
              <a:gd name="connsiteX7" fmla="*/ 205740 w 2209800"/>
              <a:gd name="connsiteY7" fmla="*/ 685800 h 685800"/>
              <a:gd name="connsiteX8" fmla="*/ 92113 w 2209800"/>
              <a:gd name="connsiteY8" fmla="*/ 685800 h 685800"/>
              <a:gd name="connsiteX9" fmla="*/ 0 w 2209800"/>
              <a:gd name="connsiteY9" fmla="*/ 205740 h 685800"/>
              <a:gd name="connsiteX10" fmla="*/ 0 w 220980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09800" h="685800">
                <a:moveTo>
                  <a:pt x="205740" y="0"/>
                </a:moveTo>
                <a:lnTo>
                  <a:pt x="2004060" y="0"/>
                </a:lnTo>
                <a:cubicBezTo>
                  <a:pt x="2058626" y="0"/>
                  <a:pt x="2110956" y="21676"/>
                  <a:pt x="2149540" y="60260"/>
                </a:cubicBezTo>
                <a:cubicBezTo>
                  <a:pt x="2188124" y="98844"/>
                  <a:pt x="2209800" y="151174"/>
                  <a:pt x="2209800" y="205740"/>
                </a:cubicBezTo>
                <a:lnTo>
                  <a:pt x="2209800" y="480060"/>
                </a:lnTo>
                <a:cubicBezTo>
                  <a:pt x="2209800" y="534626"/>
                  <a:pt x="2188124" y="586956"/>
                  <a:pt x="2149540" y="625540"/>
                </a:cubicBezTo>
                <a:cubicBezTo>
                  <a:pt x="2110956" y="664124"/>
                  <a:pt x="2058626" y="685800"/>
                  <a:pt x="20040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17907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例题解析</a:t>
            </a:r>
          </a:p>
        </p:txBody>
      </p:sp>
      <p:pic>
        <p:nvPicPr>
          <p:cNvPr id="4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523851"/>
            <a:ext cx="9906000" cy="365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209800" cy="685800"/>
          </a:xfrm>
          <a:custGeom>
            <a:avLst/>
            <a:gdLst>
              <a:gd name="connsiteX0" fmla="*/ 205740 w 2209800"/>
              <a:gd name="connsiteY0" fmla="*/ 0 h 685800"/>
              <a:gd name="connsiteX1" fmla="*/ 2004060 w 2209800"/>
              <a:gd name="connsiteY1" fmla="*/ 0 h 685800"/>
              <a:gd name="connsiteX2" fmla="*/ 2058626 w 2209800"/>
              <a:gd name="connsiteY2" fmla="*/ 0 h 685800"/>
              <a:gd name="connsiteX3" fmla="*/ 2188124 w 2209800"/>
              <a:gd name="connsiteY3" fmla="*/ 98844 h 685800"/>
              <a:gd name="connsiteX4" fmla="*/ 2209800 w 2209800"/>
              <a:gd name="connsiteY4" fmla="*/ 480060 h 685800"/>
              <a:gd name="connsiteX5" fmla="*/ 2209800 w 2209800"/>
              <a:gd name="connsiteY5" fmla="*/ 534626 h 685800"/>
              <a:gd name="connsiteX6" fmla="*/ 2110956 w 2209800"/>
              <a:gd name="connsiteY6" fmla="*/ 664124 h 685800"/>
              <a:gd name="connsiteX7" fmla="*/ 205740 w 2209800"/>
              <a:gd name="connsiteY7" fmla="*/ 685800 h 685800"/>
              <a:gd name="connsiteX8" fmla="*/ 92113 w 2209800"/>
              <a:gd name="connsiteY8" fmla="*/ 685800 h 685800"/>
              <a:gd name="connsiteX9" fmla="*/ 0 w 2209800"/>
              <a:gd name="connsiteY9" fmla="*/ 205740 h 685800"/>
              <a:gd name="connsiteX10" fmla="*/ 0 w 220980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09800" h="685800">
                <a:moveTo>
                  <a:pt x="205740" y="0"/>
                </a:moveTo>
                <a:lnTo>
                  <a:pt x="2004060" y="0"/>
                </a:lnTo>
                <a:cubicBezTo>
                  <a:pt x="2058626" y="0"/>
                  <a:pt x="2110956" y="21676"/>
                  <a:pt x="2149540" y="60260"/>
                </a:cubicBezTo>
                <a:cubicBezTo>
                  <a:pt x="2188124" y="98844"/>
                  <a:pt x="2209800" y="151174"/>
                  <a:pt x="2209800" y="205740"/>
                </a:cubicBezTo>
                <a:lnTo>
                  <a:pt x="2209800" y="480060"/>
                </a:lnTo>
                <a:cubicBezTo>
                  <a:pt x="2209800" y="534626"/>
                  <a:pt x="2188124" y="586956"/>
                  <a:pt x="2149540" y="625540"/>
                </a:cubicBezTo>
                <a:cubicBezTo>
                  <a:pt x="2110956" y="664124"/>
                  <a:pt x="2058626" y="685800"/>
                  <a:pt x="20040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17907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课堂练习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507950" y="1523851"/>
            <a:ext cx="5334000" cy="4140101"/>
          </a:xfrm>
          <a:custGeom>
            <a:avLst/>
            <a:gdLst>
              <a:gd name="connsiteX0" fmla="*/ 372609 w 5334000"/>
              <a:gd name="connsiteY0" fmla="*/ 0 h 4140101"/>
              <a:gd name="connsiteX1" fmla="*/ 4961391 w 5334000"/>
              <a:gd name="connsiteY1" fmla="*/ 0 h 4140101"/>
              <a:gd name="connsiteX2" fmla="*/ 5060213 w 5334000"/>
              <a:gd name="connsiteY2" fmla="*/ 0 h 4140101"/>
              <a:gd name="connsiteX3" fmla="*/ 5294743 w 5334000"/>
              <a:gd name="connsiteY3" fmla="*/ 179012 h 4140101"/>
              <a:gd name="connsiteX4" fmla="*/ 5334000 w 5334000"/>
              <a:gd name="connsiteY4" fmla="*/ 3767492 h 4140101"/>
              <a:gd name="connsiteX5" fmla="*/ 5334000 w 5334000"/>
              <a:gd name="connsiteY5" fmla="*/ 3973278 h 4140101"/>
              <a:gd name="connsiteX6" fmla="*/ 372609 w 5334000"/>
              <a:gd name="connsiteY6" fmla="*/ 4140101 h 4140101"/>
              <a:gd name="connsiteX7" fmla="*/ 166823 w 5334000"/>
              <a:gd name="connsiteY7" fmla="*/ 4140101 h 4140101"/>
              <a:gd name="connsiteX8" fmla="*/ 0 w 5334000"/>
              <a:gd name="connsiteY8" fmla="*/ 372609 h 4140101"/>
              <a:gd name="connsiteX9" fmla="*/ 0 w 5334000"/>
              <a:gd name="connsiteY9" fmla="*/ 166823 h 4140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334000" h="4140101">
                <a:moveTo>
                  <a:pt x="372609" y="0"/>
                </a:moveTo>
                <a:lnTo>
                  <a:pt x="4961391" y="0"/>
                </a:lnTo>
                <a:cubicBezTo>
                  <a:pt x="5060213" y="0"/>
                  <a:pt x="5154988" y="39257"/>
                  <a:pt x="5224865" y="109135"/>
                </a:cubicBezTo>
                <a:cubicBezTo>
                  <a:pt x="5294743" y="179012"/>
                  <a:pt x="5334000" y="273787"/>
                  <a:pt x="5334000" y="372609"/>
                </a:cubicBezTo>
                <a:lnTo>
                  <a:pt x="5334000" y="3767492"/>
                </a:lnTo>
                <a:cubicBezTo>
                  <a:pt x="5334000" y="3973278"/>
                  <a:pt x="5167177" y="4140101"/>
                  <a:pt x="4961391" y="4140101"/>
                </a:cubicBezTo>
                <a:lnTo>
                  <a:pt x="372609" y="4140101"/>
                </a:lnTo>
                <a:cubicBezTo>
                  <a:pt x="166823" y="4140101"/>
                  <a:pt x="0" y="3973278"/>
                  <a:pt x="0" y="3767492"/>
                </a:cubicBezTo>
                <a:lnTo>
                  <a:pt x="0" y="372609"/>
                </a:lnTo>
                <a:cubicBezTo>
                  <a:pt x="0" y="166823"/>
                  <a:pt x="166823" y="0"/>
                  <a:pt x="372609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5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451" y="1777901"/>
            <a:ext cx="381000" cy="381000"/>
          </a:xfrm>
          <a:prstGeom prst="rect">
            <a:avLst/>
          </a:prstGeom>
        </p:spPr>
      </p:pic>
      <p:sp>
        <p:nvSpPr>
          <p:cNvPr id="6" name="文本2"/>
          <p:cNvSpPr txBox="1"/>
          <p:nvPr/>
        </p:nvSpPr>
        <p:spPr>
          <a:xfrm>
            <a:off x="1130201" y="1707952"/>
            <a:ext cx="4324499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题目信息</a:t>
            </a:r>
          </a:p>
        </p:txBody>
      </p:sp>
      <p:pic>
        <p:nvPicPr>
          <p:cNvPr id="7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5451" y="2298502"/>
            <a:ext cx="4133999" cy="3086100"/>
          </a:xfrm>
          <a:prstGeom prst="rect">
            <a:avLst/>
          </a:prstGeom>
        </p:spPr>
      </p:pic>
      <p:sp>
        <p:nvSpPr>
          <p:cNvPr id="8" name="形状3"/>
          <p:cNvSpPr txBox="1"/>
          <p:nvPr/>
        </p:nvSpPr>
        <p:spPr>
          <a:xfrm>
            <a:off x="6349901" y="1523851"/>
            <a:ext cx="5334149" cy="4140101"/>
          </a:xfrm>
          <a:custGeom>
            <a:avLst/>
            <a:gdLst>
              <a:gd name="connsiteX0" fmla="*/ 372609 w 5334149"/>
              <a:gd name="connsiteY0" fmla="*/ 0 h 4140101"/>
              <a:gd name="connsiteX1" fmla="*/ 4961540 w 5334149"/>
              <a:gd name="connsiteY1" fmla="*/ 0 h 4140101"/>
              <a:gd name="connsiteX2" fmla="*/ 5060361 w 5334149"/>
              <a:gd name="connsiteY2" fmla="*/ 0 h 4140101"/>
              <a:gd name="connsiteX3" fmla="*/ 5294892 w 5334149"/>
              <a:gd name="connsiteY3" fmla="*/ 179012 h 4140101"/>
              <a:gd name="connsiteX4" fmla="*/ 5334149 w 5334149"/>
              <a:gd name="connsiteY4" fmla="*/ 3767492 h 4140101"/>
              <a:gd name="connsiteX5" fmla="*/ 5334149 w 5334149"/>
              <a:gd name="connsiteY5" fmla="*/ 3973278 h 4140101"/>
              <a:gd name="connsiteX6" fmla="*/ 372609 w 5334149"/>
              <a:gd name="connsiteY6" fmla="*/ 4140101 h 4140101"/>
              <a:gd name="connsiteX7" fmla="*/ 166823 w 5334149"/>
              <a:gd name="connsiteY7" fmla="*/ 4140101 h 4140101"/>
              <a:gd name="connsiteX8" fmla="*/ 0 w 5334149"/>
              <a:gd name="connsiteY8" fmla="*/ 372609 h 4140101"/>
              <a:gd name="connsiteX9" fmla="*/ 0 w 5334149"/>
              <a:gd name="connsiteY9" fmla="*/ 166823 h 4140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334149" h="4140101">
                <a:moveTo>
                  <a:pt x="372609" y="0"/>
                </a:moveTo>
                <a:lnTo>
                  <a:pt x="4961540" y="0"/>
                </a:lnTo>
                <a:cubicBezTo>
                  <a:pt x="5060361" y="0"/>
                  <a:pt x="5155136" y="39257"/>
                  <a:pt x="5225014" y="109135"/>
                </a:cubicBezTo>
                <a:cubicBezTo>
                  <a:pt x="5294892" y="179012"/>
                  <a:pt x="5334149" y="273787"/>
                  <a:pt x="5334149" y="372609"/>
                </a:cubicBezTo>
                <a:lnTo>
                  <a:pt x="5334149" y="3767492"/>
                </a:lnTo>
                <a:cubicBezTo>
                  <a:pt x="5334149" y="3973278"/>
                  <a:pt x="5167326" y="4140101"/>
                  <a:pt x="4961540" y="4140101"/>
                </a:cubicBezTo>
                <a:lnTo>
                  <a:pt x="372609" y="4140101"/>
                </a:lnTo>
                <a:cubicBezTo>
                  <a:pt x="166823" y="4140101"/>
                  <a:pt x="0" y="3973278"/>
                  <a:pt x="0" y="3767492"/>
                </a:cubicBezTo>
                <a:lnTo>
                  <a:pt x="0" y="372609"/>
                </a:lnTo>
                <a:cubicBezTo>
                  <a:pt x="0" y="166823"/>
                  <a:pt x="166823" y="0"/>
                  <a:pt x="372609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9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6401" y="1777901"/>
            <a:ext cx="381000" cy="381000"/>
          </a:xfrm>
          <a:prstGeom prst="rect">
            <a:avLst/>
          </a:prstGeom>
        </p:spPr>
      </p:pic>
      <p:sp>
        <p:nvSpPr>
          <p:cNvPr id="10" name="文本3"/>
          <p:cNvSpPr txBox="1"/>
          <p:nvPr/>
        </p:nvSpPr>
        <p:spPr>
          <a:xfrm>
            <a:off x="6972151" y="1707952"/>
            <a:ext cx="4324648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规范解答</a:t>
            </a:r>
          </a:p>
        </p:txBody>
      </p:sp>
      <p:pic>
        <p:nvPicPr>
          <p:cNvPr id="11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7401" y="2298502"/>
            <a:ext cx="4134148" cy="2759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8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209800" cy="685800"/>
          </a:xfrm>
          <a:custGeom>
            <a:avLst/>
            <a:gdLst>
              <a:gd name="connsiteX0" fmla="*/ 205740 w 2209800"/>
              <a:gd name="connsiteY0" fmla="*/ 0 h 685800"/>
              <a:gd name="connsiteX1" fmla="*/ 2004060 w 2209800"/>
              <a:gd name="connsiteY1" fmla="*/ 0 h 685800"/>
              <a:gd name="connsiteX2" fmla="*/ 2058626 w 2209800"/>
              <a:gd name="connsiteY2" fmla="*/ 0 h 685800"/>
              <a:gd name="connsiteX3" fmla="*/ 2188124 w 2209800"/>
              <a:gd name="connsiteY3" fmla="*/ 98844 h 685800"/>
              <a:gd name="connsiteX4" fmla="*/ 2209800 w 2209800"/>
              <a:gd name="connsiteY4" fmla="*/ 480060 h 685800"/>
              <a:gd name="connsiteX5" fmla="*/ 2209800 w 2209800"/>
              <a:gd name="connsiteY5" fmla="*/ 534626 h 685800"/>
              <a:gd name="connsiteX6" fmla="*/ 2110956 w 2209800"/>
              <a:gd name="connsiteY6" fmla="*/ 664124 h 685800"/>
              <a:gd name="connsiteX7" fmla="*/ 205740 w 2209800"/>
              <a:gd name="connsiteY7" fmla="*/ 685800 h 685800"/>
              <a:gd name="connsiteX8" fmla="*/ 92113 w 2209800"/>
              <a:gd name="connsiteY8" fmla="*/ 685800 h 685800"/>
              <a:gd name="connsiteX9" fmla="*/ 0 w 2209800"/>
              <a:gd name="connsiteY9" fmla="*/ 205740 h 685800"/>
              <a:gd name="connsiteX10" fmla="*/ 0 w 220980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09800" h="685800">
                <a:moveTo>
                  <a:pt x="205740" y="0"/>
                </a:moveTo>
                <a:lnTo>
                  <a:pt x="2004060" y="0"/>
                </a:lnTo>
                <a:cubicBezTo>
                  <a:pt x="2058626" y="0"/>
                  <a:pt x="2110956" y="21676"/>
                  <a:pt x="2149540" y="60260"/>
                </a:cubicBezTo>
                <a:cubicBezTo>
                  <a:pt x="2188124" y="98844"/>
                  <a:pt x="2209800" y="151174"/>
                  <a:pt x="2209800" y="205740"/>
                </a:cubicBezTo>
                <a:lnTo>
                  <a:pt x="2209800" y="480060"/>
                </a:lnTo>
                <a:cubicBezTo>
                  <a:pt x="2209800" y="534626"/>
                  <a:pt x="2188124" y="586956"/>
                  <a:pt x="2149540" y="625540"/>
                </a:cubicBezTo>
                <a:cubicBezTo>
                  <a:pt x="2110956" y="664124"/>
                  <a:pt x="2058626" y="685800"/>
                  <a:pt x="20040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17907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零件问题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507950" y="1523851"/>
            <a:ext cx="11176099" cy="6383089"/>
          </a:xfrm>
          <a:custGeom>
            <a:avLst/>
            <a:gdLst>
              <a:gd name="connsiteX0" fmla="*/ 382985 w 11176099"/>
              <a:gd name="connsiteY0" fmla="*/ 0 h 6383089"/>
              <a:gd name="connsiteX1" fmla="*/ 10793113 w 11176099"/>
              <a:gd name="connsiteY1" fmla="*/ 0 h 6383089"/>
              <a:gd name="connsiteX2" fmla="*/ 10894687 w 11176099"/>
              <a:gd name="connsiteY2" fmla="*/ 0 h 6383089"/>
              <a:gd name="connsiteX3" fmla="*/ 11135748 w 11176099"/>
              <a:gd name="connsiteY3" fmla="*/ 183997 h 6383089"/>
              <a:gd name="connsiteX4" fmla="*/ 11176099 w 11176099"/>
              <a:gd name="connsiteY4" fmla="*/ 6000104 h 6383089"/>
              <a:gd name="connsiteX5" fmla="*/ 11176099 w 11176099"/>
              <a:gd name="connsiteY5" fmla="*/ 6101678 h 6383089"/>
              <a:gd name="connsiteX6" fmla="*/ 10992101 w 11176099"/>
              <a:gd name="connsiteY6" fmla="*/ 6342739 h 6383089"/>
              <a:gd name="connsiteX7" fmla="*/ 382985 w 11176099"/>
              <a:gd name="connsiteY7" fmla="*/ 6383089 h 6383089"/>
              <a:gd name="connsiteX8" fmla="*/ 171468 w 11176099"/>
              <a:gd name="connsiteY8" fmla="*/ 6383089 h 6383089"/>
              <a:gd name="connsiteX9" fmla="*/ 0 w 11176099"/>
              <a:gd name="connsiteY9" fmla="*/ 382985 h 6383089"/>
              <a:gd name="connsiteX10" fmla="*/ 0 w 11176099"/>
              <a:gd name="connsiteY10" fmla="*/ 171468 h 6383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176099" h="6383090">
                <a:moveTo>
                  <a:pt x="382985" y="0"/>
                </a:moveTo>
                <a:lnTo>
                  <a:pt x="10793113" y="0"/>
                </a:lnTo>
                <a:cubicBezTo>
                  <a:pt x="10894687" y="0"/>
                  <a:pt x="10992101" y="40350"/>
                  <a:pt x="11063925" y="112174"/>
                </a:cubicBezTo>
                <a:cubicBezTo>
                  <a:pt x="11135748" y="183997"/>
                  <a:pt x="11176099" y="281411"/>
                  <a:pt x="11176099" y="382985"/>
                </a:cubicBezTo>
                <a:lnTo>
                  <a:pt x="11176099" y="6000104"/>
                </a:lnTo>
                <a:cubicBezTo>
                  <a:pt x="11176099" y="6101678"/>
                  <a:pt x="11135748" y="6199091"/>
                  <a:pt x="11063925" y="6270915"/>
                </a:cubicBezTo>
                <a:cubicBezTo>
                  <a:pt x="10992101" y="6342739"/>
                  <a:pt x="10894687" y="6383089"/>
                  <a:pt x="10793113" y="6383089"/>
                </a:cubicBezTo>
                <a:lnTo>
                  <a:pt x="382985" y="6383089"/>
                </a:lnTo>
                <a:cubicBezTo>
                  <a:pt x="171468" y="6383089"/>
                  <a:pt x="0" y="6211620"/>
                  <a:pt x="0" y="6000104"/>
                </a:cubicBezTo>
                <a:lnTo>
                  <a:pt x="0" y="382985"/>
                </a:lnTo>
                <a:cubicBezTo>
                  <a:pt x="0" y="171468"/>
                  <a:pt x="171468" y="0"/>
                  <a:pt x="38298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38100">
            <a:solidFill>
              <a:srgbClr val="FA7E23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5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7900" y="2171402"/>
            <a:ext cx="634901" cy="634901"/>
          </a:xfrm>
          <a:prstGeom prst="rect">
            <a:avLst/>
          </a:prstGeom>
        </p:spPr>
      </p:pic>
      <p:sp>
        <p:nvSpPr>
          <p:cNvPr id="6" name="形状3"/>
          <p:cNvSpPr txBox="1"/>
          <p:nvPr/>
        </p:nvSpPr>
        <p:spPr>
          <a:xfrm>
            <a:off x="1155502" y="3073003"/>
            <a:ext cx="2819698" cy="615851"/>
          </a:xfrm>
          <a:custGeom>
            <a:avLst/>
            <a:gdLst>
              <a:gd name="connsiteX0" fmla="*/ 307925 w 2819698"/>
              <a:gd name="connsiteY0" fmla="*/ 0 h 615851"/>
              <a:gd name="connsiteX1" fmla="*/ 2511772 w 2819698"/>
              <a:gd name="connsiteY1" fmla="*/ 0 h 615851"/>
              <a:gd name="connsiteX2" fmla="*/ 2681835 w 2819698"/>
              <a:gd name="connsiteY2" fmla="*/ 0 h 615851"/>
              <a:gd name="connsiteX3" fmla="*/ 2819698 w 2819698"/>
              <a:gd name="connsiteY3" fmla="*/ 477988 h 615851"/>
              <a:gd name="connsiteX4" fmla="*/ 307925 w 2819698"/>
              <a:gd name="connsiteY4" fmla="*/ 615851 h 615851"/>
              <a:gd name="connsiteX5" fmla="*/ 137863 w 2819698"/>
              <a:gd name="connsiteY5" fmla="*/ 615851 h 615851"/>
              <a:gd name="connsiteX6" fmla="*/ 0 w 2819698"/>
              <a:gd name="connsiteY6" fmla="*/ 137863 h 615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19698" h="615851">
                <a:moveTo>
                  <a:pt x="307925" y="0"/>
                </a:moveTo>
                <a:lnTo>
                  <a:pt x="2511772" y="0"/>
                </a:lnTo>
                <a:cubicBezTo>
                  <a:pt x="2681835" y="0"/>
                  <a:pt x="2819698" y="137863"/>
                  <a:pt x="2819698" y="307925"/>
                </a:cubicBezTo>
                <a:cubicBezTo>
                  <a:pt x="2819698" y="477988"/>
                  <a:pt x="2681835" y="615851"/>
                  <a:pt x="2511772" y="615851"/>
                </a:cubicBezTo>
                <a:lnTo>
                  <a:pt x="307925" y="615851"/>
                </a:lnTo>
                <a:cubicBezTo>
                  <a:pt x="137863" y="615851"/>
                  <a:pt x="0" y="477988"/>
                  <a:pt x="0" y="307925"/>
                </a:cubicBezTo>
                <a:cubicBezTo>
                  <a:pt x="0" y="137863"/>
                  <a:pt x="137863" y="0"/>
                  <a:pt x="307925" y="0"/>
                </a:cubicBezTo>
                <a:close/>
              </a:path>
            </a:pathLst>
          </a:custGeom>
          <a:solidFill>
            <a:srgbClr val="FA7E23">
              <a:alpha val="95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文本2"/>
          <p:cNvSpPr txBox="1"/>
          <p:nvPr/>
        </p:nvSpPr>
        <p:spPr>
          <a:xfrm>
            <a:off x="1060252" y="2977753"/>
            <a:ext cx="3010198" cy="806351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已知条件</a:t>
            </a:r>
          </a:p>
        </p:txBody>
      </p:sp>
      <p:pic>
        <p:nvPicPr>
          <p:cNvPr id="8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5502" y="3822204"/>
            <a:ext cx="2819698" cy="2743200"/>
          </a:xfrm>
          <a:prstGeom prst="rect">
            <a:avLst/>
          </a:prstGeom>
        </p:spPr>
      </p:pic>
      <p:pic>
        <p:nvPicPr>
          <p:cNvPr id="9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8550" y="2171402"/>
            <a:ext cx="634901" cy="634901"/>
          </a:xfrm>
          <a:prstGeom prst="rect">
            <a:avLst/>
          </a:prstGeom>
        </p:spPr>
      </p:pic>
      <p:sp>
        <p:nvSpPr>
          <p:cNvPr id="10" name="形状4"/>
          <p:cNvSpPr txBox="1"/>
          <p:nvPr/>
        </p:nvSpPr>
        <p:spPr>
          <a:xfrm>
            <a:off x="4686151" y="3073003"/>
            <a:ext cx="2819698" cy="615851"/>
          </a:xfrm>
          <a:custGeom>
            <a:avLst/>
            <a:gdLst>
              <a:gd name="connsiteX0" fmla="*/ 307925 w 2819698"/>
              <a:gd name="connsiteY0" fmla="*/ 0 h 615851"/>
              <a:gd name="connsiteX1" fmla="*/ 2511772 w 2819698"/>
              <a:gd name="connsiteY1" fmla="*/ 0 h 615851"/>
              <a:gd name="connsiteX2" fmla="*/ 2681835 w 2819698"/>
              <a:gd name="connsiteY2" fmla="*/ 0 h 615851"/>
              <a:gd name="connsiteX3" fmla="*/ 2819698 w 2819698"/>
              <a:gd name="connsiteY3" fmla="*/ 477988 h 615851"/>
              <a:gd name="connsiteX4" fmla="*/ 307925 w 2819698"/>
              <a:gd name="connsiteY4" fmla="*/ 615851 h 615851"/>
              <a:gd name="connsiteX5" fmla="*/ 137863 w 2819698"/>
              <a:gd name="connsiteY5" fmla="*/ 615851 h 615851"/>
              <a:gd name="connsiteX6" fmla="*/ 0 w 2819698"/>
              <a:gd name="connsiteY6" fmla="*/ 137863 h 615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19698" h="615851">
                <a:moveTo>
                  <a:pt x="307925" y="0"/>
                </a:moveTo>
                <a:lnTo>
                  <a:pt x="2511772" y="0"/>
                </a:lnTo>
                <a:cubicBezTo>
                  <a:pt x="2681835" y="0"/>
                  <a:pt x="2819698" y="137863"/>
                  <a:pt x="2819698" y="307925"/>
                </a:cubicBezTo>
                <a:cubicBezTo>
                  <a:pt x="2819698" y="477988"/>
                  <a:pt x="2681835" y="615851"/>
                  <a:pt x="2511772" y="615851"/>
                </a:cubicBezTo>
                <a:lnTo>
                  <a:pt x="307925" y="615851"/>
                </a:lnTo>
                <a:cubicBezTo>
                  <a:pt x="137863" y="615851"/>
                  <a:pt x="0" y="477988"/>
                  <a:pt x="0" y="307925"/>
                </a:cubicBezTo>
                <a:cubicBezTo>
                  <a:pt x="0" y="137863"/>
                  <a:pt x="137863" y="0"/>
                  <a:pt x="307925" y="0"/>
                </a:cubicBezTo>
                <a:close/>
              </a:path>
            </a:pathLst>
          </a:custGeom>
          <a:solidFill>
            <a:srgbClr val="FA7E23">
              <a:alpha val="95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1" name="文本3"/>
          <p:cNvSpPr txBox="1"/>
          <p:nvPr/>
        </p:nvSpPr>
        <p:spPr>
          <a:xfrm>
            <a:off x="4590901" y="2977753"/>
            <a:ext cx="3010198" cy="806351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计算公式</a:t>
            </a:r>
          </a:p>
        </p:txBody>
      </p:sp>
      <p:pic>
        <p:nvPicPr>
          <p:cNvPr id="12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6151" y="3822204"/>
            <a:ext cx="2819698" cy="2775347"/>
          </a:xfrm>
          <a:prstGeom prst="rect">
            <a:avLst/>
          </a:prstGeom>
        </p:spPr>
      </p:pic>
      <p:pic>
        <p:nvPicPr>
          <p:cNvPr id="13" name="图片5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09199" y="2171402"/>
            <a:ext cx="634901" cy="634901"/>
          </a:xfrm>
          <a:prstGeom prst="rect">
            <a:avLst/>
          </a:prstGeom>
        </p:spPr>
      </p:pic>
      <p:sp>
        <p:nvSpPr>
          <p:cNvPr id="14" name="形状5"/>
          <p:cNvSpPr txBox="1"/>
          <p:nvPr/>
        </p:nvSpPr>
        <p:spPr>
          <a:xfrm>
            <a:off x="8216801" y="3073003"/>
            <a:ext cx="2819698" cy="615851"/>
          </a:xfrm>
          <a:custGeom>
            <a:avLst/>
            <a:gdLst>
              <a:gd name="connsiteX0" fmla="*/ 307925 w 2819698"/>
              <a:gd name="connsiteY0" fmla="*/ 0 h 615851"/>
              <a:gd name="connsiteX1" fmla="*/ 2511772 w 2819698"/>
              <a:gd name="connsiteY1" fmla="*/ 0 h 615851"/>
              <a:gd name="connsiteX2" fmla="*/ 2681835 w 2819698"/>
              <a:gd name="connsiteY2" fmla="*/ 0 h 615851"/>
              <a:gd name="connsiteX3" fmla="*/ 2819698 w 2819698"/>
              <a:gd name="connsiteY3" fmla="*/ 477988 h 615851"/>
              <a:gd name="connsiteX4" fmla="*/ 307925 w 2819698"/>
              <a:gd name="connsiteY4" fmla="*/ 615851 h 615851"/>
              <a:gd name="connsiteX5" fmla="*/ 137863 w 2819698"/>
              <a:gd name="connsiteY5" fmla="*/ 615851 h 615851"/>
              <a:gd name="connsiteX6" fmla="*/ 0 w 2819698"/>
              <a:gd name="connsiteY6" fmla="*/ 137863 h 615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19698" h="615851">
                <a:moveTo>
                  <a:pt x="307925" y="0"/>
                </a:moveTo>
                <a:lnTo>
                  <a:pt x="2511772" y="0"/>
                </a:lnTo>
                <a:cubicBezTo>
                  <a:pt x="2681835" y="0"/>
                  <a:pt x="2819698" y="137863"/>
                  <a:pt x="2819698" y="307925"/>
                </a:cubicBezTo>
                <a:cubicBezTo>
                  <a:pt x="2819698" y="477988"/>
                  <a:pt x="2681835" y="615851"/>
                  <a:pt x="2511772" y="615851"/>
                </a:cubicBezTo>
                <a:lnTo>
                  <a:pt x="307925" y="615851"/>
                </a:lnTo>
                <a:cubicBezTo>
                  <a:pt x="137863" y="615851"/>
                  <a:pt x="0" y="477988"/>
                  <a:pt x="0" y="307925"/>
                </a:cubicBezTo>
                <a:cubicBezTo>
                  <a:pt x="0" y="137863"/>
                  <a:pt x="137863" y="0"/>
                  <a:pt x="307925" y="0"/>
                </a:cubicBezTo>
                <a:close/>
              </a:path>
            </a:pathLst>
          </a:custGeom>
          <a:solidFill>
            <a:srgbClr val="FA7E23">
              <a:alpha val="95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5" name="文本4"/>
          <p:cNvSpPr txBox="1"/>
          <p:nvPr/>
        </p:nvSpPr>
        <p:spPr>
          <a:xfrm>
            <a:off x="8121551" y="2977753"/>
            <a:ext cx="3010198" cy="806351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代入过程</a:t>
            </a:r>
          </a:p>
        </p:txBody>
      </p:sp>
      <p:pic>
        <p:nvPicPr>
          <p:cNvPr id="16" name="图片6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16801" y="3822204"/>
            <a:ext cx="2819698" cy="3437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2158901" y="2181225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04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2158901" y="3124200"/>
            <a:ext cx="8128099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深化理解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2158901" y="4181475"/>
            <a:ext cx="812809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图形关系与变式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3409950" cy="685800"/>
          </a:xfrm>
          <a:custGeom>
            <a:avLst/>
            <a:gdLst>
              <a:gd name="connsiteX0" fmla="*/ 205740 w 3409950"/>
              <a:gd name="connsiteY0" fmla="*/ 0 h 685800"/>
              <a:gd name="connsiteX1" fmla="*/ 3204210 w 3409950"/>
              <a:gd name="connsiteY1" fmla="*/ 0 h 685800"/>
              <a:gd name="connsiteX2" fmla="*/ 3258776 w 3409950"/>
              <a:gd name="connsiteY2" fmla="*/ 0 h 685800"/>
              <a:gd name="connsiteX3" fmla="*/ 3388274 w 3409950"/>
              <a:gd name="connsiteY3" fmla="*/ 98844 h 685800"/>
              <a:gd name="connsiteX4" fmla="*/ 3409950 w 3409950"/>
              <a:gd name="connsiteY4" fmla="*/ 480060 h 685800"/>
              <a:gd name="connsiteX5" fmla="*/ 3409950 w 3409950"/>
              <a:gd name="connsiteY5" fmla="*/ 534626 h 685800"/>
              <a:gd name="connsiteX6" fmla="*/ 3311107 w 3409950"/>
              <a:gd name="connsiteY6" fmla="*/ 664124 h 685800"/>
              <a:gd name="connsiteX7" fmla="*/ 205740 w 3409950"/>
              <a:gd name="connsiteY7" fmla="*/ 685800 h 685800"/>
              <a:gd name="connsiteX8" fmla="*/ 92113 w 3409950"/>
              <a:gd name="connsiteY8" fmla="*/ 685800 h 685800"/>
              <a:gd name="connsiteX9" fmla="*/ 0 w 3409950"/>
              <a:gd name="connsiteY9" fmla="*/ 205740 h 685800"/>
              <a:gd name="connsiteX10" fmla="*/ 0 w 340995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409950" h="685800">
                <a:moveTo>
                  <a:pt x="205740" y="0"/>
                </a:moveTo>
                <a:lnTo>
                  <a:pt x="3204210" y="0"/>
                </a:lnTo>
                <a:cubicBezTo>
                  <a:pt x="3258776" y="0"/>
                  <a:pt x="3311107" y="21676"/>
                  <a:pt x="3349690" y="60260"/>
                </a:cubicBezTo>
                <a:cubicBezTo>
                  <a:pt x="3388274" y="98844"/>
                  <a:pt x="3409950" y="151174"/>
                  <a:pt x="3409950" y="205740"/>
                </a:cubicBezTo>
                <a:lnTo>
                  <a:pt x="3409950" y="480060"/>
                </a:lnTo>
                <a:cubicBezTo>
                  <a:pt x="3409950" y="534626"/>
                  <a:pt x="3388274" y="586956"/>
                  <a:pt x="3349690" y="625540"/>
                </a:cubicBezTo>
                <a:cubicBezTo>
                  <a:pt x="3311107" y="664124"/>
                  <a:pt x="3258776" y="685800"/>
                  <a:pt x="320421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299085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图形关系求面积</a:t>
            </a:r>
          </a:p>
        </p:txBody>
      </p:sp>
      <p:pic>
        <p:nvPicPr>
          <p:cNvPr id="4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523851"/>
            <a:ext cx="9906000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3009900" cy="685800"/>
          </a:xfrm>
          <a:custGeom>
            <a:avLst/>
            <a:gdLst>
              <a:gd name="connsiteX0" fmla="*/ 205740 w 3009900"/>
              <a:gd name="connsiteY0" fmla="*/ 0 h 685800"/>
              <a:gd name="connsiteX1" fmla="*/ 2804160 w 3009900"/>
              <a:gd name="connsiteY1" fmla="*/ 0 h 685800"/>
              <a:gd name="connsiteX2" fmla="*/ 2858726 w 3009900"/>
              <a:gd name="connsiteY2" fmla="*/ 0 h 685800"/>
              <a:gd name="connsiteX3" fmla="*/ 2988224 w 3009900"/>
              <a:gd name="connsiteY3" fmla="*/ 98844 h 685800"/>
              <a:gd name="connsiteX4" fmla="*/ 3009900 w 3009900"/>
              <a:gd name="connsiteY4" fmla="*/ 480060 h 685800"/>
              <a:gd name="connsiteX5" fmla="*/ 3009900 w 3009900"/>
              <a:gd name="connsiteY5" fmla="*/ 534626 h 685800"/>
              <a:gd name="connsiteX6" fmla="*/ 2911057 w 3009900"/>
              <a:gd name="connsiteY6" fmla="*/ 664124 h 685800"/>
              <a:gd name="connsiteX7" fmla="*/ 205740 w 3009900"/>
              <a:gd name="connsiteY7" fmla="*/ 685800 h 685800"/>
              <a:gd name="connsiteX8" fmla="*/ 92113 w 3009900"/>
              <a:gd name="connsiteY8" fmla="*/ 685800 h 685800"/>
              <a:gd name="connsiteX9" fmla="*/ 0 w 3009900"/>
              <a:gd name="connsiteY9" fmla="*/ 205740 h 685800"/>
              <a:gd name="connsiteX10" fmla="*/ 0 w 300990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009900" h="685800">
                <a:moveTo>
                  <a:pt x="205740" y="0"/>
                </a:moveTo>
                <a:lnTo>
                  <a:pt x="2804160" y="0"/>
                </a:lnTo>
                <a:cubicBezTo>
                  <a:pt x="2858726" y="0"/>
                  <a:pt x="2911057" y="21676"/>
                  <a:pt x="2949640" y="60260"/>
                </a:cubicBezTo>
                <a:cubicBezTo>
                  <a:pt x="2988224" y="98844"/>
                  <a:pt x="3009900" y="151174"/>
                  <a:pt x="3009900" y="205740"/>
                </a:cubicBezTo>
                <a:lnTo>
                  <a:pt x="3009900" y="480060"/>
                </a:lnTo>
                <a:cubicBezTo>
                  <a:pt x="3009900" y="534626"/>
                  <a:pt x="2988224" y="586956"/>
                  <a:pt x="2949640" y="625540"/>
                </a:cubicBezTo>
                <a:cubicBezTo>
                  <a:pt x="2911057" y="664124"/>
                  <a:pt x="2858726" y="685800"/>
                  <a:pt x="28041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25908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面积计算共性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507950" y="1523851"/>
            <a:ext cx="5334000" cy="4826050"/>
          </a:xfrm>
          <a:custGeom>
            <a:avLst/>
            <a:gdLst>
              <a:gd name="connsiteX0" fmla="*/ 337823 w 5334000"/>
              <a:gd name="connsiteY0" fmla="*/ 0 h 4826050"/>
              <a:gd name="connsiteX1" fmla="*/ 4996176 w 5334000"/>
              <a:gd name="connsiteY1" fmla="*/ 0 h 4826050"/>
              <a:gd name="connsiteX2" fmla="*/ 5085773 w 5334000"/>
              <a:gd name="connsiteY2" fmla="*/ 0 h 4826050"/>
              <a:gd name="connsiteX3" fmla="*/ 5298408 w 5334000"/>
              <a:gd name="connsiteY3" fmla="*/ 162300 h 4826050"/>
              <a:gd name="connsiteX4" fmla="*/ 5334000 w 5334000"/>
              <a:gd name="connsiteY4" fmla="*/ 4488226 h 4826050"/>
              <a:gd name="connsiteX5" fmla="*/ 5334000 w 5334000"/>
              <a:gd name="connsiteY5" fmla="*/ 4577822 h 4826050"/>
              <a:gd name="connsiteX6" fmla="*/ 5171699 w 5334000"/>
              <a:gd name="connsiteY6" fmla="*/ 4790458 h 4826050"/>
              <a:gd name="connsiteX7" fmla="*/ 337823 w 5334000"/>
              <a:gd name="connsiteY7" fmla="*/ 4826050 h 4826050"/>
              <a:gd name="connsiteX8" fmla="*/ 248227 w 5334000"/>
              <a:gd name="connsiteY8" fmla="*/ 4826050 h 4826050"/>
              <a:gd name="connsiteX9" fmla="*/ 35592 w 5334000"/>
              <a:gd name="connsiteY9" fmla="*/ 4663749 h 4826050"/>
              <a:gd name="connsiteX10" fmla="*/ 0 w 5334000"/>
              <a:gd name="connsiteY10" fmla="*/ 337823 h 4826050"/>
              <a:gd name="connsiteX11" fmla="*/ 0 w 5334000"/>
              <a:gd name="connsiteY11" fmla="*/ 151249 h 4826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334000" h="4826050">
                <a:moveTo>
                  <a:pt x="337823" y="0"/>
                </a:moveTo>
                <a:lnTo>
                  <a:pt x="4996176" y="0"/>
                </a:lnTo>
                <a:cubicBezTo>
                  <a:pt x="5085773" y="0"/>
                  <a:pt x="5171699" y="35592"/>
                  <a:pt x="5235054" y="98946"/>
                </a:cubicBezTo>
                <a:cubicBezTo>
                  <a:pt x="5298408" y="162300"/>
                  <a:pt x="5334000" y="248227"/>
                  <a:pt x="5334000" y="337823"/>
                </a:cubicBezTo>
                <a:lnTo>
                  <a:pt x="5334000" y="4488226"/>
                </a:lnTo>
                <a:cubicBezTo>
                  <a:pt x="5334000" y="4577822"/>
                  <a:pt x="5298408" y="4663749"/>
                  <a:pt x="5235054" y="4727103"/>
                </a:cubicBezTo>
                <a:cubicBezTo>
                  <a:pt x="5171699" y="4790458"/>
                  <a:pt x="5085773" y="4826050"/>
                  <a:pt x="4996176" y="4826050"/>
                </a:cubicBezTo>
                <a:lnTo>
                  <a:pt x="337823" y="4826050"/>
                </a:lnTo>
                <a:cubicBezTo>
                  <a:pt x="248227" y="4826050"/>
                  <a:pt x="162300" y="4790458"/>
                  <a:pt x="98946" y="4727103"/>
                </a:cubicBezTo>
                <a:cubicBezTo>
                  <a:pt x="35592" y="4663749"/>
                  <a:pt x="0" y="4577822"/>
                  <a:pt x="0" y="4488226"/>
                </a:cubicBezTo>
                <a:lnTo>
                  <a:pt x="0" y="337823"/>
                </a:lnTo>
                <a:cubicBezTo>
                  <a:pt x="0" y="151249"/>
                  <a:pt x="151249" y="0"/>
                  <a:pt x="337823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1073051" y="1707952"/>
            <a:ext cx="4381649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锐角与钝角三角形</a:t>
            </a:r>
          </a:p>
        </p:txBody>
      </p:sp>
      <p:pic>
        <p:nvPicPr>
          <p:cNvPr id="6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8301" y="2298502"/>
            <a:ext cx="4191149" cy="3772049"/>
          </a:xfrm>
          <a:prstGeom prst="rect">
            <a:avLst/>
          </a:prstGeom>
        </p:spPr>
      </p:pic>
      <p:sp>
        <p:nvSpPr>
          <p:cNvPr id="7" name="形状3"/>
          <p:cNvSpPr txBox="1"/>
          <p:nvPr/>
        </p:nvSpPr>
        <p:spPr>
          <a:xfrm>
            <a:off x="6349901" y="1523851"/>
            <a:ext cx="5334149" cy="4826050"/>
          </a:xfrm>
          <a:custGeom>
            <a:avLst/>
            <a:gdLst>
              <a:gd name="connsiteX0" fmla="*/ 337823 w 5334149"/>
              <a:gd name="connsiteY0" fmla="*/ 0 h 4826050"/>
              <a:gd name="connsiteX1" fmla="*/ 4996325 w 5334149"/>
              <a:gd name="connsiteY1" fmla="*/ 0 h 4826050"/>
              <a:gd name="connsiteX2" fmla="*/ 5085922 w 5334149"/>
              <a:gd name="connsiteY2" fmla="*/ 0 h 4826050"/>
              <a:gd name="connsiteX3" fmla="*/ 5298557 w 5334149"/>
              <a:gd name="connsiteY3" fmla="*/ 162300 h 4826050"/>
              <a:gd name="connsiteX4" fmla="*/ 5334149 w 5334149"/>
              <a:gd name="connsiteY4" fmla="*/ 4488226 h 4826050"/>
              <a:gd name="connsiteX5" fmla="*/ 5334149 w 5334149"/>
              <a:gd name="connsiteY5" fmla="*/ 4577822 h 4826050"/>
              <a:gd name="connsiteX6" fmla="*/ 5171848 w 5334149"/>
              <a:gd name="connsiteY6" fmla="*/ 4790458 h 4826050"/>
              <a:gd name="connsiteX7" fmla="*/ 337823 w 5334149"/>
              <a:gd name="connsiteY7" fmla="*/ 4826050 h 4826050"/>
              <a:gd name="connsiteX8" fmla="*/ 248227 w 5334149"/>
              <a:gd name="connsiteY8" fmla="*/ 4826050 h 4826050"/>
              <a:gd name="connsiteX9" fmla="*/ 35592 w 5334149"/>
              <a:gd name="connsiteY9" fmla="*/ 4663749 h 4826050"/>
              <a:gd name="connsiteX10" fmla="*/ 0 w 5334149"/>
              <a:gd name="connsiteY10" fmla="*/ 337823 h 4826050"/>
              <a:gd name="connsiteX11" fmla="*/ 0 w 5334149"/>
              <a:gd name="connsiteY11" fmla="*/ 151249 h 4826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334149" h="4826050">
                <a:moveTo>
                  <a:pt x="337823" y="0"/>
                </a:moveTo>
                <a:lnTo>
                  <a:pt x="4996325" y="0"/>
                </a:lnTo>
                <a:cubicBezTo>
                  <a:pt x="5085922" y="0"/>
                  <a:pt x="5171848" y="35592"/>
                  <a:pt x="5235203" y="98946"/>
                </a:cubicBezTo>
                <a:cubicBezTo>
                  <a:pt x="5298557" y="162300"/>
                  <a:pt x="5334149" y="248227"/>
                  <a:pt x="5334149" y="337823"/>
                </a:cubicBezTo>
                <a:lnTo>
                  <a:pt x="5334149" y="4488226"/>
                </a:lnTo>
                <a:cubicBezTo>
                  <a:pt x="5334149" y="4577822"/>
                  <a:pt x="5298557" y="4663749"/>
                  <a:pt x="5235203" y="4727103"/>
                </a:cubicBezTo>
                <a:cubicBezTo>
                  <a:pt x="5171848" y="4790458"/>
                  <a:pt x="5085922" y="4826050"/>
                  <a:pt x="4996325" y="4826050"/>
                </a:cubicBezTo>
                <a:lnTo>
                  <a:pt x="337823" y="4826050"/>
                </a:lnTo>
                <a:cubicBezTo>
                  <a:pt x="248227" y="4826050"/>
                  <a:pt x="162300" y="4790458"/>
                  <a:pt x="98946" y="4727103"/>
                </a:cubicBezTo>
                <a:cubicBezTo>
                  <a:pt x="35592" y="4663749"/>
                  <a:pt x="0" y="4577822"/>
                  <a:pt x="0" y="4488226"/>
                </a:cubicBezTo>
                <a:lnTo>
                  <a:pt x="0" y="337823"/>
                </a:lnTo>
                <a:cubicBezTo>
                  <a:pt x="0" y="151249"/>
                  <a:pt x="151249" y="0"/>
                  <a:pt x="337823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文本3"/>
          <p:cNvSpPr txBox="1"/>
          <p:nvPr/>
        </p:nvSpPr>
        <p:spPr>
          <a:xfrm>
            <a:off x="6915001" y="1707952"/>
            <a:ext cx="4381798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直角三角形</a:t>
            </a:r>
          </a:p>
        </p:txBody>
      </p:sp>
      <p:pic>
        <p:nvPicPr>
          <p:cNvPr id="9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251" y="2298502"/>
            <a:ext cx="4191298" cy="3437037"/>
          </a:xfrm>
          <a:prstGeom prst="rect">
            <a:avLst/>
          </a:prstGeom>
        </p:spPr>
      </p:pic>
      <p:pic>
        <p:nvPicPr>
          <p:cNvPr id="10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301" y="1853952"/>
            <a:ext cx="317302" cy="317302"/>
          </a:xfrm>
          <a:prstGeom prst="rect">
            <a:avLst/>
          </a:prstGeom>
        </p:spPr>
      </p:pic>
      <p:sp>
        <p:nvSpPr>
          <p:cNvPr id="11" name="文本4"/>
          <p:cNvSpPr txBox="1"/>
          <p:nvPr/>
        </p:nvSpPr>
        <p:spPr>
          <a:xfrm>
            <a:off x="787152" y="1784003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1</a:t>
            </a:r>
          </a:p>
        </p:txBody>
      </p:sp>
      <p:pic>
        <p:nvPicPr>
          <p:cNvPr id="12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29251" y="1853952"/>
            <a:ext cx="317302" cy="317302"/>
          </a:xfrm>
          <a:prstGeom prst="rect">
            <a:avLst/>
          </a:prstGeom>
        </p:spPr>
      </p:pic>
      <p:sp>
        <p:nvSpPr>
          <p:cNvPr id="13" name="文本5"/>
          <p:cNvSpPr txBox="1"/>
          <p:nvPr/>
        </p:nvSpPr>
        <p:spPr>
          <a:xfrm>
            <a:off x="6629102" y="1784003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874169" cy="685800"/>
          </a:xfrm>
          <a:custGeom>
            <a:avLst/>
            <a:gdLst>
              <a:gd name="connsiteX0" fmla="*/ 205740 w 2874169"/>
              <a:gd name="connsiteY0" fmla="*/ 0 h 685800"/>
              <a:gd name="connsiteX1" fmla="*/ 2668429 w 2874169"/>
              <a:gd name="connsiteY1" fmla="*/ 0 h 685800"/>
              <a:gd name="connsiteX2" fmla="*/ 2722995 w 2874169"/>
              <a:gd name="connsiteY2" fmla="*/ 0 h 685800"/>
              <a:gd name="connsiteX3" fmla="*/ 2852493 w 2874169"/>
              <a:gd name="connsiteY3" fmla="*/ 98844 h 685800"/>
              <a:gd name="connsiteX4" fmla="*/ 2874169 w 2874169"/>
              <a:gd name="connsiteY4" fmla="*/ 480060 h 685800"/>
              <a:gd name="connsiteX5" fmla="*/ 2874169 w 2874169"/>
              <a:gd name="connsiteY5" fmla="*/ 534626 h 685800"/>
              <a:gd name="connsiteX6" fmla="*/ 2775325 w 2874169"/>
              <a:gd name="connsiteY6" fmla="*/ 664124 h 685800"/>
              <a:gd name="connsiteX7" fmla="*/ 205740 w 2874169"/>
              <a:gd name="connsiteY7" fmla="*/ 685800 h 685800"/>
              <a:gd name="connsiteX8" fmla="*/ 92113 w 2874169"/>
              <a:gd name="connsiteY8" fmla="*/ 685800 h 685800"/>
              <a:gd name="connsiteX9" fmla="*/ 0 w 2874169"/>
              <a:gd name="connsiteY9" fmla="*/ 205740 h 685800"/>
              <a:gd name="connsiteX10" fmla="*/ 0 w 2874169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74169" h="685800">
                <a:moveTo>
                  <a:pt x="205740" y="0"/>
                </a:moveTo>
                <a:lnTo>
                  <a:pt x="2668429" y="0"/>
                </a:lnTo>
                <a:cubicBezTo>
                  <a:pt x="2722995" y="0"/>
                  <a:pt x="2775325" y="21676"/>
                  <a:pt x="2813909" y="60260"/>
                </a:cubicBezTo>
                <a:cubicBezTo>
                  <a:pt x="2852493" y="98844"/>
                  <a:pt x="2874169" y="151174"/>
                  <a:pt x="2874169" y="205740"/>
                </a:cubicBezTo>
                <a:lnTo>
                  <a:pt x="2874169" y="480060"/>
                </a:lnTo>
                <a:cubicBezTo>
                  <a:pt x="2874169" y="534626"/>
                  <a:pt x="2852493" y="586956"/>
                  <a:pt x="2813909" y="625540"/>
                </a:cubicBezTo>
                <a:cubicBezTo>
                  <a:pt x="2775325" y="664124"/>
                  <a:pt x="2722995" y="685800"/>
                  <a:pt x="2668429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2455069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探秘‘÷2’由来</a:t>
            </a:r>
          </a:p>
        </p:txBody>
      </p:sp>
      <p:pic>
        <p:nvPicPr>
          <p:cNvPr id="4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523851"/>
            <a:ext cx="9906000" cy="3216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2158901" y="2181225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05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2158901" y="3124200"/>
            <a:ext cx="8128099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知识拓展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2158901" y="4181475"/>
            <a:ext cx="812809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古代数学智慧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3009900" cy="685800"/>
          </a:xfrm>
          <a:custGeom>
            <a:avLst/>
            <a:gdLst>
              <a:gd name="connsiteX0" fmla="*/ 205740 w 3009900"/>
              <a:gd name="connsiteY0" fmla="*/ 0 h 685800"/>
              <a:gd name="connsiteX1" fmla="*/ 2804160 w 3009900"/>
              <a:gd name="connsiteY1" fmla="*/ 0 h 685800"/>
              <a:gd name="connsiteX2" fmla="*/ 2858726 w 3009900"/>
              <a:gd name="connsiteY2" fmla="*/ 0 h 685800"/>
              <a:gd name="connsiteX3" fmla="*/ 2988224 w 3009900"/>
              <a:gd name="connsiteY3" fmla="*/ 98844 h 685800"/>
              <a:gd name="connsiteX4" fmla="*/ 3009900 w 3009900"/>
              <a:gd name="connsiteY4" fmla="*/ 480060 h 685800"/>
              <a:gd name="connsiteX5" fmla="*/ 3009900 w 3009900"/>
              <a:gd name="connsiteY5" fmla="*/ 534626 h 685800"/>
              <a:gd name="connsiteX6" fmla="*/ 2911057 w 3009900"/>
              <a:gd name="connsiteY6" fmla="*/ 664124 h 685800"/>
              <a:gd name="connsiteX7" fmla="*/ 205740 w 3009900"/>
              <a:gd name="connsiteY7" fmla="*/ 685800 h 685800"/>
              <a:gd name="connsiteX8" fmla="*/ 92113 w 3009900"/>
              <a:gd name="connsiteY8" fmla="*/ 685800 h 685800"/>
              <a:gd name="connsiteX9" fmla="*/ 0 w 3009900"/>
              <a:gd name="connsiteY9" fmla="*/ 205740 h 685800"/>
              <a:gd name="connsiteX10" fmla="*/ 0 w 300990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009900" h="685800">
                <a:moveTo>
                  <a:pt x="205740" y="0"/>
                </a:moveTo>
                <a:lnTo>
                  <a:pt x="2804160" y="0"/>
                </a:lnTo>
                <a:cubicBezTo>
                  <a:pt x="2858726" y="0"/>
                  <a:pt x="2911057" y="21676"/>
                  <a:pt x="2949640" y="60260"/>
                </a:cubicBezTo>
                <a:cubicBezTo>
                  <a:pt x="2988224" y="98844"/>
                  <a:pt x="3009900" y="151174"/>
                  <a:pt x="3009900" y="205740"/>
                </a:cubicBezTo>
                <a:lnTo>
                  <a:pt x="3009900" y="480060"/>
                </a:lnTo>
                <a:cubicBezTo>
                  <a:pt x="3009900" y="534626"/>
                  <a:pt x="2988224" y="586956"/>
                  <a:pt x="2949640" y="625540"/>
                </a:cubicBezTo>
                <a:cubicBezTo>
                  <a:pt x="2911057" y="664124"/>
                  <a:pt x="2858726" y="685800"/>
                  <a:pt x="28041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25908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了解古籍记载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1047750" y="1428601"/>
            <a:ext cx="10096500" cy="37909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2100" b="1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历史背景</a:t>
            </a:r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《</a:t>
            </a:r>
            <a:r>
              <a:rPr lang="zh-CN" altLang="en-US" sz="2100" b="0" i="0" dirty="0">
                <a:solidFill>
                  <a:srgbClr val="FF0019">
                    <a:alpha val="100000"/>
                  </a:srgbClr>
                </a:solidFill>
                <a:latin typeface="Arial"/>
                <a:ea typeface="Arial"/>
              </a:rPr>
              <a:t>九章算术</a:t>
            </a:r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》成书于约两千年前的汉代，是我国最早的数学专著之一。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2100" b="1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数学贡献</a:t>
            </a:r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书中系统论述了田地、工程等实际问题的计算方法，其中“</a:t>
            </a:r>
            <a:r>
              <a:rPr lang="zh-CN" altLang="en-US" sz="2100" b="0" i="0" dirty="0">
                <a:solidFill>
                  <a:srgbClr val="FF0019">
                    <a:alpha val="100000"/>
                  </a:srgbClr>
                </a:solidFill>
                <a:latin typeface="Arial"/>
                <a:ea typeface="Arial"/>
              </a:rPr>
              <a:t>方田章</a:t>
            </a:r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”专门研究平面图形的面积算法。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※ 内容涵盖长方形、三角形等多种图形，体现了古人对几何的深刻理解与应用智慧。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3009900" cy="685800"/>
          </a:xfrm>
          <a:custGeom>
            <a:avLst/>
            <a:gdLst>
              <a:gd name="connsiteX0" fmla="*/ 205740 w 3009900"/>
              <a:gd name="connsiteY0" fmla="*/ 0 h 685800"/>
              <a:gd name="connsiteX1" fmla="*/ 2804160 w 3009900"/>
              <a:gd name="connsiteY1" fmla="*/ 0 h 685800"/>
              <a:gd name="connsiteX2" fmla="*/ 2858726 w 3009900"/>
              <a:gd name="connsiteY2" fmla="*/ 0 h 685800"/>
              <a:gd name="connsiteX3" fmla="*/ 2988224 w 3009900"/>
              <a:gd name="connsiteY3" fmla="*/ 98844 h 685800"/>
              <a:gd name="connsiteX4" fmla="*/ 3009900 w 3009900"/>
              <a:gd name="connsiteY4" fmla="*/ 480060 h 685800"/>
              <a:gd name="connsiteX5" fmla="*/ 3009900 w 3009900"/>
              <a:gd name="connsiteY5" fmla="*/ 534626 h 685800"/>
              <a:gd name="connsiteX6" fmla="*/ 2911057 w 3009900"/>
              <a:gd name="connsiteY6" fmla="*/ 664124 h 685800"/>
              <a:gd name="connsiteX7" fmla="*/ 205740 w 3009900"/>
              <a:gd name="connsiteY7" fmla="*/ 685800 h 685800"/>
              <a:gd name="connsiteX8" fmla="*/ 92113 w 3009900"/>
              <a:gd name="connsiteY8" fmla="*/ 685800 h 685800"/>
              <a:gd name="connsiteX9" fmla="*/ 0 w 3009900"/>
              <a:gd name="connsiteY9" fmla="*/ 205740 h 685800"/>
              <a:gd name="connsiteX10" fmla="*/ 0 w 300990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009900" h="685800">
                <a:moveTo>
                  <a:pt x="205740" y="0"/>
                </a:moveTo>
                <a:lnTo>
                  <a:pt x="2804160" y="0"/>
                </a:lnTo>
                <a:cubicBezTo>
                  <a:pt x="2858726" y="0"/>
                  <a:pt x="2911057" y="21676"/>
                  <a:pt x="2949640" y="60260"/>
                </a:cubicBezTo>
                <a:cubicBezTo>
                  <a:pt x="2988224" y="98844"/>
                  <a:pt x="3009900" y="151174"/>
                  <a:pt x="3009900" y="205740"/>
                </a:cubicBezTo>
                <a:lnTo>
                  <a:pt x="3009900" y="480060"/>
                </a:lnTo>
                <a:cubicBezTo>
                  <a:pt x="3009900" y="534626"/>
                  <a:pt x="2988224" y="586956"/>
                  <a:pt x="2949640" y="625540"/>
                </a:cubicBezTo>
                <a:cubicBezTo>
                  <a:pt x="2911057" y="664124"/>
                  <a:pt x="2858726" y="685800"/>
                  <a:pt x="28041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25908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古今算法对照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507950" y="1523851"/>
            <a:ext cx="5334000" cy="4148286"/>
          </a:xfrm>
          <a:custGeom>
            <a:avLst/>
            <a:gdLst>
              <a:gd name="connsiteX0" fmla="*/ 373346 w 5334000"/>
              <a:gd name="connsiteY0" fmla="*/ 0 h 4148286"/>
              <a:gd name="connsiteX1" fmla="*/ 4960654 w 5334000"/>
              <a:gd name="connsiteY1" fmla="*/ 0 h 4148286"/>
              <a:gd name="connsiteX2" fmla="*/ 5059671 w 5334000"/>
              <a:gd name="connsiteY2" fmla="*/ 0 h 4148286"/>
              <a:gd name="connsiteX3" fmla="*/ 5294665 w 5334000"/>
              <a:gd name="connsiteY3" fmla="*/ 179366 h 4148286"/>
              <a:gd name="connsiteX4" fmla="*/ 5334000 w 5334000"/>
              <a:gd name="connsiteY4" fmla="*/ 3774941 h 4148286"/>
              <a:gd name="connsiteX5" fmla="*/ 5334000 w 5334000"/>
              <a:gd name="connsiteY5" fmla="*/ 3873958 h 4148286"/>
              <a:gd name="connsiteX6" fmla="*/ 5154634 w 5334000"/>
              <a:gd name="connsiteY6" fmla="*/ 4108952 h 4148286"/>
              <a:gd name="connsiteX7" fmla="*/ 373346 w 5334000"/>
              <a:gd name="connsiteY7" fmla="*/ 4148286 h 4148286"/>
              <a:gd name="connsiteX8" fmla="*/ 274328 w 5334000"/>
              <a:gd name="connsiteY8" fmla="*/ 4148286 h 4148286"/>
              <a:gd name="connsiteX9" fmla="*/ 39335 w 5334000"/>
              <a:gd name="connsiteY9" fmla="*/ 3968920 h 4148286"/>
              <a:gd name="connsiteX10" fmla="*/ 0 w 5334000"/>
              <a:gd name="connsiteY10" fmla="*/ 373346 h 4148286"/>
              <a:gd name="connsiteX11" fmla="*/ 0 w 5334000"/>
              <a:gd name="connsiteY11" fmla="*/ 167153 h 4148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334000" h="4148286">
                <a:moveTo>
                  <a:pt x="373346" y="0"/>
                </a:moveTo>
                <a:lnTo>
                  <a:pt x="4960654" y="0"/>
                </a:lnTo>
                <a:cubicBezTo>
                  <a:pt x="5059671" y="0"/>
                  <a:pt x="5154634" y="39335"/>
                  <a:pt x="5224650" y="109350"/>
                </a:cubicBezTo>
                <a:cubicBezTo>
                  <a:pt x="5294665" y="179366"/>
                  <a:pt x="5334000" y="274328"/>
                  <a:pt x="5334000" y="373346"/>
                </a:cubicBezTo>
                <a:lnTo>
                  <a:pt x="5334000" y="3774941"/>
                </a:lnTo>
                <a:cubicBezTo>
                  <a:pt x="5334000" y="3873958"/>
                  <a:pt x="5294665" y="3968920"/>
                  <a:pt x="5224650" y="4038936"/>
                </a:cubicBezTo>
                <a:cubicBezTo>
                  <a:pt x="5154634" y="4108952"/>
                  <a:pt x="5059671" y="4148286"/>
                  <a:pt x="4960654" y="4148286"/>
                </a:cubicBezTo>
                <a:lnTo>
                  <a:pt x="373346" y="4148286"/>
                </a:lnTo>
                <a:cubicBezTo>
                  <a:pt x="274328" y="4148286"/>
                  <a:pt x="179366" y="4108952"/>
                  <a:pt x="109350" y="4038936"/>
                </a:cubicBezTo>
                <a:cubicBezTo>
                  <a:pt x="39335" y="3968920"/>
                  <a:pt x="0" y="3873958"/>
                  <a:pt x="0" y="3774941"/>
                </a:cubicBezTo>
                <a:lnTo>
                  <a:pt x="0" y="373346"/>
                </a:lnTo>
                <a:cubicBezTo>
                  <a:pt x="0" y="167153"/>
                  <a:pt x="167153" y="0"/>
                  <a:pt x="373346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1073051" y="1707952"/>
            <a:ext cx="4381649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古文原文与释义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1073051" y="2203252"/>
            <a:ext cx="4381649" cy="2667967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原文记载</a:t>
            </a: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“</a:t>
            </a:r>
            <a:r>
              <a:rPr lang="zh-CN" altLang="en-US" sz="1800" b="0" i="0" dirty="0">
                <a:solidFill>
                  <a:srgbClr val="FF0019">
                    <a:alpha val="100000"/>
                  </a:srgbClr>
                </a:solidFill>
                <a:latin typeface="Arial"/>
                <a:ea typeface="Arial"/>
              </a:rPr>
              <a:t>圭田术曰，半广以乘正从</a:t>
            </a: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”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词义解释</a:t>
            </a: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● “圭田”指三角形田地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● “广”为底边，“正从”为高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● “半广”即底的一半，再乘以高</a:t>
            </a:r>
          </a:p>
        </p:txBody>
      </p:sp>
      <p:sp>
        <p:nvSpPr>
          <p:cNvPr id="7" name="形状3"/>
          <p:cNvSpPr txBox="1"/>
          <p:nvPr/>
        </p:nvSpPr>
        <p:spPr>
          <a:xfrm>
            <a:off x="6349901" y="1523851"/>
            <a:ext cx="5334149" cy="4148286"/>
          </a:xfrm>
          <a:custGeom>
            <a:avLst/>
            <a:gdLst>
              <a:gd name="connsiteX0" fmla="*/ 373346 w 5334149"/>
              <a:gd name="connsiteY0" fmla="*/ 0 h 4148286"/>
              <a:gd name="connsiteX1" fmla="*/ 4960803 w 5334149"/>
              <a:gd name="connsiteY1" fmla="*/ 0 h 4148286"/>
              <a:gd name="connsiteX2" fmla="*/ 5059820 w 5334149"/>
              <a:gd name="connsiteY2" fmla="*/ 0 h 4148286"/>
              <a:gd name="connsiteX3" fmla="*/ 5294814 w 5334149"/>
              <a:gd name="connsiteY3" fmla="*/ 179366 h 4148286"/>
              <a:gd name="connsiteX4" fmla="*/ 5334149 w 5334149"/>
              <a:gd name="connsiteY4" fmla="*/ 3774941 h 4148286"/>
              <a:gd name="connsiteX5" fmla="*/ 5334149 w 5334149"/>
              <a:gd name="connsiteY5" fmla="*/ 3873958 h 4148286"/>
              <a:gd name="connsiteX6" fmla="*/ 5154782 w 5334149"/>
              <a:gd name="connsiteY6" fmla="*/ 4108952 h 4148286"/>
              <a:gd name="connsiteX7" fmla="*/ 373346 w 5334149"/>
              <a:gd name="connsiteY7" fmla="*/ 4148286 h 4148286"/>
              <a:gd name="connsiteX8" fmla="*/ 274328 w 5334149"/>
              <a:gd name="connsiteY8" fmla="*/ 4148286 h 4148286"/>
              <a:gd name="connsiteX9" fmla="*/ 39335 w 5334149"/>
              <a:gd name="connsiteY9" fmla="*/ 3968920 h 4148286"/>
              <a:gd name="connsiteX10" fmla="*/ 0 w 5334149"/>
              <a:gd name="connsiteY10" fmla="*/ 373346 h 4148286"/>
              <a:gd name="connsiteX11" fmla="*/ 0 w 5334149"/>
              <a:gd name="connsiteY11" fmla="*/ 167153 h 4148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334149" h="4148286">
                <a:moveTo>
                  <a:pt x="373346" y="0"/>
                </a:moveTo>
                <a:lnTo>
                  <a:pt x="4960803" y="0"/>
                </a:lnTo>
                <a:cubicBezTo>
                  <a:pt x="5059820" y="0"/>
                  <a:pt x="5154782" y="39335"/>
                  <a:pt x="5224799" y="109350"/>
                </a:cubicBezTo>
                <a:cubicBezTo>
                  <a:pt x="5294814" y="179366"/>
                  <a:pt x="5334149" y="274328"/>
                  <a:pt x="5334149" y="373346"/>
                </a:cubicBezTo>
                <a:lnTo>
                  <a:pt x="5334149" y="3774941"/>
                </a:lnTo>
                <a:cubicBezTo>
                  <a:pt x="5334149" y="3873958"/>
                  <a:pt x="5294814" y="3968920"/>
                  <a:pt x="5224799" y="4038936"/>
                </a:cubicBezTo>
                <a:cubicBezTo>
                  <a:pt x="5154782" y="4108952"/>
                  <a:pt x="5059820" y="4148286"/>
                  <a:pt x="4960803" y="4148286"/>
                </a:cubicBezTo>
                <a:lnTo>
                  <a:pt x="373346" y="4148286"/>
                </a:lnTo>
                <a:cubicBezTo>
                  <a:pt x="274328" y="4148286"/>
                  <a:pt x="179366" y="4108952"/>
                  <a:pt x="109350" y="4038936"/>
                </a:cubicBezTo>
                <a:cubicBezTo>
                  <a:pt x="39335" y="3968920"/>
                  <a:pt x="0" y="3873958"/>
                  <a:pt x="0" y="3774941"/>
                </a:cubicBezTo>
                <a:lnTo>
                  <a:pt x="0" y="373346"/>
                </a:lnTo>
                <a:cubicBezTo>
                  <a:pt x="0" y="167153"/>
                  <a:pt x="167153" y="0"/>
                  <a:pt x="373346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文本4"/>
          <p:cNvSpPr txBox="1"/>
          <p:nvPr/>
        </p:nvSpPr>
        <p:spPr>
          <a:xfrm>
            <a:off x="6915001" y="1707952"/>
            <a:ext cx="4381798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现代数学解读</a:t>
            </a:r>
          </a:p>
        </p:txBody>
      </p:sp>
      <p:pic>
        <p:nvPicPr>
          <p:cNvPr id="9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0251" y="2298502"/>
            <a:ext cx="4191298" cy="3094286"/>
          </a:xfrm>
          <a:prstGeom prst="rect">
            <a:avLst/>
          </a:prstGeom>
        </p:spPr>
      </p:pic>
      <p:pic>
        <p:nvPicPr>
          <p:cNvPr id="10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301" y="1853952"/>
            <a:ext cx="317302" cy="317302"/>
          </a:xfrm>
          <a:prstGeom prst="rect">
            <a:avLst/>
          </a:prstGeom>
        </p:spPr>
      </p:pic>
      <p:sp>
        <p:nvSpPr>
          <p:cNvPr id="11" name="文本5"/>
          <p:cNvSpPr txBox="1"/>
          <p:nvPr/>
        </p:nvSpPr>
        <p:spPr>
          <a:xfrm>
            <a:off x="787152" y="1784003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1</a:t>
            </a:r>
          </a:p>
        </p:txBody>
      </p:sp>
      <p:pic>
        <p:nvPicPr>
          <p:cNvPr id="12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9251" y="1853952"/>
            <a:ext cx="317302" cy="317302"/>
          </a:xfrm>
          <a:prstGeom prst="rect">
            <a:avLst/>
          </a:prstGeom>
        </p:spPr>
      </p:pic>
      <p:sp>
        <p:nvSpPr>
          <p:cNvPr id="13" name="文本6"/>
          <p:cNvSpPr txBox="1"/>
          <p:nvPr/>
        </p:nvSpPr>
        <p:spPr>
          <a:xfrm>
            <a:off x="6629102" y="1784003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_工具卡片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5143500" y="2476500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>
            <a:off x="2152650" y="3309938"/>
            <a:ext cx="1126927" cy="1126927"/>
          </a:xfrm>
          <a:custGeom>
            <a:avLst/>
            <a:gdLst>
              <a:gd name="connsiteX0" fmla="*/ 563463 w 1126927"/>
              <a:gd name="connsiteY0" fmla="*/ 0 h 1126927"/>
              <a:gd name="connsiteX1" fmla="*/ 874655 w 1126927"/>
              <a:gd name="connsiteY1" fmla="*/ 0 h 1126927"/>
              <a:gd name="connsiteX2" fmla="*/ 1126927 w 1126927"/>
              <a:gd name="connsiteY2" fmla="*/ 874655 h 1126927"/>
              <a:gd name="connsiteX3" fmla="*/ 252271 w 1126927"/>
              <a:gd name="connsiteY3" fmla="*/ 1126927 h 1126927"/>
              <a:gd name="connsiteX4" fmla="*/ 0 w 1126927"/>
              <a:gd name="connsiteY4" fmla="*/ 252271 h 1126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6927" h="1126927">
                <a:moveTo>
                  <a:pt x="563463" y="0"/>
                </a:moveTo>
                <a:cubicBezTo>
                  <a:pt x="874655" y="0"/>
                  <a:pt x="1126927" y="252271"/>
                  <a:pt x="1126927" y="563463"/>
                </a:cubicBezTo>
                <a:cubicBezTo>
                  <a:pt x="1126927" y="874655"/>
                  <a:pt x="874655" y="1126927"/>
                  <a:pt x="563463" y="1126927"/>
                </a:cubicBezTo>
                <a:cubicBezTo>
                  <a:pt x="252271" y="1126927"/>
                  <a:pt x="0" y="874655"/>
                  <a:pt x="0" y="563463"/>
                </a:cubicBezTo>
                <a:cubicBezTo>
                  <a:pt x="0" y="252271"/>
                  <a:pt x="252271" y="0"/>
                  <a:pt x="563463" y="0"/>
                </a:cubicBezTo>
                <a:close/>
              </a:path>
            </a:pathLst>
          </a:custGeom>
          <a:solidFill>
            <a:srgbClr val="FA7E23">
              <a:alpha val="95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" name="文本1"/>
          <p:cNvSpPr txBox="1"/>
          <p:nvPr/>
        </p:nvSpPr>
        <p:spPr>
          <a:xfrm>
            <a:off x="2057400" y="3449538"/>
            <a:ext cx="1317427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45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06</a:t>
            </a:r>
          </a:p>
        </p:txBody>
      </p:sp>
      <p:sp>
        <p:nvSpPr>
          <p:cNvPr id="5" name="文本2"/>
          <p:cNvSpPr txBox="1"/>
          <p:nvPr/>
        </p:nvSpPr>
        <p:spPr>
          <a:xfrm>
            <a:off x="3498652" y="2954238"/>
            <a:ext cx="6635948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总结巩固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3498652" y="4011513"/>
            <a:ext cx="6635948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知识梳理与能力检测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209800" cy="685800"/>
          </a:xfrm>
          <a:custGeom>
            <a:avLst/>
            <a:gdLst>
              <a:gd name="connsiteX0" fmla="*/ 205740 w 2209800"/>
              <a:gd name="connsiteY0" fmla="*/ 0 h 685800"/>
              <a:gd name="connsiteX1" fmla="*/ 2004060 w 2209800"/>
              <a:gd name="connsiteY1" fmla="*/ 0 h 685800"/>
              <a:gd name="connsiteX2" fmla="*/ 2058626 w 2209800"/>
              <a:gd name="connsiteY2" fmla="*/ 0 h 685800"/>
              <a:gd name="connsiteX3" fmla="*/ 2188124 w 2209800"/>
              <a:gd name="connsiteY3" fmla="*/ 98844 h 685800"/>
              <a:gd name="connsiteX4" fmla="*/ 2209800 w 2209800"/>
              <a:gd name="connsiteY4" fmla="*/ 480060 h 685800"/>
              <a:gd name="connsiteX5" fmla="*/ 2209800 w 2209800"/>
              <a:gd name="connsiteY5" fmla="*/ 534626 h 685800"/>
              <a:gd name="connsiteX6" fmla="*/ 2110956 w 2209800"/>
              <a:gd name="connsiteY6" fmla="*/ 664124 h 685800"/>
              <a:gd name="connsiteX7" fmla="*/ 205740 w 2209800"/>
              <a:gd name="connsiteY7" fmla="*/ 685800 h 685800"/>
              <a:gd name="connsiteX8" fmla="*/ 92113 w 2209800"/>
              <a:gd name="connsiteY8" fmla="*/ 685800 h 685800"/>
              <a:gd name="connsiteX9" fmla="*/ 0 w 2209800"/>
              <a:gd name="connsiteY9" fmla="*/ 205740 h 685800"/>
              <a:gd name="connsiteX10" fmla="*/ 0 w 220980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09800" h="685800">
                <a:moveTo>
                  <a:pt x="205740" y="0"/>
                </a:moveTo>
                <a:lnTo>
                  <a:pt x="2004060" y="0"/>
                </a:lnTo>
                <a:cubicBezTo>
                  <a:pt x="2058626" y="0"/>
                  <a:pt x="2110956" y="21676"/>
                  <a:pt x="2149540" y="60260"/>
                </a:cubicBezTo>
                <a:cubicBezTo>
                  <a:pt x="2188124" y="98844"/>
                  <a:pt x="2209800" y="151174"/>
                  <a:pt x="2209800" y="205740"/>
                </a:cubicBezTo>
                <a:lnTo>
                  <a:pt x="2209800" y="480060"/>
                </a:lnTo>
                <a:cubicBezTo>
                  <a:pt x="2209800" y="534626"/>
                  <a:pt x="2188124" y="586956"/>
                  <a:pt x="2149540" y="625540"/>
                </a:cubicBezTo>
                <a:cubicBezTo>
                  <a:pt x="2110956" y="664124"/>
                  <a:pt x="2058626" y="685800"/>
                  <a:pt x="20040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17907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公式回顾</a:t>
            </a:r>
          </a:p>
        </p:txBody>
      </p:sp>
      <p:pic>
        <p:nvPicPr>
          <p:cNvPr id="4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523851"/>
            <a:ext cx="9906000" cy="3616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609850" cy="685800"/>
          </a:xfrm>
          <a:custGeom>
            <a:avLst/>
            <a:gdLst>
              <a:gd name="connsiteX0" fmla="*/ 205740 w 2609850"/>
              <a:gd name="connsiteY0" fmla="*/ 0 h 685800"/>
              <a:gd name="connsiteX1" fmla="*/ 2404110 w 2609850"/>
              <a:gd name="connsiteY1" fmla="*/ 0 h 685800"/>
              <a:gd name="connsiteX2" fmla="*/ 2458676 w 2609850"/>
              <a:gd name="connsiteY2" fmla="*/ 0 h 685800"/>
              <a:gd name="connsiteX3" fmla="*/ 2588174 w 2609850"/>
              <a:gd name="connsiteY3" fmla="*/ 98844 h 685800"/>
              <a:gd name="connsiteX4" fmla="*/ 2609850 w 2609850"/>
              <a:gd name="connsiteY4" fmla="*/ 480060 h 685800"/>
              <a:gd name="connsiteX5" fmla="*/ 2609850 w 2609850"/>
              <a:gd name="connsiteY5" fmla="*/ 534626 h 685800"/>
              <a:gd name="connsiteX6" fmla="*/ 2511007 w 2609850"/>
              <a:gd name="connsiteY6" fmla="*/ 664124 h 685800"/>
              <a:gd name="connsiteX7" fmla="*/ 205740 w 2609850"/>
              <a:gd name="connsiteY7" fmla="*/ 685800 h 685800"/>
              <a:gd name="connsiteX8" fmla="*/ 92113 w 2609850"/>
              <a:gd name="connsiteY8" fmla="*/ 685800 h 685800"/>
              <a:gd name="connsiteX9" fmla="*/ 0 w 2609850"/>
              <a:gd name="connsiteY9" fmla="*/ 205740 h 685800"/>
              <a:gd name="connsiteX10" fmla="*/ 0 w 260985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9850" h="685800">
                <a:moveTo>
                  <a:pt x="205740" y="0"/>
                </a:moveTo>
                <a:lnTo>
                  <a:pt x="2404110" y="0"/>
                </a:lnTo>
                <a:cubicBezTo>
                  <a:pt x="2458676" y="0"/>
                  <a:pt x="2511007" y="21676"/>
                  <a:pt x="2549590" y="60260"/>
                </a:cubicBezTo>
                <a:cubicBezTo>
                  <a:pt x="2588174" y="98844"/>
                  <a:pt x="2609850" y="151174"/>
                  <a:pt x="2609850" y="205740"/>
                </a:cubicBezTo>
                <a:lnTo>
                  <a:pt x="2609850" y="480060"/>
                </a:lnTo>
                <a:cubicBezTo>
                  <a:pt x="2609850" y="534626"/>
                  <a:pt x="2588174" y="586956"/>
                  <a:pt x="2549590" y="625540"/>
                </a:cubicBezTo>
                <a:cubicBezTo>
                  <a:pt x="2511007" y="664124"/>
                  <a:pt x="2458676" y="685800"/>
                  <a:pt x="240411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219075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关键点解析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507950" y="1523851"/>
            <a:ext cx="5334000" cy="4825901"/>
          </a:xfrm>
          <a:custGeom>
            <a:avLst/>
            <a:gdLst>
              <a:gd name="connsiteX0" fmla="*/ 337813 w 5334000"/>
              <a:gd name="connsiteY0" fmla="*/ 0 h 4825901"/>
              <a:gd name="connsiteX1" fmla="*/ 4996187 w 5334000"/>
              <a:gd name="connsiteY1" fmla="*/ 0 h 4825901"/>
              <a:gd name="connsiteX2" fmla="*/ 5085780 w 5334000"/>
              <a:gd name="connsiteY2" fmla="*/ 0 h 4825901"/>
              <a:gd name="connsiteX3" fmla="*/ 5298409 w 5334000"/>
              <a:gd name="connsiteY3" fmla="*/ 162295 h 4825901"/>
              <a:gd name="connsiteX4" fmla="*/ 5334000 w 5334000"/>
              <a:gd name="connsiteY4" fmla="*/ 4488088 h 4825901"/>
              <a:gd name="connsiteX5" fmla="*/ 5334000 w 5334000"/>
              <a:gd name="connsiteY5" fmla="*/ 4577681 h 4825901"/>
              <a:gd name="connsiteX6" fmla="*/ 5171705 w 5334000"/>
              <a:gd name="connsiteY6" fmla="*/ 4790310 h 4825901"/>
              <a:gd name="connsiteX7" fmla="*/ 337813 w 5334000"/>
              <a:gd name="connsiteY7" fmla="*/ 4825901 h 4825901"/>
              <a:gd name="connsiteX8" fmla="*/ 248219 w 5334000"/>
              <a:gd name="connsiteY8" fmla="*/ 4825901 h 4825901"/>
              <a:gd name="connsiteX9" fmla="*/ 35591 w 5334000"/>
              <a:gd name="connsiteY9" fmla="*/ 4663605 h 4825901"/>
              <a:gd name="connsiteX10" fmla="*/ 0 w 5334000"/>
              <a:gd name="connsiteY10" fmla="*/ 337813 h 4825901"/>
              <a:gd name="connsiteX11" fmla="*/ 0 w 5334000"/>
              <a:gd name="connsiteY11" fmla="*/ 151244 h 4825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334000" h="4825901">
                <a:moveTo>
                  <a:pt x="337813" y="0"/>
                </a:moveTo>
                <a:lnTo>
                  <a:pt x="4996187" y="0"/>
                </a:lnTo>
                <a:cubicBezTo>
                  <a:pt x="5085780" y="0"/>
                  <a:pt x="5171705" y="35591"/>
                  <a:pt x="5235057" y="98943"/>
                </a:cubicBezTo>
                <a:cubicBezTo>
                  <a:pt x="5298409" y="162295"/>
                  <a:pt x="5334000" y="248219"/>
                  <a:pt x="5334000" y="337813"/>
                </a:cubicBezTo>
                <a:lnTo>
                  <a:pt x="5334000" y="4488088"/>
                </a:lnTo>
                <a:cubicBezTo>
                  <a:pt x="5334000" y="4577681"/>
                  <a:pt x="5298409" y="4663605"/>
                  <a:pt x="5235057" y="4726958"/>
                </a:cubicBezTo>
                <a:cubicBezTo>
                  <a:pt x="5171705" y="4790310"/>
                  <a:pt x="5085780" y="4825901"/>
                  <a:pt x="4996187" y="4825901"/>
                </a:cubicBezTo>
                <a:lnTo>
                  <a:pt x="337813" y="4825901"/>
                </a:lnTo>
                <a:cubicBezTo>
                  <a:pt x="248219" y="4825901"/>
                  <a:pt x="162295" y="4790310"/>
                  <a:pt x="98943" y="4726957"/>
                </a:cubicBezTo>
                <a:cubicBezTo>
                  <a:pt x="35591" y="4663605"/>
                  <a:pt x="0" y="4577681"/>
                  <a:pt x="0" y="4488088"/>
                </a:cubicBezTo>
                <a:lnTo>
                  <a:pt x="0" y="337813"/>
                </a:lnTo>
                <a:cubicBezTo>
                  <a:pt x="0" y="151244"/>
                  <a:pt x="151244" y="0"/>
                  <a:pt x="337813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1073051" y="1707952"/>
            <a:ext cx="4381649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底与高的对应关系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1073051" y="2203252"/>
            <a:ext cx="4381649" cy="4120279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正确识别</a:t>
            </a: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三角形的高必须是从顶点到底边的</a:t>
            </a:r>
            <a:r>
              <a:rPr lang="zh-CN" altLang="en-US" sz="1800" b="1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垂直距离</a:t>
            </a: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。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对应原则</a:t>
            </a: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底与高需</a:t>
            </a:r>
            <a:r>
              <a:rPr lang="zh-CN" altLang="en-US" sz="1800" b="1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一一对应</a:t>
            </a: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，即选定某条边为底时，对应的高是从对角顶点向该底边所作的垂线段。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※ </a:t>
            </a:r>
            <a:r>
              <a:rPr lang="zh-CN" altLang="en-US" sz="1800" b="0" i="0" dirty="0">
                <a:solidFill>
                  <a:srgbClr val="FF0019">
                    <a:alpha val="100000"/>
                  </a:srgbClr>
                </a:solidFill>
                <a:latin typeface="Arial"/>
                <a:ea typeface="Arial"/>
              </a:rPr>
              <a:t>任意一边都可作为底，但必须搭配对应的高进行计算</a:t>
            </a:r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/>
                <a:ea typeface="Arial"/>
              </a:rPr>
              <a:t>。</a:t>
            </a:r>
          </a:p>
        </p:txBody>
      </p:sp>
      <p:sp>
        <p:nvSpPr>
          <p:cNvPr id="7" name="形状3"/>
          <p:cNvSpPr txBox="1"/>
          <p:nvPr/>
        </p:nvSpPr>
        <p:spPr>
          <a:xfrm>
            <a:off x="6349901" y="1523851"/>
            <a:ext cx="5334149" cy="4825901"/>
          </a:xfrm>
          <a:custGeom>
            <a:avLst/>
            <a:gdLst>
              <a:gd name="connsiteX0" fmla="*/ 337813 w 5334149"/>
              <a:gd name="connsiteY0" fmla="*/ 0 h 4825901"/>
              <a:gd name="connsiteX1" fmla="*/ 4996336 w 5334149"/>
              <a:gd name="connsiteY1" fmla="*/ 0 h 4825901"/>
              <a:gd name="connsiteX2" fmla="*/ 5085929 w 5334149"/>
              <a:gd name="connsiteY2" fmla="*/ 0 h 4825901"/>
              <a:gd name="connsiteX3" fmla="*/ 5298558 w 5334149"/>
              <a:gd name="connsiteY3" fmla="*/ 162295 h 4825901"/>
              <a:gd name="connsiteX4" fmla="*/ 5334149 w 5334149"/>
              <a:gd name="connsiteY4" fmla="*/ 4488088 h 4825901"/>
              <a:gd name="connsiteX5" fmla="*/ 5334149 w 5334149"/>
              <a:gd name="connsiteY5" fmla="*/ 4577681 h 4825901"/>
              <a:gd name="connsiteX6" fmla="*/ 5171854 w 5334149"/>
              <a:gd name="connsiteY6" fmla="*/ 4790310 h 4825901"/>
              <a:gd name="connsiteX7" fmla="*/ 337813 w 5334149"/>
              <a:gd name="connsiteY7" fmla="*/ 4825901 h 4825901"/>
              <a:gd name="connsiteX8" fmla="*/ 248219 w 5334149"/>
              <a:gd name="connsiteY8" fmla="*/ 4825901 h 4825901"/>
              <a:gd name="connsiteX9" fmla="*/ 35591 w 5334149"/>
              <a:gd name="connsiteY9" fmla="*/ 4663605 h 4825901"/>
              <a:gd name="connsiteX10" fmla="*/ 0 w 5334149"/>
              <a:gd name="connsiteY10" fmla="*/ 337813 h 4825901"/>
              <a:gd name="connsiteX11" fmla="*/ 0 w 5334149"/>
              <a:gd name="connsiteY11" fmla="*/ 151244 h 4825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334149" h="4825901">
                <a:moveTo>
                  <a:pt x="337813" y="0"/>
                </a:moveTo>
                <a:lnTo>
                  <a:pt x="4996336" y="0"/>
                </a:lnTo>
                <a:cubicBezTo>
                  <a:pt x="5085929" y="0"/>
                  <a:pt x="5171854" y="35591"/>
                  <a:pt x="5235205" y="98943"/>
                </a:cubicBezTo>
                <a:cubicBezTo>
                  <a:pt x="5298558" y="162295"/>
                  <a:pt x="5334149" y="248219"/>
                  <a:pt x="5334149" y="337813"/>
                </a:cubicBezTo>
                <a:lnTo>
                  <a:pt x="5334149" y="4488088"/>
                </a:lnTo>
                <a:cubicBezTo>
                  <a:pt x="5334149" y="4577681"/>
                  <a:pt x="5298558" y="4663605"/>
                  <a:pt x="5235205" y="4726958"/>
                </a:cubicBezTo>
                <a:cubicBezTo>
                  <a:pt x="5171854" y="4790310"/>
                  <a:pt x="5085929" y="4825901"/>
                  <a:pt x="4996336" y="4825901"/>
                </a:cubicBezTo>
                <a:lnTo>
                  <a:pt x="337813" y="4825901"/>
                </a:lnTo>
                <a:cubicBezTo>
                  <a:pt x="248219" y="4825901"/>
                  <a:pt x="162295" y="4790310"/>
                  <a:pt x="98943" y="4726957"/>
                </a:cubicBezTo>
                <a:cubicBezTo>
                  <a:pt x="35591" y="4663605"/>
                  <a:pt x="0" y="4577681"/>
                  <a:pt x="0" y="4488088"/>
                </a:cubicBezTo>
                <a:lnTo>
                  <a:pt x="0" y="337813"/>
                </a:lnTo>
                <a:cubicBezTo>
                  <a:pt x="0" y="151244"/>
                  <a:pt x="151244" y="0"/>
                  <a:pt x="337813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A7E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文本4"/>
          <p:cNvSpPr txBox="1"/>
          <p:nvPr/>
        </p:nvSpPr>
        <p:spPr>
          <a:xfrm>
            <a:off x="6915001" y="1707952"/>
            <a:ext cx="4381798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为什么除以2？</a:t>
            </a:r>
          </a:p>
        </p:txBody>
      </p:sp>
      <p:pic>
        <p:nvPicPr>
          <p:cNvPr id="9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0251" y="2298502"/>
            <a:ext cx="4191298" cy="3437037"/>
          </a:xfrm>
          <a:prstGeom prst="rect">
            <a:avLst/>
          </a:prstGeom>
        </p:spPr>
      </p:pic>
      <p:pic>
        <p:nvPicPr>
          <p:cNvPr id="10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301" y="1853952"/>
            <a:ext cx="317302" cy="317302"/>
          </a:xfrm>
          <a:prstGeom prst="rect">
            <a:avLst/>
          </a:prstGeom>
        </p:spPr>
      </p:pic>
      <p:sp>
        <p:nvSpPr>
          <p:cNvPr id="11" name="文本5"/>
          <p:cNvSpPr txBox="1"/>
          <p:nvPr/>
        </p:nvSpPr>
        <p:spPr>
          <a:xfrm>
            <a:off x="787152" y="1784003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1</a:t>
            </a:r>
          </a:p>
        </p:txBody>
      </p:sp>
      <p:pic>
        <p:nvPicPr>
          <p:cNvPr id="12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9251" y="1853952"/>
            <a:ext cx="317302" cy="317302"/>
          </a:xfrm>
          <a:prstGeom prst="rect">
            <a:avLst/>
          </a:prstGeom>
        </p:spPr>
      </p:pic>
      <p:sp>
        <p:nvSpPr>
          <p:cNvPr id="13" name="文本6"/>
          <p:cNvSpPr txBox="1"/>
          <p:nvPr/>
        </p:nvSpPr>
        <p:spPr>
          <a:xfrm>
            <a:off x="6629102" y="1784003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_工具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412700" y="3059162"/>
            <a:ext cx="11366599" cy="130492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64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谢谢大家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theme/theme1.xml><?xml version="1.0" encoding="utf-8"?>
<a:theme xmlns:thm15="http://schemas.microsoft.com/office/thememl/2012/main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>
  <ap:TotalTime>0</ap:TotalTime>
  <ap:Words>0</ap:Words>
  <ap:Application>Microsoft Office PowerPoint</ap:Application>
  <ap:PresentationFormat>宽屏</ap:PresentationFormat>
  <ap:Paragraphs>0</ap:Paragraphs>
  <ap:Slides>1</ap:Slides>
  <ap:Notes>0</ap:Notes>
  <ap:HiddenSlides>0</ap:HiddenSlides>
  <ap:MMClips>0</ap:MMClips>
  <ap:ScaleCrop>false</ap:ScaleCrop>
  <ap:HeadingPairs>
    <vt:vector baseType="variant" size="6">
      <vt:variant>
        <vt:lpstr>已用的字体</vt:lpstr>
      </vt:variant>
      <vt:variant>
        <vt:i4>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ap:HeadingPairs>
  <ap:TitlesOfParts>
    <vt:vector baseType="lpstr" size="3">
      <vt:lpstr>Arial</vt:lpstr>
      <vt:lpstr>Office 主题​​</vt:lpstr>
      <vt:lpstr>PowerPoint 演示文稿</vt:lpstr>
    </vt:vector>
  </ap:TitlesOfParts>
  <ap:Company/>
  <ap:LinksUpToDate>false</ap:LinksUpToDate>
  <ap:SharedDoc>false</ap:SharedDoc>
  <ap:HyperlinksChanged>false</ap:HyperlinksChanged>
  <ap:AppVersion>16.0000</ap:AppVersion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雍振荣</dc:creator>
  <dc:title>《三角形的面积》</dc:title>
  <revision>1</revision>
  <dcterms:created xsi:type="dcterms:W3CDTF">2025-12-11T09:55:03.8115150Z</dcterms:created>
  <dcterms:modified xsi:type="dcterms:W3CDTF">2025-12-11T09:55:03.8115216Z</dcterms:modified>
  <lastModifiedBy>雍振荣</lastModifiedBy>
</coreProperties>
</file>

<file path=docProps/custom.xml><?xml version="1.0" encoding="utf-8"?>
<op:Properties xmlns:vt="http://schemas.openxmlformats.org/officeDocument/2006/docPropsVTypes" xmlns:op="http://schemas.openxmlformats.org/officeDocument/2006/custom-properties">
  <op:property fmtid="{D5CDD505-2E9C-101B-9397-08002B2CF9AE}" pid="2" name="ApplicationName">
    <vt:lpwstr>EasiNote5</vt:lpwstr>
  </op:property>
  <op:property fmtid="{D5CDD505-2E9C-101B-9397-08002B2CF9AE}" pid="3" name="ApplicationVersion">
    <vt:lpwstr>5.2.4.9454</vt:lpwstr>
  </op:property>
  <op:property fmtid="{D5CDD505-2E9C-101B-9397-08002B2CF9AE}" pid="4" name="EasiNoteCoursewareInfo">
    <vt:lpwstr>4f2e6b8f-05e1-41ee-bb7e-7b601c8fabb6:1</vt:lpwstr>
  </op:property>
  <op:property fmtid="{D5CDD505-2E9C-101B-9397-08002B2CF9AE}" pid="5" name="EasiNoteDocumentName">
    <vt:lpwstr>《三角形的面积》</vt:lpwstr>
  </op:property>
  <op:property fmtid="{D5CDD505-2E9C-101B-9397-08002B2CF9AE}" pid="6" name="EasiNoteAuthor">
    <vt:lpwstr>6d55420b6e0042c1939e756698f94b23</vt:lpwstr>
  </op:property>
</op:Properties>
</file>