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png" ContentType="image/png"/>
  <Default Extension="mp3" ContentType="audio/mp3"/>
  <Default Extension="jpg" ContentType="image/jpeg"/>
  <Default Extension="mp4" ContentType="video/mp4"/>
  <Default Extension="rels" ContentType="application/vnd.openxmlformats-package.relationship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15.xml" ContentType="application/vnd.openxmlformats-officedocument.presentationml.slide+xml"/>
  <Override PartName="/ppt/slideLayouts/slideLayout15.xml" ContentType="application/vnd.openxmlformats-officedocument.presentationml.slideLayout+xml"/>
  <Override PartName="/ppt/slides/slide16.xml" ContentType="application/vnd.openxmlformats-officedocument.presentationml.slide+xml"/>
  <Override PartName="/ppt/slideLayouts/slideLayout16.xml" ContentType="application/vnd.openxmlformats-officedocument.presentationml.slideLayout+xml"/>
  <Override PartName="/ppt/slides/slide17.xml" ContentType="application/vnd.openxmlformats-officedocument.presentationml.slide+xml"/>
  <Override PartName="/ppt/slideLayouts/slideLayout17.xml" ContentType="application/vnd.openxmlformats-officedocument.presentationml.slideLayout+xml"/>
  <Override PartName="/ppt/slides/slide18.xml" ContentType="application/vnd.openxmlformats-officedocument.presentationml.slide+xml"/>
  <Override PartName="/ppt/slideLayouts/slideLayout18.xml" ContentType="application/vnd.openxmlformats-officedocument.presentationml.slideLayout+xml"/>
  <Override PartName="/ppt/slides/slide19.xml" ContentType="application/vnd.openxmlformats-officedocument.presentationml.slide+xml"/>
  <Override PartName="/ppt/slideLayouts/slideLayout19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20.xml" ContentType="application/vnd.openxmlformats-officedocument.presentationml.slideLayout+xml"/>
  <Override PartName="/ppt/slides/slide21.xml" ContentType="application/vnd.openxmlformats-officedocument.presentationml.slide+xml"/>
  <Override PartName="/ppt/slideLayouts/slideLayout21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150da62f5292422b" /><Relationship Type="http://schemas.openxmlformats.org/officeDocument/2006/relationships/extended-properties" Target="/docProps/app.xml" Id="rId2" /><Relationship Type="http://schemas.openxmlformats.org/package/2006/relationships/metadata/core-properties" Target="/docProps/core.xml" Id="R25214c954b414b19" /><Relationship Type="http://schemas.openxmlformats.org/officeDocument/2006/relationships/custom-properties" Target="/docProps/custom.xml" Id="R896cba1dfeb645fc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/ppt/presProps.xml" Id="rId1" /><Relationship Type="http://schemas.openxmlformats.org/officeDocument/2006/relationships/viewProps" Target="/ppt/viewProps.xml" Id="rId2" /><Relationship Type="http://schemas.openxmlformats.org/officeDocument/2006/relationships/theme" Target="/ppt/theme/theme1.xml" Id="rId3" /><Relationship Type="http://schemas.openxmlformats.org/officeDocument/2006/relationships/tableStyles" Target="/ppt/tableStyles.xml" Id="rId4" /><Relationship Type="http://schemas.openxmlformats.org/officeDocument/2006/relationships/slideMaster" Target="/ppt/slideMasters/slideMaster1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Relationship Type="http://schemas.openxmlformats.org/officeDocument/2006/relationships/slide" Target="/ppt/slides/slide17.xml" Id="rId22" /><Relationship Type="http://schemas.openxmlformats.org/officeDocument/2006/relationships/slide" Target="/ppt/slides/slide18.xml" Id="rId23" /><Relationship Type="http://schemas.openxmlformats.org/officeDocument/2006/relationships/slide" Target="/ppt/slides/slide19.xml" Id="rId24" /><Relationship Type="http://schemas.openxmlformats.org/officeDocument/2006/relationships/slide" Target="/ppt/slides/slide20.xml" Id="rId25" /><Relationship Type="http://schemas.openxmlformats.org/officeDocument/2006/relationships/slide" Target="/ppt/slides/slide21.xml" Id="rId26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theme" Target="/ppt/theme/theme1.xml" Id="rId2" /><Relationship Type="http://schemas.openxmlformats.org/officeDocument/2006/relationships/slideLayout" Target="/ppt/slideLayouts/slideLayout2.xml" Id="rId3" /><Relationship Type="http://schemas.openxmlformats.org/officeDocument/2006/relationships/slideLayout" Target="/ppt/slideLayouts/slideLayout3.xml" Id="rId4" /><Relationship Type="http://schemas.openxmlformats.org/officeDocument/2006/relationships/slideLayout" Target="/ppt/slideLayouts/slideLayout4.xml" Id="rId5" /><Relationship Type="http://schemas.openxmlformats.org/officeDocument/2006/relationships/slideLayout" Target="/ppt/slideLayouts/slideLayout5.xml" Id="rId6" /><Relationship Type="http://schemas.openxmlformats.org/officeDocument/2006/relationships/slideLayout" Target="/ppt/slideLayouts/slideLayout6.xml" Id="rId7" /><Relationship Type="http://schemas.openxmlformats.org/officeDocument/2006/relationships/slideLayout" Target="/ppt/slideLayouts/slideLayout7.xml" Id="rId8" /><Relationship Type="http://schemas.openxmlformats.org/officeDocument/2006/relationships/slideLayout" Target="/ppt/slideLayouts/slideLayout8.xml" Id="rId9" /><Relationship Type="http://schemas.openxmlformats.org/officeDocument/2006/relationships/slideLayout" Target="/ppt/slideLayouts/slideLayout9.xml" Id="rId10" /><Relationship Type="http://schemas.openxmlformats.org/officeDocument/2006/relationships/slideLayout" Target="/ppt/slideLayouts/slideLayout10.xml" Id="rId11" /><Relationship Type="http://schemas.openxmlformats.org/officeDocument/2006/relationships/slideLayout" Target="/ppt/slideLayouts/slideLayout11.xml" Id="rId12" /><Relationship Type="http://schemas.openxmlformats.org/officeDocument/2006/relationships/slideLayout" Target="/ppt/slideLayouts/slideLayout12.xml" Id="rId13" /><Relationship Type="http://schemas.openxmlformats.org/officeDocument/2006/relationships/slideLayout" Target="/ppt/slideLayouts/slideLayout13.xml" Id="rId14" /><Relationship Type="http://schemas.openxmlformats.org/officeDocument/2006/relationships/slideLayout" Target="/ppt/slideLayouts/slideLayout14.xml" Id="rId15" /><Relationship Type="http://schemas.openxmlformats.org/officeDocument/2006/relationships/slideLayout" Target="/ppt/slideLayouts/slideLayout15.xml" Id="rId16" /><Relationship Type="http://schemas.openxmlformats.org/officeDocument/2006/relationships/slideLayout" Target="/ppt/slideLayouts/slideLayout16.xml" Id="rId17" /><Relationship Type="http://schemas.openxmlformats.org/officeDocument/2006/relationships/slideLayout" Target="/ppt/slideLayouts/slideLayout17.xml" Id="rId18" /><Relationship Type="http://schemas.openxmlformats.org/officeDocument/2006/relationships/slideLayout" Target="/ppt/slideLayouts/slideLayout18.xml" Id="rId19" /><Relationship Type="http://schemas.openxmlformats.org/officeDocument/2006/relationships/slideLayout" Target="/ppt/slideLayouts/slideLayout19.xml" Id="rId20" /><Relationship Type="http://schemas.openxmlformats.org/officeDocument/2006/relationships/slideLayout" Target="/ppt/slideLayouts/slideLayout20.xml" Id="rId21" /><Relationship Type="http://schemas.openxmlformats.org/officeDocument/2006/relationships/slideLayout" Target="/ppt/slideLayouts/slideLayout21.xml" Id="rId22" 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7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image" Target="/ppt/media/image.png" Id="rId2" /><Relationship Type="http://schemas.openxmlformats.org/officeDocument/2006/relationships/image" Target="/ppt/media/image2.png" Id="rId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" /><Relationship Type="http://schemas.openxmlformats.org/officeDocument/2006/relationships/image" Target="/ppt/media/image3.png" Id="rId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" /><Relationship Type="http://schemas.openxmlformats.org/officeDocument/2006/relationships/image" Target="/ppt/media/image4.png" Id="rId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1" /><Relationship Type="http://schemas.openxmlformats.org/officeDocument/2006/relationships/image" Target="/ppt/media/image5.png" Id="rId2" /><Relationship Type="http://schemas.openxmlformats.org/officeDocument/2006/relationships/image" Target="/ppt/media/image6.png" Id="rId3" /><Relationship Type="http://schemas.openxmlformats.org/officeDocument/2006/relationships/image" Target="/ppt/media/image7.png" Id="rId6" /><Relationship Type="http://schemas.openxmlformats.org/officeDocument/2006/relationships/video" Target="/media/mediadata.mp3" Id="rId5" /><Relationship Type="http://schemas.microsoft.com/office/2007/relationships/media" Target="/media/mediadata.mp3" Id="rId4" /><Relationship Type="http://schemas.openxmlformats.org/officeDocument/2006/relationships/image" Target="/ppt/media/image8.png" Id="rId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1" /><Relationship Type="http://schemas.openxmlformats.org/officeDocument/2006/relationships/image" Target="/ppt/media/image9.png" Id="rId2" /><Relationship Type="http://schemas.openxmlformats.org/officeDocument/2006/relationships/image" Target="/ppt/media/image10.png" Id="rId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1" /><Relationship Type="http://schemas.openxmlformats.org/officeDocument/2006/relationships/image" Target="/ppt/media/image11.png" Id="rId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2.png" Id="rId2" /><Relationship Type="http://schemas.openxmlformats.org/officeDocument/2006/relationships/image" Target="/ppt/media/image13.png" Id="rId5" /><Relationship Type="http://schemas.openxmlformats.org/officeDocument/2006/relationships/video" Target="/media/mediadata2.mp3" Id="rId4" /><Relationship Type="http://schemas.microsoft.com/office/2007/relationships/media" Target="/media/mediadata2.mp3" Id="rId3" /><Relationship Type="http://schemas.openxmlformats.org/officeDocument/2006/relationships/image" Target="/ppt/media/image14.png" Id="rId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1" /><Relationship Type="http://schemas.openxmlformats.org/officeDocument/2006/relationships/image" Target="/ppt/media/image15.png" Id="rId2" /><Relationship Type="http://schemas.openxmlformats.org/officeDocument/2006/relationships/image" Target="/ppt/media/image16.png" Id="rId3" /><Relationship Type="http://schemas.openxmlformats.org/officeDocument/2006/relationships/image" Target="/ppt/media/image.jpg" Id="rId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1" /><Relationship Type="http://schemas.openxmlformats.org/officeDocument/2006/relationships/image" Target="/ppt/media/image17.png" Id="rId2" /><Relationship Type="http://schemas.openxmlformats.org/officeDocument/2006/relationships/image" Target="/ppt/media/image18.png" Id="rId5" /><Relationship Type="http://schemas.openxmlformats.org/officeDocument/2006/relationships/video" Target="/media/mediadata3.mp3" Id="rId4" /><Relationship Type="http://schemas.microsoft.com/office/2007/relationships/media" Target="/media/mediadata3.mp3" Id="rId3" /><Relationship Type="http://schemas.openxmlformats.org/officeDocument/2006/relationships/image" Target="/ppt/media/image19.png" Id="rId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1" /><Relationship Type="http://schemas.openxmlformats.org/officeDocument/2006/relationships/image" Target="/ppt/media/image20.png" Id="rId2" /><Relationship Type="http://schemas.openxmlformats.org/officeDocument/2006/relationships/image" Target="/ppt/media/image21.png" Id="rId3" /><Relationship Type="http://schemas.openxmlformats.org/officeDocument/2006/relationships/image" Target="/ppt/media/image22.png" Id="rId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1" /><Relationship Type="http://schemas.openxmlformats.org/officeDocument/2006/relationships/image" Target="/ppt/media/image23.png" Id="rId2" /><Relationship Type="http://schemas.openxmlformats.org/officeDocument/2006/relationships/image" Target="/ppt/media/image24.png" Id="rId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Relationship Type="http://schemas.openxmlformats.org/officeDocument/2006/relationships/image" Target="/ppt/media/image25.png" Id="rId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image" Target="/ppt/media/image26.png" Id="rId2" /><Relationship Type="http://schemas.openxmlformats.org/officeDocument/2006/relationships/image" Target="/ppt/media/image27.png" Id="rId5" /><Relationship Type="http://schemas.openxmlformats.org/officeDocument/2006/relationships/video" Target="/media/mediadata.mp4" Id="rId4" /><Relationship Type="http://schemas.microsoft.com/office/2007/relationships/media" Target="/media/mediadata.mp4" Id="rId3" /><Relationship Type="http://schemas.openxmlformats.org/officeDocument/2006/relationships/image" Target="/ppt/media/image28.png" Id="rId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1" /><Relationship Type="http://schemas.openxmlformats.org/officeDocument/2006/relationships/image" Target="/ppt/media/image29.png" Id="rId2" /><Relationship Type="http://schemas.openxmlformats.org/officeDocument/2006/relationships/image" Target="/ppt/media/image30.png" Id="rId3" /><Relationship Type="http://schemas.openxmlformats.org/officeDocument/2006/relationships/image" Target="/ppt/media/image31.png" Id="rId4" /><Relationship Type="http://schemas.openxmlformats.org/officeDocument/2006/relationships/image" Target="/ppt/media/image32.png" Id="rId5" /><Relationship Type="http://schemas.openxmlformats.org/officeDocument/2006/relationships/image" Target="/ppt/media/image2.jpg" Id="rId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5.xml" Id="rId1" /><Relationship Type="http://schemas.openxmlformats.org/officeDocument/2006/relationships/image" Target="/ppt/media/image33.png" Id="rId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6.xml" Id="rId1" /><Relationship Type="http://schemas.openxmlformats.org/officeDocument/2006/relationships/image" Target="/ppt/media/image34.png" Id="rId2" /><Relationship Type="http://schemas.openxmlformats.org/officeDocument/2006/relationships/image" Target="/ppt/media/image35.png" Id="rId5" /><Relationship Type="http://schemas.openxmlformats.org/officeDocument/2006/relationships/video" Target="/media/mediadata2.mp4" Id="rId4" /><Relationship Type="http://schemas.microsoft.com/office/2007/relationships/media" Target="/media/mediadata2.mp4" Id="rId3" /><Relationship Type="http://schemas.openxmlformats.org/officeDocument/2006/relationships/image" Target="/ppt/media/image36.png" Id="rId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7.xml" Id="rId1" /><Relationship Type="http://schemas.openxmlformats.org/officeDocument/2006/relationships/image" Target="/ppt/media/image37.png" Id="rId2" /><Relationship Type="http://schemas.openxmlformats.org/officeDocument/2006/relationships/image" Target="/ppt/media/image38.png" Id="rId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8.xml" Id="rId1" /><Relationship Type="http://schemas.openxmlformats.org/officeDocument/2006/relationships/image" Target="/ppt/media/image39.png" Id="rId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9.xml" Id="rId1" /><Relationship Type="http://schemas.openxmlformats.org/officeDocument/2006/relationships/image" Target="/ppt/media/image40.png" Id="rId2" /><Relationship Type="http://schemas.openxmlformats.org/officeDocument/2006/relationships/image" Target="/ppt/media/image41.png" Id="rId3" /><Relationship Type="http://schemas.openxmlformats.org/officeDocument/2006/relationships/image" Target="/ppt/media/image42.png" Id="rId4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0.xml" Id="rId1" /><Relationship Type="http://schemas.openxmlformats.org/officeDocument/2006/relationships/image" Target="/ppt/media/image43.png" Id="rId2" /><Relationship Type="http://schemas.openxmlformats.org/officeDocument/2006/relationships/image" Target="/ppt/media/image44.png" Id="rId3" /><Relationship Type="http://schemas.openxmlformats.org/officeDocument/2006/relationships/image" Target="/ppt/media/image45.png" Id="rId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1.xml" Id="rId1" /><Relationship Type="http://schemas.openxmlformats.org/officeDocument/2006/relationships/image" Target="/ppt/media/image46.png" Id="rId2" 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4110038" y="3979813"/>
            <a:ext cx="3971925" cy="590550"/>
          </a:xfrm>
          <a:custGeom>
            <a:avLst/>
            <a:gdLst>
              <a:gd name="connsiteX0" fmla="*/ 295275 w 3971925"/>
              <a:gd name="connsiteY0" fmla="*/ 0 h 590550"/>
              <a:gd name="connsiteX1" fmla="*/ 3676650 w 3971925"/>
              <a:gd name="connsiteY1" fmla="*/ 0 h 590550"/>
              <a:gd name="connsiteX2" fmla="*/ 3839726 w 3971925"/>
              <a:gd name="connsiteY2" fmla="*/ 0 h 590550"/>
              <a:gd name="connsiteX3" fmla="*/ 3971925 w 3971925"/>
              <a:gd name="connsiteY3" fmla="*/ 458351 h 590550"/>
              <a:gd name="connsiteX4" fmla="*/ 295275 w 3971925"/>
              <a:gd name="connsiteY4" fmla="*/ 590550 h 590550"/>
              <a:gd name="connsiteX5" fmla="*/ 132199 w 3971925"/>
              <a:gd name="connsiteY5" fmla="*/ 590550 h 590550"/>
              <a:gd name="connsiteX6" fmla="*/ 0 w 3971925"/>
              <a:gd name="connsiteY6" fmla="*/ 132199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71925" h="590550">
                <a:moveTo>
                  <a:pt x="295275" y="0"/>
                </a:moveTo>
                <a:lnTo>
                  <a:pt x="3676650" y="0"/>
                </a:lnTo>
                <a:cubicBezTo>
                  <a:pt x="3839726" y="0"/>
                  <a:pt x="3971925" y="132199"/>
                  <a:pt x="3971925" y="295275"/>
                </a:cubicBezTo>
                <a:cubicBezTo>
                  <a:pt x="3971925" y="458351"/>
                  <a:pt x="3839726" y="590550"/>
                  <a:pt x="3676650" y="590550"/>
                </a:cubicBezTo>
                <a:lnTo>
                  <a:pt x="295275" y="590550"/>
                </a:lnTo>
                <a:cubicBezTo>
                  <a:pt x="132199" y="590550"/>
                  <a:pt x="0" y="458351"/>
                  <a:pt x="0" y="295275"/>
                </a:cubicBezTo>
                <a:cubicBezTo>
                  <a:pt x="0" y="132199"/>
                  <a:pt x="132199" y="0"/>
                  <a:pt x="29527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5020717" y="4027438"/>
            <a:ext cx="1257300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授课人：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6373267" y="4027438"/>
            <a:ext cx="885825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陆强</a:t>
            </a:r>
          </a:p>
        </p:txBody>
      </p: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767" y="4132213"/>
            <a:ext cx="285750" cy="285750"/>
          </a:xfrm>
          <a:prstGeom prst="rect">
            <a:avLst/>
          </a:prstGeom>
        </p:spPr>
      </p:pic>
      <p:sp>
        <p:nvSpPr>
          <p:cNvPr id="6" name="文本3"/>
          <p:cNvSpPr txBox="1"/>
          <p:nvPr/>
        </p:nvSpPr>
        <p:spPr>
          <a:xfrm>
            <a:off x="1047750" y="2801987"/>
            <a:ext cx="10096500" cy="101917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80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22.《伯牙鼓琴》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7620000" cy="6858000"/>
          </a:xfrm>
          <a:custGeom>
            <a:avLst/>
            <a:gdLst>
              <a:gd name="connsiteX0" fmla="*/ 137160 w 7620000"/>
              <a:gd name="connsiteY0" fmla="*/ 0 h 6858000"/>
              <a:gd name="connsiteX1" fmla="*/ 7482840 w 7620000"/>
              <a:gd name="connsiteY1" fmla="*/ 0 h 6858000"/>
              <a:gd name="connsiteX2" fmla="*/ 7519217 w 7620000"/>
              <a:gd name="connsiteY2" fmla="*/ 0 h 6858000"/>
              <a:gd name="connsiteX3" fmla="*/ 7605549 w 7620000"/>
              <a:gd name="connsiteY3" fmla="*/ 65896 h 6858000"/>
              <a:gd name="connsiteX4" fmla="*/ 7620000 w 7620000"/>
              <a:gd name="connsiteY4" fmla="*/ 6720840 h 6858000"/>
              <a:gd name="connsiteX5" fmla="*/ 7620000 w 7620000"/>
              <a:gd name="connsiteY5" fmla="*/ 6757217 h 6858000"/>
              <a:gd name="connsiteX6" fmla="*/ 7554104 w 7620000"/>
              <a:gd name="connsiteY6" fmla="*/ 6843549 h 6858000"/>
              <a:gd name="connsiteX7" fmla="*/ 137160 w 7620000"/>
              <a:gd name="connsiteY7" fmla="*/ 6858000 h 6858000"/>
              <a:gd name="connsiteX8" fmla="*/ 100783 w 7620000"/>
              <a:gd name="connsiteY8" fmla="*/ 6858000 h 6858000"/>
              <a:gd name="connsiteX9" fmla="*/ 14451 w 7620000"/>
              <a:gd name="connsiteY9" fmla="*/ 6792104 h 6858000"/>
              <a:gd name="connsiteX10" fmla="*/ 0 w 7620000"/>
              <a:gd name="connsiteY10" fmla="*/ 137160 h 6858000"/>
              <a:gd name="connsiteX11" fmla="*/ 0 w 7620000"/>
              <a:gd name="connsiteY11" fmla="*/ 614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620000" h="6858000">
                <a:moveTo>
                  <a:pt x="137160" y="0"/>
                </a:moveTo>
                <a:lnTo>
                  <a:pt x="7482840" y="0"/>
                </a:lnTo>
                <a:cubicBezTo>
                  <a:pt x="7519217" y="0"/>
                  <a:pt x="7554104" y="14451"/>
                  <a:pt x="7579826" y="40173"/>
                </a:cubicBezTo>
                <a:cubicBezTo>
                  <a:pt x="7605549" y="65896"/>
                  <a:pt x="7620000" y="100783"/>
                  <a:pt x="7620000" y="137160"/>
                </a:cubicBezTo>
                <a:lnTo>
                  <a:pt x="7620000" y="6720840"/>
                </a:lnTo>
                <a:cubicBezTo>
                  <a:pt x="7620000" y="6757217"/>
                  <a:pt x="7605549" y="6792104"/>
                  <a:pt x="7579826" y="6817826"/>
                </a:cubicBezTo>
                <a:cubicBezTo>
                  <a:pt x="7554104" y="6843549"/>
                  <a:pt x="7519217" y="6858000"/>
                  <a:pt x="7482840" y="6858000"/>
                </a:cubicBezTo>
                <a:lnTo>
                  <a:pt x="137160" y="6858000"/>
                </a:lnTo>
                <a:cubicBezTo>
                  <a:pt x="100783" y="6858000"/>
                  <a:pt x="65896" y="6843549"/>
                  <a:pt x="40173" y="6817826"/>
                </a:cubicBezTo>
                <a:cubicBezTo>
                  <a:pt x="14451" y="6792104"/>
                  <a:pt x="0" y="6757217"/>
                  <a:pt x="0" y="6720840"/>
                </a:cubicBezTo>
                <a:lnTo>
                  <a:pt x="0" y="137160"/>
                </a:lnTo>
                <a:cubicBezTo>
                  <a:pt x="0" y="61409"/>
                  <a:pt x="61409" y="0"/>
                  <a:pt x="13716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1219498"/>
            <a:ext cx="59055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目录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1333500" y="2203698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DD6B4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365200" y="2079873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新课导入</a:t>
            </a:r>
          </a:p>
        </p:txBody>
      </p:sp>
      <p:sp>
        <p:nvSpPr>
          <p:cNvPr id="6" name="形状3"/>
          <p:cNvSpPr txBox="1"/>
          <p:nvPr/>
        </p:nvSpPr>
        <p:spPr>
          <a:xfrm>
            <a:off x="1333500" y="2819549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DD6B4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文本3"/>
          <p:cNvSpPr txBox="1"/>
          <p:nvPr/>
        </p:nvSpPr>
        <p:spPr>
          <a:xfrm>
            <a:off x="1365200" y="2695724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初读感知</a:t>
            </a:r>
          </a:p>
        </p:txBody>
      </p:sp>
      <p:sp>
        <p:nvSpPr>
          <p:cNvPr id="8" name="形状4"/>
          <p:cNvSpPr txBox="1"/>
          <p:nvPr/>
        </p:nvSpPr>
        <p:spPr>
          <a:xfrm>
            <a:off x="1333500" y="3435400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DD6B4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9" name="文本4"/>
          <p:cNvSpPr txBox="1"/>
          <p:nvPr/>
        </p:nvSpPr>
        <p:spPr>
          <a:xfrm>
            <a:off x="1365200" y="3311575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理解文意</a:t>
            </a:r>
          </a:p>
        </p:txBody>
      </p:sp>
      <p:sp>
        <p:nvSpPr>
          <p:cNvPr id="10" name="形状5"/>
          <p:cNvSpPr txBox="1"/>
          <p:nvPr/>
        </p:nvSpPr>
        <p:spPr>
          <a:xfrm>
            <a:off x="1333500" y="4051250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DD6B4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1" name="文本5"/>
          <p:cNvSpPr txBox="1"/>
          <p:nvPr/>
        </p:nvSpPr>
        <p:spPr>
          <a:xfrm>
            <a:off x="1365200" y="3927425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品读知音</a:t>
            </a:r>
          </a:p>
        </p:txBody>
      </p:sp>
      <p:sp>
        <p:nvSpPr>
          <p:cNvPr id="12" name="形状6"/>
          <p:cNvSpPr txBox="1"/>
          <p:nvPr/>
        </p:nvSpPr>
        <p:spPr>
          <a:xfrm>
            <a:off x="1333500" y="4667101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DD6B4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3" name="文本6"/>
          <p:cNvSpPr txBox="1"/>
          <p:nvPr/>
        </p:nvSpPr>
        <p:spPr>
          <a:xfrm>
            <a:off x="1365200" y="4543276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感悟逝音</a:t>
            </a:r>
          </a:p>
        </p:txBody>
      </p:sp>
      <p:sp>
        <p:nvSpPr>
          <p:cNvPr id="14" name="形状7"/>
          <p:cNvSpPr txBox="1"/>
          <p:nvPr/>
        </p:nvSpPr>
        <p:spPr>
          <a:xfrm>
            <a:off x="1333500" y="5282952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DD6B4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5" name="文本7"/>
          <p:cNvSpPr txBox="1"/>
          <p:nvPr/>
        </p:nvSpPr>
        <p:spPr>
          <a:xfrm>
            <a:off x="1365200" y="5159127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文化传承</a:t>
            </a:r>
          </a:p>
        </p:txBody>
      </p:sp>
      <p:sp>
        <p:nvSpPr>
          <p:cNvPr id="16" name="文本8"/>
          <p:cNvSpPr txBox="1"/>
          <p:nvPr/>
        </p:nvSpPr>
        <p:spPr>
          <a:xfrm>
            <a:off x="881062" y="2113211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DD6B4F">
                    <a:alpha val="100000"/>
                  </a:srgbClr>
                </a:solidFill>
                <a:latin typeface="Arial"/>
                <a:ea typeface="Arial"/>
              </a:rPr>
              <a:t>01</a:t>
            </a:r>
          </a:p>
        </p:txBody>
      </p:sp>
      <p:sp>
        <p:nvSpPr>
          <p:cNvPr id="17" name="文本9"/>
          <p:cNvSpPr txBox="1"/>
          <p:nvPr/>
        </p:nvSpPr>
        <p:spPr>
          <a:xfrm>
            <a:off x="881062" y="2729061"/>
            <a:ext cx="476250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DD6B4F">
                    <a:alpha val="100000"/>
                  </a:srgbClr>
                </a:solidFill>
                <a:latin typeface="Arial"/>
                <a:ea typeface="Arial"/>
              </a:rPr>
              <a:t>02</a:t>
            </a:r>
          </a:p>
        </p:txBody>
      </p:sp>
      <p:sp>
        <p:nvSpPr>
          <p:cNvPr id="18" name="文本10"/>
          <p:cNvSpPr txBox="1"/>
          <p:nvPr/>
        </p:nvSpPr>
        <p:spPr>
          <a:xfrm>
            <a:off x="881062" y="3344912"/>
            <a:ext cx="476250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DD6B4F">
                    <a:alpha val="100000"/>
                  </a:srgbClr>
                </a:solidFill>
                <a:latin typeface="Arial"/>
                <a:ea typeface="Arial"/>
              </a:rPr>
              <a:t>03</a:t>
            </a:r>
          </a:p>
        </p:txBody>
      </p:sp>
      <p:sp>
        <p:nvSpPr>
          <p:cNvPr id="19" name="文本11"/>
          <p:cNvSpPr txBox="1"/>
          <p:nvPr/>
        </p:nvSpPr>
        <p:spPr>
          <a:xfrm>
            <a:off x="881062" y="3960763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DD6B4F">
                    <a:alpha val="100000"/>
                  </a:srgbClr>
                </a:solidFill>
                <a:latin typeface="Arial"/>
                <a:ea typeface="Arial"/>
              </a:rPr>
              <a:t>04</a:t>
            </a:r>
          </a:p>
        </p:txBody>
      </p:sp>
      <p:sp>
        <p:nvSpPr>
          <p:cNvPr id="20" name="文本12"/>
          <p:cNvSpPr txBox="1"/>
          <p:nvPr/>
        </p:nvSpPr>
        <p:spPr>
          <a:xfrm>
            <a:off x="881062" y="4576614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DD6B4F">
                    <a:alpha val="100000"/>
                  </a:srgbClr>
                </a:solidFill>
                <a:latin typeface="Arial"/>
                <a:ea typeface="Arial"/>
              </a:rPr>
              <a:t>05</a:t>
            </a:r>
          </a:p>
        </p:txBody>
      </p:sp>
      <p:sp>
        <p:nvSpPr>
          <p:cNvPr id="21" name="文本13"/>
          <p:cNvSpPr txBox="1"/>
          <p:nvPr/>
        </p:nvSpPr>
        <p:spPr>
          <a:xfrm>
            <a:off x="881062" y="5192464"/>
            <a:ext cx="476250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DD6B4F">
                    <a:alpha val="100000"/>
                  </a:srgbClr>
                </a:solidFill>
                <a:latin typeface="Arial"/>
                <a:ea typeface="Arial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8046690" cy="6858000"/>
          </a:xfrm>
          <a:custGeom>
            <a:avLst/>
            <a:gdLst>
              <a:gd name="connsiteX0" fmla="*/ 137160 w 8046690"/>
              <a:gd name="connsiteY0" fmla="*/ 0 h 6858000"/>
              <a:gd name="connsiteX1" fmla="*/ 7909530 w 8046690"/>
              <a:gd name="connsiteY1" fmla="*/ 0 h 6858000"/>
              <a:gd name="connsiteX2" fmla="*/ 7945907 w 8046690"/>
              <a:gd name="connsiteY2" fmla="*/ 0 h 6858000"/>
              <a:gd name="connsiteX3" fmla="*/ 8032239 w 8046690"/>
              <a:gd name="connsiteY3" fmla="*/ 65896 h 6858000"/>
              <a:gd name="connsiteX4" fmla="*/ 8046690 w 8046690"/>
              <a:gd name="connsiteY4" fmla="*/ 6720840 h 6858000"/>
              <a:gd name="connsiteX5" fmla="*/ 8046690 w 8046690"/>
              <a:gd name="connsiteY5" fmla="*/ 6757217 h 6858000"/>
              <a:gd name="connsiteX6" fmla="*/ 7980794 w 8046690"/>
              <a:gd name="connsiteY6" fmla="*/ 6843549 h 6858000"/>
              <a:gd name="connsiteX7" fmla="*/ 137160 w 8046690"/>
              <a:gd name="connsiteY7" fmla="*/ 6858000 h 6858000"/>
              <a:gd name="connsiteX8" fmla="*/ 100783 w 8046690"/>
              <a:gd name="connsiteY8" fmla="*/ 6858000 h 6858000"/>
              <a:gd name="connsiteX9" fmla="*/ 14451 w 8046690"/>
              <a:gd name="connsiteY9" fmla="*/ 6792104 h 6858000"/>
              <a:gd name="connsiteX10" fmla="*/ 0 w 8046690"/>
              <a:gd name="connsiteY10" fmla="*/ 137160 h 6858000"/>
              <a:gd name="connsiteX11" fmla="*/ 0 w 8046690"/>
              <a:gd name="connsiteY11" fmla="*/ 614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046690" h="6858000">
                <a:moveTo>
                  <a:pt x="137160" y="0"/>
                </a:moveTo>
                <a:lnTo>
                  <a:pt x="7909530" y="0"/>
                </a:lnTo>
                <a:cubicBezTo>
                  <a:pt x="7945907" y="0"/>
                  <a:pt x="7980794" y="14451"/>
                  <a:pt x="8006517" y="40173"/>
                </a:cubicBezTo>
                <a:cubicBezTo>
                  <a:pt x="8032239" y="65896"/>
                  <a:pt x="8046690" y="100783"/>
                  <a:pt x="8046690" y="137160"/>
                </a:cubicBezTo>
                <a:lnTo>
                  <a:pt x="8046690" y="6720840"/>
                </a:lnTo>
                <a:cubicBezTo>
                  <a:pt x="8046690" y="6757217"/>
                  <a:pt x="8032239" y="6792104"/>
                  <a:pt x="8006517" y="6817826"/>
                </a:cubicBezTo>
                <a:cubicBezTo>
                  <a:pt x="7980794" y="6843549"/>
                  <a:pt x="7945907" y="6858000"/>
                  <a:pt x="7909530" y="6858000"/>
                </a:cubicBezTo>
                <a:lnTo>
                  <a:pt x="137160" y="6858000"/>
                </a:lnTo>
                <a:cubicBezTo>
                  <a:pt x="100783" y="6858000"/>
                  <a:pt x="65896" y="6843549"/>
                  <a:pt x="40173" y="6817826"/>
                </a:cubicBezTo>
                <a:cubicBezTo>
                  <a:pt x="14451" y="6792104"/>
                  <a:pt x="0" y="6757217"/>
                  <a:pt x="0" y="6720840"/>
                </a:cubicBezTo>
                <a:lnTo>
                  <a:pt x="0" y="137160"/>
                </a:lnTo>
                <a:cubicBezTo>
                  <a:pt x="0" y="61409"/>
                  <a:pt x="61409" y="0"/>
                  <a:pt x="13716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12700" y="2181225"/>
            <a:ext cx="722128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DD6B4F">
                    <a:alpha val="100000"/>
                  </a:srgbClr>
                </a:solidFill>
                <a:latin typeface="Arial"/>
                <a:ea typeface="Arial"/>
              </a:rPr>
              <a:t>01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412700" y="3124200"/>
            <a:ext cx="722128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新课导入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412700" y="4181475"/>
            <a:ext cx="722128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走进知音故事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7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570" t="0" r="10156" b="0"/>
          <a:stretch>
            <a:fillRect/>
          </a:stretch>
        </p:blipFill>
        <p:spPr>
          <a:xfrm>
            <a:off x="7608913" y="1407109"/>
            <a:ext cx="4642771" cy="2604145"/>
          </a:xfrm>
          <a:prstGeom prst="rect">
            <a:avLst/>
          </a:prstGeom>
          <a:ln w="9525">
            <a:solidFill>
              <a:srgbClr val="FFFFFF">
                <a:alpha val="0"/>
              </a:srgbClr>
            </a:solidFill>
            <a:prstDash val="solid"/>
          </a:ln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4" name="文本1"/>
          <p:cNvSpPr txBox="1"/>
          <p:nvPr/>
        </p:nvSpPr>
        <p:spPr>
          <a:xfrm>
            <a:off x="1072902" y="381000"/>
            <a:ext cx="33909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聆听《高山流水》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565100" y="1479352"/>
            <a:ext cx="7702302" cy="25908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古典乐韵初体验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静心聆听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：闭上眼睛，感受古琴曲《高山流水》的悠扬旋律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意境联想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：琴声时而如巍巍高山，时而似汤汤流水，勾勒出自然壮美画卷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情感共鸣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：体会乐曲中蕴含的深沉情感，为理解伯牙与子期的知音之情做铺垫</a:t>
            </a:r>
          </a:p>
        </p:txBody>
      </p:sp>
      <p:pic>
        <p:nvPicPr>
          <p:cNvPr id="6" name="音频1">
            <a:hlinkClick r:id="" action="ppaction://media"/>
            <a:extLst>
              <a:ext uri="{FF2B5EF4-FFF2-40B4-BE49-F238E27FC236}">
                <a16:creationId xmlns:a16="http://schemas.microsoft.com/office/drawing/2014/main" id="{1F03D79B-8B87-F52B-D47B-B6FAC4D8C48D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56783" y="24704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卡片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5143500" y="247650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3017490"/>
            <a:ext cx="12192000" cy="3840510"/>
          </a:xfrm>
          <a:custGeom>
            <a:avLst/>
            <a:gdLst>
              <a:gd name="connsiteX0" fmla="*/ 115215 w 12192000"/>
              <a:gd name="connsiteY0" fmla="*/ 0 h 3840510"/>
              <a:gd name="connsiteX1" fmla="*/ 12076785 w 12192000"/>
              <a:gd name="connsiteY1" fmla="*/ 0 h 3840510"/>
              <a:gd name="connsiteX2" fmla="*/ 12140416 w 12192000"/>
              <a:gd name="connsiteY2" fmla="*/ 0 h 3840510"/>
              <a:gd name="connsiteX3" fmla="*/ 12192000 w 12192000"/>
              <a:gd name="connsiteY3" fmla="*/ 3725294 h 3840510"/>
              <a:gd name="connsiteX4" fmla="*/ 12191999 w 12192000"/>
              <a:gd name="connsiteY4" fmla="*/ 3788926 h 3840510"/>
              <a:gd name="connsiteX5" fmla="*/ 115215 w 12192000"/>
              <a:gd name="connsiteY5" fmla="*/ 3840510 h 3840510"/>
              <a:gd name="connsiteX6" fmla="*/ 84658 w 12192000"/>
              <a:gd name="connsiteY6" fmla="*/ 3840510 h 3840510"/>
              <a:gd name="connsiteX7" fmla="*/ 12139 w 12192000"/>
              <a:gd name="connsiteY7" fmla="*/ 3785157 h 3840510"/>
              <a:gd name="connsiteX8" fmla="*/ 0 w 12192000"/>
              <a:gd name="connsiteY8" fmla="*/ 115215 h 3840510"/>
              <a:gd name="connsiteX9" fmla="*/ 0 w 12192000"/>
              <a:gd name="connsiteY9" fmla="*/ 51584 h 384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840510">
                <a:moveTo>
                  <a:pt x="115215" y="0"/>
                </a:moveTo>
                <a:lnTo>
                  <a:pt x="12076785" y="0"/>
                </a:lnTo>
                <a:cubicBezTo>
                  <a:pt x="12140416" y="0"/>
                  <a:pt x="12191999" y="51584"/>
                  <a:pt x="12192000" y="115215"/>
                </a:cubicBezTo>
                <a:lnTo>
                  <a:pt x="12192000" y="3725294"/>
                </a:lnTo>
                <a:cubicBezTo>
                  <a:pt x="12191999" y="3788926"/>
                  <a:pt x="12140416" y="3840510"/>
                  <a:pt x="12076785" y="3840510"/>
                </a:cubicBezTo>
                <a:lnTo>
                  <a:pt x="115215" y="3840510"/>
                </a:lnTo>
                <a:cubicBezTo>
                  <a:pt x="84658" y="3840510"/>
                  <a:pt x="55353" y="3828371"/>
                  <a:pt x="33746" y="3806764"/>
                </a:cubicBezTo>
                <a:cubicBezTo>
                  <a:pt x="12139" y="3785157"/>
                  <a:pt x="0" y="3755852"/>
                  <a:pt x="0" y="3725294"/>
                </a:cubicBezTo>
                <a:lnTo>
                  <a:pt x="0" y="115215"/>
                </a:lnTo>
                <a:cubicBezTo>
                  <a:pt x="0" y="51584"/>
                  <a:pt x="51584" y="0"/>
                  <a:pt x="11521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3689896"/>
            <a:ext cx="10477500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DD6B4F">
                    <a:alpha val="100000"/>
                  </a:srgbClr>
                </a:solidFill>
                <a:latin typeface="Arial"/>
                <a:ea typeface="Arial"/>
              </a:rPr>
              <a:t>02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857250" y="4632871"/>
            <a:ext cx="10477500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初读感知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857250" y="5690146"/>
            <a:ext cx="10477500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走进文言世界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25908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自由朗读课文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1047750" y="1428601"/>
            <a:ext cx="10096500" cy="21907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朗读《伯牙鼓琴》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注意多音字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："少选"读作"shǎo xuǎn"，意为不久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把握节奏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："汤汤乎若流水"中"汤汤"读"shāng shāng"，形容水流浩荡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停顿提示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："伯牙/鼓琴，志在/太山" → 按语义划分朗读节奏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目标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：读准字音，读通句子，感受文言文的韵律之美</a:t>
            </a:r>
          </a:p>
        </p:txBody>
      </p:sp>
      <p:pic>
        <p:nvPicPr>
          <p:cNvPr id="5" name="音频1">
            <a:hlinkClick r:id="" action="ppaction://media"/>
            <a:extLst>
              <a:ext uri="{FF2B5EF4-FFF2-40B4-BE49-F238E27FC236}">
                <a16:creationId xmlns:a16="http://schemas.microsoft.com/office/drawing/2014/main" id="{1F03D79B-8B87-F52B-D47B-B6FAC4D8C48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984642" y="4391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素材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2667000" y="3048000"/>
            <a:ext cx="2286000" cy="2286000"/>
          </a:xfrm>
          <a:prstGeom prst="rect">
            <a:avLst/>
          </a:prstGeom>
        </p:spPr>
      </p:pic>
      <p:pic>
        <p:nvPicPr>
          <p:cNvPr id="3" name="素材2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7239000" y="3048000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412700" y="2181225"/>
            <a:ext cx="722128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DD6B4F">
                    <a:alpha val="100000"/>
                  </a:srgbClr>
                </a:solidFill>
                <a:latin typeface="Arial"/>
                <a:ea typeface="Arial"/>
              </a:rPr>
              <a:t>03</a:t>
            </a:r>
          </a:p>
        </p:txBody>
      </p:sp>
      <p:sp>
        <p:nvSpPr>
          <p:cNvPr id="3" name="文本2"/>
          <p:cNvSpPr txBox="1"/>
          <p:nvPr/>
        </p:nvSpPr>
        <p:spPr>
          <a:xfrm>
            <a:off x="412700" y="3124200"/>
            <a:ext cx="722128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理解文意</a:t>
            </a:r>
          </a:p>
        </p:txBody>
      </p:sp>
      <p:sp>
        <p:nvSpPr>
          <p:cNvPr id="4" name="文本3"/>
          <p:cNvSpPr txBox="1"/>
          <p:nvPr/>
        </p:nvSpPr>
        <p:spPr>
          <a:xfrm>
            <a:off x="412700" y="4181475"/>
            <a:ext cx="722128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疏通字句</a:t>
            </a:r>
          </a:p>
        </p:txBody>
      </p: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1352" y="86535"/>
            <a:ext cx="6512890" cy="5028886"/>
          </a:xfrm>
          <a:prstGeom prst="rect">
            <a:avLst/>
          </a:prstGeom>
        </p:spPr>
      </p:pic>
      <p:pic>
        <p:nvPicPr>
          <p:cNvPr id="6" name="音频1">
            <a:hlinkClick r:id="" action="ppaction://media"/>
            <a:extLst>
              <a:ext uri="{FF2B5EF4-FFF2-40B4-BE49-F238E27FC236}">
                <a16:creationId xmlns:a16="http://schemas.microsoft.com/office/drawing/2014/main" id="{1F03D79B-8B87-F52B-D47B-B6FAC4D8C48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47461" y="52186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37909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自主翻译与合作探究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25908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学习任务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结合注释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理解“志在太山”“汤汤乎若流水”等句含义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逐句翻译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将文言转化为现代汉语，把握句子结构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小组讨论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汇总难点，共同探究词义与语境关系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④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记录疑问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标注不理解之处，准备课堂提问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强调：“善哉乎鼓琴”体现赞美之情，需准确传达语气</a:t>
            </a:r>
          </a:p>
        </p:txBody>
      </p:sp>
      <p:pic>
        <p:nvPicPr>
          <p:cNvPr id="5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2013496"/>
            <a:ext cx="3045172" cy="171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3017490"/>
            <a:ext cx="12192000" cy="3840510"/>
          </a:xfrm>
          <a:custGeom>
            <a:avLst/>
            <a:gdLst>
              <a:gd name="connsiteX0" fmla="*/ 115215 w 12192000"/>
              <a:gd name="connsiteY0" fmla="*/ 0 h 3840510"/>
              <a:gd name="connsiteX1" fmla="*/ 12076785 w 12192000"/>
              <a:gd name="connsiteY1" fmla="*/ 0 h 3840510"/>
              <a:gd name="connsiteX2" fmla="*/ 12140416 w 12192000"/>
              <a:gd name="connsiteY2" fmla="*/ 0 h 3840510"/>
              <a:gd name="connsiteX3" fmla="*/ 12192000 w 12192000"/>
              <a:gd name="connsiteY3" fmla="*/ 3725294 h 3840510"/>
              <a:gd name="connsiteX4" fmla="*/ 12191999 w 12192000"/>
              <a:gd name="connsiteY4" fmla="*/ 3788926 h 3840510"/>
              <a:gd name="connsiteX5" fmla="*/ 115215 w 12192000"/>
              <a:gd name="connsiteY5" fmla="*/ 3840510 h 3840510"/>
              <a:gd name="connsiteX6" fmla="*/ 84658 w 12192000"/>
              <a:gd name="connsiteY6" fmla="*/ 3840510 h 3840510"/>
              <a:gd name="connsiteX7" fmla="*/ 12139 w 12192000"/>
              <a:gd name="connsiteY7" fmla="*/ 3785157 h 3840510"/>
              <a:gd name="connsiteX8" fmla="*/ 0 w 12192000"/>
              <a:gd name="connsiteY8" fmla="*/ 115215 h 3840510"/>
              <a:gd name="connsiteX9" fmla="*/ 0 w 12192000"/>
              <a:gd name="connsiteY9" fmla="*/ 51584 h 384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840510">
                <a:moveTo>
                  <a:pt x="115215" y="0"/>
                </a:moveTo>
                <a:lnTo>
                  <a:pt x="12076785" y="0"/>
                </a:lnTo>
                <a:cubicBezTo>
                  <a:pt x="12140416" y="0"/>
                  <a:pt x="12191999" y="51584"/>
                  <a:pt x="12192000" y="115215"/>
                </a:cubicBezTo>
                <a:lnTo>
                  <a:pt x="12192000" y="3725294"/>
                </a:lnTo>
                <a:cubicBezTo>
                  <a:pt x="12191999" y="3788926"/>
                  <a:pt x="12140416" y="3840510"/>
                  <a:pt x="12076785" y="3840510"/>
                </a:cubicBezTo>
                <a:lnTo>
                  <a:pt x="115215" y="3840510"/>
                </a:lnTo>
                <a:cubicBezTo>
                  <a:pt x="84658" y="3840510"/>
                  <a:pt x="55353" y="3828371"/>
                  <a:pt x="33746" y="3806764"/>
                </a:cubicBezTo>
                <a:cubicBezTo>
                  <a:pt x="12139" y="3785157"/>
                  <a:pt x="0" y="3755852"/>
                  <a:pt x="0" y="3725294"/>
                </a:cubicBezTo>
                <a:lnTo>
                  <a:pt x="0" y="115215"/>
                </a:lnTo>
                <a:cubicBezTo>
                  <a:pt x="0" y="51584"/>
                  <a:pt x="51584" y="0"/>
                  <a:pt x="11521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3689896"/>
            <a:ext cx="10477500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DD6B4F">
                    <a:alpha val="100000"/>
                  </a:srgbClr>
                </a:solidFill>
                <a:latin typeface="Arial"/>
                <a:ea typeface="Arial"/>
              </a:rPr>
              <a:t>04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857250" y="4632871"/>
            <a:ext cx="10477500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品读知音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857250" y="5690146"/>
            <a:ext cx="10477500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聆听心灵回响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41910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品味琴音中的心灵契合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29908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琴音即心声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"志在太山"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伯牙以琴抒怀，心向高山之巍峨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"巍巍乎若太山"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子期瞬间领悟，道出心中所想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"志在流水"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琴音流转，情感奔涌如江河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④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"汤汤乎若流水"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子期应声而答，心灵完全相通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琴弦跃动间，二人心意相契，无需言语，唯有知音能懂。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➤ 这不仅是音乐的共鸣，更是灵魂的相遇。</a:t>
            </a:r>
          </a:p>
        </p:txBody>
      </p:sp>
      <p:pic>
        <p:nvPicPr>
          <p:cNvPr id="5" name="视频1">
            <a:hlinkClick r:id="" action="ppaction://media"/>
            <a:extLst>
              <a:ext uri="{FF2B5EF4-FFF2-40B4-BE49-F238E27FC236}">
                <a16:creationId xmlns:a16="http://schemas.microsoft.com/office/drawing/2014/main" id="{1F03D79B-8B87-F52B-D47B-B6FAC4D8C48D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72008" y="1009879"/>
            <a:ext cx="1861776" cy="330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容器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7505700" y="3076575"/>
            <a:ext cx="3143250" cy="704850"/>
          </a:xfrm>
          <a:prstGeom prst="rect">
            <a:avLst/>
          </a:prstGeom>
        </p:spPr>
      </p:pic>
      <p:pic>
        <p:nvPicPr>
          <p:cNvPr id="3" name="容器2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7505700" y="3895725"/>
            <a:ext cx="3143250" cy="704850"/>
          </a:xfrm>
          <a:prstGeom prst="rect">
            <a:avLst/>
          </a:prstGeom>
        </p:spPr>
      </p:pic>
      <p:pic>
        <p:nvPicPr>
          <p:cNvPr id="4" name="素材1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895350" y="2628900"/>
            <a:ext cx="2933700" cy="647700"/>
          </a:xfrm>
          <a:prstGeom prst="rect">
            <a:avLst/>
          </a:prstGeom>
        </p:spPr>
      </p:pic>
      <p:pic>
        <p:nvPicPr>
          <p:cNvPr id="5" name="素材2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895350" y="3438525"/>
            <a:ext cx="2933700" cy="64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8046690" cy="6858000"/>
          </a:xfrm>
          <a:custGeom>
            <a:avLst/>
            <a:gdLst>
              <a:gd name="connsiteX0" fmla="*/ 137160 w 8046690"/>
              <a:gd name="connsiteY0" fmla="*/ 0 h 6858000"/>
              <a:gd name="connsiteX1" fmla="*/ 7909530 w 8046690"/>
              <a:gd name="connsiteY1" fmla="*/ 0 h 6858000"/>
              <a:gd name="connsiteX2" fmla="*/ 7945907 w 8046690"/>
              <a:gd name="connsiteY2" fmla="*/ 0 h 6858000"/>
              <a:gd name="connsiteX3" fmla="*/ 8032239 w 8046690"/>
              <a:gd name="connsiteY3" fmla="*/ 65896 h 6858000"/>
              <a:gd name="connsiteX4" fmla="*/ 8046690 w 8046690"/>
              <a:gd name="connsiteY4" fmla="*/ 6720840 h 6858000"/>
              <a:gd name="connsiteX5" fmla="*/ 8046690 w 8046690"/>
              <a:gd name="connsiteY5" fmla="*/ 6757217 h 6858000"/>
              <a:gd name="connsiteX6" fmla="*/ 7980794 w 8046690"/>
              <a:gd name="connsiteY6" fmla="*/ 6843549 h 6858000"/>
              <a:gd name="connsiteX7" fmla="*/ 137160 w 8046690"/>
              <a:gd name="connsiteY7" fmla="*/ 6858000 h 6858000"/>
              <a:gd name="connsiteX8" fmla="*/ 100783 w 8046690"/>
              <a:gd name="connsiteY8" fmla="*/ 6858000 h 6858000"/>
              <a:gd name="connsiteX9" fmla="*/ 14451 w 8046690"/>
              <a:gd name="connsiteY9" fmla="*/ 6792104 h 6858000"/>
              <a:gd name="connsiteX10" fmla="*/ 0 w 8046690"/>
              <a:gd name="connsiteY10" fmla="*/ 137160 h 6858000"/>
              <a:gd name="connsiteX11" fmla="*/ 0 w 8046690"/>
              <a:gd name="connsiteY11" fmla="*/ 614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046690" h="6858000">
                <a:moveTo>
                  <a:pt x="137160" y="0"/>
                </a:moveTo>
                <a:lnTo>
                  <a:pt x="7909530" y="0"/>
                </a:lnTo>
                <a:cubicBezTo>
                  <a:pt x="7945907" y="0"/>
                  <a:pt x="7980794" y="14451"/>
                  <a:pt x="8006517" y="40173"/>
                </a:cubicBezTo>
                <a:cubicBezTo>
                  <a:pt x="8032239" y="65896"/>
                  <a:pt x="8046690" y="100783"/>
                  <a:pt x="8046690" y="137160"/>
                </a:cubicBezTo>
                <a:lnTo>
                  <a:pt x="8046690" y="6720840"/>
                </a:lnTo>
                <a:cubicBezTo>
                  <a:pt x="8046690" y="6757217"/>
                  <a:pt x="8032239" y="6792104"/>
                  <a:pt x="8006517" y="6817826"/>
                </a:cubicBezTo>
                <a:cubicBezTo>
                  <a:pt x="7980794" y="6843549"/>
                  <a:pt x="7945907" y="6858000"/>
                  <a:pt x="7909530" y="6858000"/>
                </a:cubicBezTo>
                <a:lnTo>
                  <a:pt x="137160" y="6858000"/>
                </a:lnTo>
                <a:cubicBezTo>
                  <a:pt x="100783" y="6858000"/>
                  <a:pt x="65896" y="6843549"/>
                  <a:pt x="40173" y="6817826"/>
                </a:cubicBezTo>
                <a:cubicBezTo>
                  <a:pt x="14451" y="6792104"/>
                  <a:pt x="0" y="6757217"/>
                  <a:pt x="0" y="6720840"/>
                </a:cubicBezTo>
                <a:lnTo>
                  <a:pt x="0" y="137160"/>
                </a:lnTo>
                <a:cubicBezTo>
                  <a:pt x="0" y="61409"/>
                  <a:pt x="61409" y="0"/>
                  <a:pt x="13716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12700" y="2181225"/>
            <a:ext cx="722128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DD6B4F">
                    <a:alpha val="100000"/>
                  </a:srgbClr>
                </a:solidFill>
                <a:latin typeface="Arial"/>
                <a:ea typeface="Arial"/>
              </a:rPr>
              <a:t>05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412700" y="3124200"/>
            <a:ext cx="722128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感悟逝音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412700" y="4181475"/>
            <a:ext cx="722128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聆听心灵绝响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25908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品读知音逝去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33909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伯牙的决绝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‘子期死，伯牙破琴绝弦’，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断的是弦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，更是心。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情感转折点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从“巍巍乎若太山”到“终身不复鼓琴”，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音乐因知音而生，亦因知音而止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。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◇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知音难再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世间琴声无数，却再无一人能听懂伯牙心中之音，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此情此境，令人动容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。</a:t>
            </a:r>
          </a:p>
        </p:txBody>
      </p:sp>
      <p:pic>
        <p:nvPicPr>
          <p:cNvPr id="5" name="视频1">
            <a:hlinkClick r:id="" action="ppaction://media"/>
            <a:extLst>
              <a:ext uri="{FF2B5EF4-FFF2-40B4-BE49-F238E27FC236}">
                <a16:creationId xmlns:a16="http://schemas.microsoft.com/office/drawing/2014/main" id="{1F03D79B-8B87-F52B-D47B-B6FAC4D8C48D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43252" y="1255433"/>
            <a:ext cx="2166576" cy="3840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卡片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5143500" y="247650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57250" y="857250"/>
            <a:ext cx="10477500" cy="5143500"/>
          </a:xfrm>
          <a:custGeom>
            <a:avLst/>
            <a:gdLst>
              <a:gd name="connsiteX0" fmla="*/ 205740 w 10477500"/>
              <a:gd name="connsiteY0" fmla="*/ 0 h 5143500"/>
              <a:gd name="connsiteX1" fmla="*/ 10271760 w 10477500"/>
              <a:gd name="connsiteY1" fmla="*/ 0 h 5143500"/>
              <a:gd name="connsiteX2" fmla="*/ 10385386 w 10477500"/>
              <a:gd name="connsiteY2" fmla="*/ 0 h 5143500"/>
              <a:gd name="connsiteX3" fmla="*/ 10477500 w 10477500"/>
              <a:gd name="connsiteY3" fmla="*/ 4937760 h 5143500"/>
              <a:gd name="connsiteX4" fmla="*/ 10477499 w 10477500"/>
              <a:gd name="connsiteY4" fmla="*/ 5051388 h 5143500"/>
              <a:gd name="connsiteX5" fmla="*/ 205740 w 10477500"/>
              <a:gd name="connsiteY5" fmla="*/ 5143500 h 5143500"/>
              <a:gd name="connsiteX6" fmla="*/ 92113 w 10477500"/>
              <a:gd name="connsiteY6" fmla="*/ 5143500 h 5143500"/>
              <a:gd name="connsiteX7" fmla="*/ 0 w 10477500"/>
              <a:gd name="connsiteY7" fmla="*/ 205740 h 5143500"/>
              <a:gd name="connsiteX8" fmla="*/ 0 w 10477500"/>
              <a:gd name="connsiteY8" fmla="*/ 92113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77500" h="5143500">
                <a:moveTo>
                  <a:pt x="205740" y="0"/>
                </a:moveTo>
                <a:lnTo>
                  <a:pt x="10271760" y="0"/>
                </a:lnTo>
                <a:cubicBezTo>
                  <a:pt x="10385386" y="0"/>
                  <a:pt x="10477499" y="92113"/>
                  <a:pt x="10477500" y="205740"/>
                </a:cubicBezTo>
                <a:lnTo>
                  <a:pt x="10477500" y="4937760"/>
                </a:lnTo>
                <a:cubicBezTo>
                  <a:pt x="10477499" y="5051388"/>
                  <a:pt x="10385386" y="5143500"/>
                  <a:pt x="10271760" y="5143500"/>
                </a:cubicBezTo>
                <a:lnTo>
                  <a:pt x="205740" y="5143500"/>
                </a:lnTo>
                <a:cubicBezTo>
                  <a:pt x="92113" y="5143500"/>
                  <a:pt x="0" y="5051388"/>
                  <a:pt x="0" y="49377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9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460379" y="2652712"/>
            <a:ext cx="3271093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500" b="1" i="0" dirty="0">
                <a:solidFill>
                  <a:srgbClr val="DD6B4F">
                    <a:alpha val="100000"/>
                  </a:srgbClr>
                </a:solidFill>
                <a:latin typeface="Arial"/>
                <a:ea typeface="Arial"/>
              </a:rPr>
              <a:t>06 </a:t>
            </a:r>
            <a:r>
              <a:rPr lang="zh-CN" altLang="en-US" sz="450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文化传承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4460379" y="3709988"/>
            <a:ext cx="3271093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感悟知音永恒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41910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探究“知音”的文化深意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29908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“知音”文化的核心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心灵共鸣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：伯牙鼓琴，子期能听出“巍巍乎若太山”“汤汤乎若流水”，说明真正的知音是精神层面的深刻理解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情感唯一性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：“世无足复为鼓琴者”体现伯牙将子期视为唯一能听懂自己心声的人，失去后不再弹琴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</a:t>
            </a:r>
            <a:r>
              <a:rPr lang="zh-CN" altLang="en-US" sz="2100" b="0" i="0" dirty="0">
                <a:solidFill>
                  <a:srgbClr val="AA1E32">
                    <a:alpha val="100000"/>
                  </a:srgbClr>
                </a:solidFill>
                <a:latin typeface="Arial"/>
                <a:ea typeface="Arial"/>
              </a:rPr>
              <a:t>文化传承意义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：“知音”一词沿用至今，象征着人与人之间最珍贵的理解与情谊</a:t>
            </a:r>
          </a:p>
        </p:txBody>
      </p:sp>
      <p:pic>
        <p:nvPicPr>
          <p:cNvPr id="5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2213521"/>
            <a:ext cx="3045172" cy="171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37909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绘制“知音”思维导图</a:t>
            </a:r>
          </a:p>
        </p:txBody>
      </p:sp>
      <p:pic>
        <p:nvPicPr>
          <p:cNvPr id="4" name="思维导图1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2270075" y="2919264"/>
            <a:ext cx="76962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412700" y="3059162"/>
            <a:ext cx="11366599" cy="13049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6450" b="1" i="0" dirty="0">
                <a:solidFill>
                  <a:srgbClr val="261923">
                    <a:alpha val="100000"/>
                  </a:srgbClr>
                </a:solidFill>
                <a:latin typeface="Arial"/>
                <a:ea typeface="Arial"/>
              </a:rPr>
              <a:t>谢谢大家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theme/theme1.xml><?xml version="1.0" encoding="utf-8"?>
<a:theme xmlns:thm15="http://schemas.microsoft.com/office/thememl/2012/main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0</ap:Words>
  <ap:Application>Microsoft Office PowerPoint</ap:Application>
  <ap:PresentationFormat>宽屏</ap:PresentationFormat>
  <ap:Paragraphs>0</ap:Paragraphs>
  <ap:Slides>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ap:HeadingPairs>
  <ap:TitlesOfParts>
    <vt:vector baseType="lpstr" size="3">
      <vt:lpstr>Arial</vt:lpstr>
      <vt:lpstr>Office 主题​​</vt:lpstr>
      <vt:lpstr>PowerPoint 演示文稿</vt:lpstr>
    </vt:vector>
  </ap:TitlesOfParts>
  <ap:Company/>
  <ap:LinksUpToDate>false</ap:LinksUpToDate>
  <ap:SharedDoc>false</ap:SharedDoc>
  <ap:HyperlinksChanged>false</ap:HyperlinksChanged>
  <ap:AppVersion>16.0000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陆强</dc:creator>
  <dc:title>《伯牙鼓琴》教学设计(1)</dc:title>
  <revision>1</revision>
  <dcterms:created xsi:type="dcterms:W3CDTF">2025-12-09T09:03:43.6884765Z</dcterms:created>
  <dcterms:modified xsi:type="dcterms:W3CDTF">2025-12-09T09:03:43.6884765Z</dcterms:modified>
  <lastModifiedBy>陆强</lastModifiedBy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ApplicationName">
    <vt:lpwstr>EasiNote5</vt:lpwstr>
  </op:property>
  <op:property fmtid="{D5CDD505-2E9C-101B-9397-08002B2CF9AE}" pid="3" name="ApplicationVersion">
    <vt:lpwstr>5.2.4.9454</vt:lpwstr>
  </op:property>
  <op:property fmtid="{D5CDD505-2E9C-101B-9397-08002B2CF9AE}" pid="4" name="EasiNoteCoursewareInfo">
    <vt:lpwstr>da811e59-6400-43e2-94ec-59c275ab6754:12</vt:lpwstr>
  </op:property>
  <op:property fmtid="{D5CDD505-2E9C-101B-9397-08002B2CF9AE}" pid="5" name="EasiNoteDocumentName">
    <vt:lpwstr>《伯牙鼓琴》教学设计(1)</vt:lpwstr>
  </op:property>
  <op:property fmtid="{D5CDD505-2E9C-101B-9397-08002B2CF9AE}" pid="6" name="EasiNoteAuthor">
    <vt:lpwstr>3cc9dacb070b472788ed8260259ed776</vt:lpwstr>
  </op:property>
  <op:property fmtid="{D5CDD505-2E9C-101B-9397-08002B2CF9AE}" pid="7" name="EasiNoteUpstreamCoursewareInfo_0">
    <vt:lpwstr>da811e59-6400-43e2-94ec-59c275ab6754</vt:lpwstr>
  </op:property>
</op:Properties>
</file>