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Relationship Id="rId4" Type="http://schemas.openxmlformats.org/officeDocument/2006/relationships/custom-properties" Target="docProps/custom.xml" 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6256000" cy="9144000"/>
  <p:notesSz cx="9144000" cy="16256000"/>
  <p:embeddedFontLst>
    <p:embeddedFont>
      <p:font typeface="Liter" charset="-122" pitchFamily="34"/>
      <p:regular r:id="rId19"/>
    </p:embeddedFont>
    <p:embeddedFont>
      <p:font typeface="阿里妈妈数黑体" charset="-122" pitchFamily="34"/>
      <p:regular r:id="rId20"/>
    </p:embeddedFont>
    <p:embeddedFont>
      <p:font typeface="MiSans" charset="-122" pitchFamily="34"/>
      <p:regular r:id="rId21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9" Type="http://schemas.openxmlformats.org/officeDocument/2006/relationships/font" Target="fonts/font1.fntdata"/><Relationship Id="rId20" Type="http://schemas.openxmlformats.org/officeDocument/2006/relationships/font" Target="fonts/font2.fntdata"/><Relationship Id="rId21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jp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nbablast.com/1894d0360868ca911ebb5c731d08c2bd9ea86ae9.png">    </p:cNvPr>
          <p:cNvPicPr>
            <a:picLocks noChangeAspect="1"/>
          </p:cNvPicPr>
          <p:nvPr/>
        </p:nvPicPr>
        <p:blipFill>
          <a:blip r:embed="rId1"/>
          <a:srcRect l="0" r="0" t="7707" b="7707"/>
          <a:stretch/>
        </p:blipFill>
        <p:spPr>
          <a:xfrm>
            <a:off x="0" y="0"/>
            <a:ext cx="16256000" cy="9144000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508000" y="508000"/>
            <a:ext cx="4356100" cy="508000"/>
          </a:xfrm>
          <a:custGeom>
            <a:avLst/>
            <a:gdLst/>
            <a:ahLst/>
            <a:cxnLst/>
            <a:rect l="l" t="t" r="r" b="b"/>
            <a:pathLst>
              <a:path w="4356100" h="508000">
                <a:moveTo>
                  <a:pt x="101600" y="0"/>
                </a:moveTo>
                <a:lnTo>
                  <a:pt x="4254500" y="0"/>
                </a:lnTo>
                <a:cubicBezTo>
                  <a:pt x="4310575" y="0"/>
                  <a:pt x="4356100" y="45525"/>
                  <a:pt x="4356100" y="101600"/>
                </a:cubicBezTo>
                <a:lnTo>
                  <a:pt x="4356100" y="406400"/>
                </a:lnTo>
                <a:cubicBezTo>
                  <a:pt x="4356100" y="462475"/>
                  <a:pt x="4310575" y="508000"/>
                  <a:pt x="4254500" y="508000"/>
                </a:cubicBezTo>
                <a:lnTo>
                  <a:pt x="101600" y="508000"/>
                </a:lnTo>
                <a:cubicBezTo>
                  <a:pt x="45525" y="508000"/>
                  <a:pt x="0" y="462475"/>
                  <a:pt x="0" y="406400"/>
                </a:cubicBezTo>
                <a:lnTo>
                  <a:pt x="0" y="101600"/>
                </a:lnTo>
                <a:cubicBezTo>
                  <a:pt x="0" y="45525"/>
                  <a:pt x="45525" y="0"/>
                  <a:pt x="101600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" name="Text 1"/>
          <p:cNvSpPr/>
          <p:nvPr/>
        </p:nvSpPr>
        <p:spPr>
          <a:xfrm>
            <a:off x="762000" y="609600"/>
            <a:ext cx="3949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spc="320" kern="0" dirty="0">
                <a:solidFill>
                  <a:srgbClr val="B85929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BASKETBALL FUNDAMENTALS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508000" y="1320800"/>
            <a:ext cx="7429500" cy="2514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9000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篮球双手胸前</a:t>
            </a:r>
            <a:endParaRPr lang="en-US" sz="1600" dirty="0"/>
          </a:p>
          <a:p>
            <a:pPr>
              <a:lnSpc>
                <a:spcPct val="90000"/>
              </a:lnSpc>
            </a:pPr>
            <a:r>
              <a:rPr lang="en-US" sz="9000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传接球技术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508000" y="4356100"/>
            <a:ext cx="1422400" cy="76200"/>
          </a:xfrm>
          <a:custGeom>
            <a:avLst/>
            <a:gdLst/>
            <a:ahLst/>
            <a:cxnLst/>
            <a:rect l="l" t="t" r="r" b="b"/>
            <a:pathLst>
              <a:path w="1422400" h="76200">
                <a:moveTo>
                  <a:pt x="0" y="0"/>
                </a:moveTo>
                <a:lnTo>
                  <a:pt x="1422400" y="0"/>
                </a:lnTo>
                <a:lnTo>
                  <a:pt x="1422400" y="76200"/>
                </a:lnTo>
                <a:lnTo>
                  <a:pt x="0" y="76200"/>
                </a:lnTo>
                <a:lnTo>
                  <a:pt x="0" y="0"/>
                </a:ln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7" name="Text 4"/>
          <p:cNvSpPr/>
          <p:nvPr/>
        </p:nvSpPr>
        <p:spPr>
          <a:xfrm>
            <a:off x="2184400" y="4140200"/>
            <a:ext cx="4927600" cy="508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3600" b="1" spc="90" kern="0" dirty="0">
                <a:solidFill>
                  <a:srgbClr val="F8F7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Chest Pass Technique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508000" y="7912100"/>
            <a:ext cx="711200" cy="711200"/>
          </a:xfrm>
          <a:custGeom>
            <a:avLst/>
            <a:gdLst/>
            <a:ahLst/>
            <a:cxnLst/>
            <a:rect l="l" t="t" r="r" b="b"/>
            <a:pathLst>
              <a:path w="711200" h="711200">
                <a:moveTo>
                  <a:pt x="355600" y="0"/>
                </a:moveTo>
                <a:lnTo>
                  <a:pt x="355600" y="0"/>
                </a:lnTo>
                <a:cubicBezTo>
                  <a:pt x="551861" y="0"/>
                  <a:pt x="711200" y="159339"/>
                  <a:pt x="711200" y="355600"/>
                </a:cubicBezTo>
                <a:lnTo>
                  <a:pt x="711200" y="355600"/>
                </a:lnTo>
                <a:cubicBezTo>
                  <a:pt x="711200" y="551861"/>
                  <a:pt x="551861" y="711200"/>
                  <a:pt x="355600" y="711200"/>
                </a:cubicBezTo>
                <a:lnTo>
                  <a:pt x="355600" y="711200"/>
                </a:lnTo>
                <a:cubicBezTo>
                  <a:pt x="159339" y="711200"/>
                  <a:pt x="0" y="551861"/>
                  <a:pt x="0" y="355600"/>
                </a:cubicBezTo>
                <a:lnTo>
                  <a:pt x="0" y="355600"/>
                </a:lnTo>
                <a:cubicBezTo>
                  <a:pt x="0" y="159339"/>
                  <a:pt x="159339" y="0"/>
                  <a:pt x="355600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9" name="Shape 6"/>
          <p:cNvSpPr/>
          <p:nvPr/>
        </p:nvSpPr>
        <p:spPr>
          <a:xfrm>
            <a:off x="692150" y="8115300"/>
            <a:ext cx="342900" cy="304800"/>
          </a:xfrm>
          <a:custGeom>
            <a:avLst/>
            <a:gdLst/>
            <a:ahLst/>
            <a:cxnLst/>
            <a:rect l="l" t="t" r="r" b="b"/>
            <a:pathLst>
              <a:path w="342900" h="304800">
                <a:moveTo>
                  <a:pt x="28575" y="116562"/>
                </a:moveTo>
                <a:lnTo>
                  <a:pt x="153114" y="167819"/>
                </a:lnTo>
                <a:cubicBezTo>
                  <a:pt x="158948" y="170200"/>
                  <a:pt x="165140" y="171450"/>
                  <a:pt x="171450" y="171450"/>
                </a:cubicBezTo>
                <a:cubicBezTo>
                  <a:pt x="177760" y="171450"/>
                  <a:pt x="183952" y="170200"/>
                  <a:pt x="189786" y="167819"/>
                </a:cubicBezTo>
                <a:lnTo>
                  <a:pt x="334089" y="108406"/>
                </a:lnTo>
                <a:cubicBezTo>
                  <a:pt x="339447" y="106204"/>
                  <a:pt x="342900" y="101025"/>
                  <a:pt x="342900" y="95250"/>
                </a:cubicBezTo>
                <a:cubicBezTo>
                  <a:pt x="342900" y="89475"/>
                  <a:pt x="339447" y="84296"/>
                  <a:pt x="334089" y="82094"/>
                </a:cubicBezTo>
                <a:lnTo>
                  <a:pt x="189786" y="22681"/>
                </a:lnTo>
                <a:cubicBezTo>
                  <a:pt x="183952" y="20300"/>
                  <a:pt x="177760" y="19050"/>
                  <a:pt x="171450" y="19050"/>
                </a:cubicBezTo>
                <a:cubicBezTo>
                  <a:pt x="165140" y="19050"/>
                  <a:pt x="158948" y="20300"/>
                  <a:pt x="153114" y="22681"/>
                </a:cubicBezTo>
                <a:lnTo>
                  <a:pt x="8811" y="82094"/>
                </a:lnTo>
                <a:cubicBezTo>
                  <a:pt x="3453" y="84296"/>
                  <a:pt x="0" y="89475"/>
                  <a:pt x="0" y="95250"/>
                </a:cubicBezTo>
                <a:lnTo>
                  <a:pt x="0" y="271463"/>
                </a:lnTo>
                <a:cubicBezTo>
                  <a:pt x="0" y="279380"/>
                  <a:pt x="6370" y="285750"/>
                  <a:pt x="14288" y="285750"/>
                </a:cubicBezTo>
                <a:cubicBezTo>
                  <a:pt x="22205" y="285750"/>
                  <a:pt x="28575" y="279380"/>
                  <a:pt x="28575" y="271463"/>
                </a:cubicBezTo>
                <a:lnTo>
                  <a:pt x="28575" y="116562"/>
                </a:lnTo>
                <a:close/>
                <a:moveTo>
                  <a:pt x="57150" y="159246"/>
                </a:moveTo>
                <a:lnTo>
                  <a:pt x="57150" y="228600"/>
                </a:lnTo>
                <a:cubicBezTo>
                  <a:pt x="57150" y="260152"/>
                  <a:pt x="108347" y="285750"/>
                  <a:pt x="171450" y="285750"/>
                </a:cubicBezTo>
                <a:cubicBezTo>
                  <a:pt x="234553" y="285750"/>
                  <a:pt x="285750" y="260152"/>
                  <a:pt x="285750" y="228600"/>
                </a:cubicBezTo>
                <a:lnTo>
                  <a:pt x="285750" y="159187"/>
                </a:lnTo>
                <a:lnTo>
                  <a:pt x="200680" y="194250"/>
                </a:lnTo>
                <a:cubicBezTo>
                  <a:pt x="191393" y="198060"/>
                  <a:pt x="181511" y="200025"/>
                  <a:pt x="171450" y="200025"/>
                </a:cubicBezTo>
                <a:cubicBezTo>
                  <a:pt x="161389" y="200025"/>
                  <a:pt x="151507" y="198060"/>
                  <a:pt x="142220" y="194250"/>
                </a:cubicBezTo>
                <a:lnTo>
                  <a:pt x="57150" y="159187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0" name="Text 7"/>
          <p:cNvSpPr/>
          <p:nvPr/>
        </p:nvSpPr>
        <p:spPr>
          <a:xfrm>
            <a:off x="1371600" y="7899400"/>
            <a:ext cx="19304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课程类型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1371600" y="8229600"/>
            <a:ext cx="19812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体育教学课件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4025900" y="7912100"/>
            <a:ext cx="711200" cy="711200"/>
          </a:xfrm>
          <a:custGeom>
            <a:avLst/>
            <a:gdLst/>
            <a:ahLst/>
            <a:cxnLst/>
            <a:rect l="l" t="t" r="r" b="b"/>
            <a:pathLst>
              <a:path w="711200" h="711200">
                <a:moveTo>
                  <a:pt x="355600" y="0"/>
                </a:moveTo>
                <a:lnTo>
                  <a:pt x="355600" y="0"/>
                </a:lnTo>
                <a:cubicBezTo>
                  <a:pt x="551861" y="0"/>
                  <a:pt x="711200" y="159339"/>
                  <a:pt x="711200" y="355600"/>
                </a:cubicBezTo>
                <a:lnTo>
                  <a:pt x="711200" y="355600"/>
                </a:lnTo>
                <a:cubicBezTo>
                  <a:pt x="711200" y="551861"/>
                  <a:pt x="551861" y="711200"/>
                  <a:pt x="355600" y="711200"/>
                </a:cubicBezTo>
                <a:lnTo>
                  <a:pt x="355600" y="711200"/>
                </a:lnTo>
                <a:cubicBezTo>
                  <a:pt x="159339" y="711200"/>
                  <a:pt x="0" y="551861"/>
                  <a:pt x="0" y="355600"/>
                </a:cubicBezTo>
                <a:lnTo>
                  <a:pt x="0" y="355600"/>
                </a:lnTo>
                <a:cubicBezTo>
                  <a:pt x="0" y="159339"/>
                  <a:pt x="159339" y="0"/>
                  <a:pt x="355600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3" name="Shape 10"/>
          <p:cNvSpPr/>
          <p:nvPr/>
        </p:nvSpPr>
        <p:spPr>
          <a:xfrm>
            <a:off x="4229100" y="81153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55185" y="35004"/>
                </a:moveTo>
                <a:lnTo>
                  <a:pt x="101858" y="81677"/>
                </a:lnTo>
                <a:cubicBezTo>
                  <a:pt x="112693" y="66794"/>
                  <a:pt x="119063" y="48399"/>
                  <a:pt x="119063" y="28575"/>
                </a:cubicBezTo>
                <a:cubicBezTo>
                  <a:pt x="119063" y="20181"/>
                  <a:pt x="117931" y="12085"/>
                  <a:pt x="115788" y="4405"/>
                </a:cubicBezTo>
                <a:cubicBezTo>
                  <a:pt x="93166" y="10001"/>
                  <a:pt x="72569" y="20598"/>
                  <a:pt x="55185" y="35004"/>
                </a:cubicBezTo>
                <a:close/>
                <a:moveTo>
                  <a:pt x="35004" y="55185"/>
                </a:moveTo>
                <a:cubicBezTo>
                  <a:pt x="20598" y="72569"/>
                  <a:pt x="10001" y="93166"/>
                  <a:pt x="4405" y="115788"/>
                </a:cubicBezTo>
                <a:cubicBezTo>
                  <a:pt x="12085" y="117931"/>
                  <a:pt x="20181" y="119062"/>
                  <a:pt x="28575" y="119062"/>
                </a:cubicBezTo>
                <a:cubicBezTo>
                  <a:pt x="48399" y="119062"/>
                  <a:pt x="66735" y="112693"/>
                  <a:pt x="81677" y="101858"/>
                </a:cubicBezTo>
                <a:lnTo>
                  <a:pt x="35004" y="55185"/>
                </a:lnTo>
                <a:close/>
                <a:moveTo>
                  <a:pt x="152400" y="0"/>
                </a:moveTo>
                <a:cubicBezTo>
                  <a:pt x="149662" y="0"/>
                  <a:pt x="146923" y="60"/>
                  <a:pt x="144244" y="238"/>
                </a:cubicBezTo>
                <a:cubicBezTo>
                  <a:pt x="146447" y="9346"/>
                  <a:pt x="147638" y="18812"/>
                  <a:pt x="147638" y="28575"/>
                </a:cubicBezTo>
                <a:cubicBezTo>
                  <a:pt x="147638" y="56317"/>
                  <a:pt x="138172" y="81796"/>
                  <a:pt x="122277" y="102037"/>
                </a:cubicBezTo>
                <a:lnTo>
                  <a:pt x="152400" y="132219"/>
                </a:lnTo>
                <a:lnTo>
                  <a:pt x="249615" y="35004"/>
                </a:lnTo>
                <a:cubicBezTo>
                  <a:pt x="223183" y="13156"/>
                  <a:pt x="189369" y="0"/>
                  <a:pt x="152400" y="0"/>
                </a:cubicBezTo>
                <a:close/>
                <a:moveTo>
                  <a:pt x="28575" y="147638"/>
                </a:moveTo>
                <a:cubicBezTo>
                  <a:pt x="18812" y="147638"/>
                  <a:pt x="9287" y="146447"/>
                  <a:pt x="238" y="144244"/>
                </a:cubicBezTo>
                <a:cubicBezTo>
                  <a:pt x="119" y="146923"/>
                  <a:pt x="0" y="149662"/>
                  <a:pt x="0" y="152400"/>
                </a:cubicBezTo>
                <a:cubicBezTo>
                  <a:pt x="0" y="189369"/>
                  <a:pt x="13156" y="223183"/>
                  <a:pt x="35004" y="249615"/>
                </a:cubicBezTo>
                <a:lnTo>
                  <a:pt x="132219" y="152400"/>
                </a:lnTo>
                <a:lnTo>
                  <a:pt x="102037" y="122277"/>
                </a:lnTo>
                <a:cubicBezTo>
                  <a:pt x="81796" y="138172"/>
                  <a:pt x="56317" y="147638"/>
                  <a:pt x="28575" y="147638"/>
                </a:cubicBezTo>
                <a:close/>
                <a:moveTo>
                  <a:pt x="304562" y="160556"/>
                </a:moveTo>
                <a:cubicBezTo>
                  <a:pt x="304681" y="157877"/>
                  <a:pt x="304800" y="155138"/>
                  <a:pt x="304800" y="152400"/>
                </a:cubicBezTo>
                <a:cubicBezTo>
                  <a:pt x="304800" y="115431"/>
                  <a:pt x="291644" y="81617"/>
                  <a:pt x="269796" y="55185"/>
                </a:cubicBezTo>
                <a:lnTo>
                  <a:pt x="172581" y="152400"/>
                </a:lnTo>
                <a:lnTo>
                  <a:pt x="202763" y="182523"/>
                </a:lnTo>
                <a:cubicBezTo>
                  <a:pt x="223004" y="166628"/>
                  <a:pt x="248543" y="157163"/>
                  <a:pt x="276225" y="157163"/>
                </a:cubicBezTo>
                <a:cubicBezTo>
                  <a:pt x="285988" y="157163"/>
                  <a:pt x="295513" y="158353"/>
                  <a:pt x="304562" y="160556"/>
                </a:cubicBezTo>
                <a:close/>
                <a:moveTo>
                  <a:pt x="300335" y="189012"/>
                </a:moveTo>
                <a:cubicBezTo>
                  <a:pt x="292656" y="186869"/>
                  <a:pt x="284559" y="185738"/>
                  <a:pt x="276165" y="185738"/>
                </a:cubicBezTo>
                <a:cubicBezTo>
                  <a:pt x="256342" y="185738"/>
                  <a:pt x="238006" y="192107"/>
                  <a:pt x="223064" y="202942"/>
                </a:cubicBezTo>
                <a:lnTo>
                  <a:pt x="269736" y="249615"/>
                </a:lnTo>
                <a:cubicBezTo>
                  <a:pt x="284143" y="232231"/>
                  <a:pt x="294739" y="211634"/>
                  <a:pt x="300335" y="189012"/>
                </a:cubicBezTo>
                <a:close/>
                <a:moveTo>
                  <a:pt x="202942" y="223123"/>
                </a:moveTo>
                <a:cubicBezTo>
                  <a:pt x="192107" y="238006"/>
                  <a:pt x="185738" y="256401"/>
                  <a:pt x="185738" y="276225"/>
                </a:cubicBezTo>
                <a:cubicBezTo>
                  <a:pt x="185738" y="284619"/>
                  <a:pt x="186869" y="292715"/>
                  <a:pt x="189012" y="300395"/>
                </a:cubicBezTo>
                <a:cubicBezTo>
                  <a:pt x="211634" y="294799"/>
                  <a:pt x="232231" y="284202"/>
                  <a:pt x="249615" y="269796"/>
                </a:cubicBezTo>
                <a:lnTo>
                  <a:pt x="202942" y="223123"/>
                </a:lnTo>
                <a:close/>
                <a:moveTo>
                  <a:pt x="182523" y="202704"/>
                </a:moveTo>
                <a:lnTo>
                  <a:pt x="152400" y="172581"/>
                </a:lnTo>
                <a:lnTo>
                  <a:pt x="55185" y="269796"/>
                </a:lnTo>
                <a:cubicBezTo>
                  <a:pt x="81558" y="291644"/>
                  <a:pt x="115431" y="304800"/>
                  <a:pt x="152400" y="304800"/>
                </a:cubicBezTo>
                <a:cubicBezTo>
                  <a:pt x="155138" y="304800"/>
                  <a:pt x="157877" y="304740"/>
                  <a:pt x="160556" y="304562"/>
                </a:cubicBezTo>
                <a:cubicBezTo>
                  <a:pt x="158353" y="295454"/>
                  <a:pt x="157163" y="285988"/>
                  <a:pt x="157163" y="276225"/>
                </a:cubicBezTo>
                <a:cubicBezTo>
                  <a:pt x="157163" y="248483"/>
                  <a:pt x="166628" y="223004"/>
                  <a:pt x="182523" y="202763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4" name="Text 11"/>
          <p:cNvSpPr/>
          <p:nvPr/>
        </p:nvSpPr>
        <p:spPr>
          <a:xfrm>
            <a:off x="4889500" y="7899400"/>
            <a:ext cx="1320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技能级别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4889500" y="8229600"/>
            <a:ext cx="13716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基础教学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0955" y="751433"/>
            <a:ext cx="75143" cy="701337"/>
          </a:xfrm>
          <a:custGeom>
            <a:avLst/>
            <a:gdLst/>
            <a:ahLst/>
            <a:cxnLst/>
            <a:rect l="l" t="t" r="r" b="b"/>
            <a:pathLst>
              <a:path w="75143" h="701337">
                <a:moveTo>
                  <a:pt x="0" y="0"/>
                </a:moveTo>
                <a:lnTo>
                  <a:pt x="75143" y="0"/>
                </a:lnTo>
                <a:lnTo>
                  <a:pt x="75143" y="701337"/>
                </a:lnTo>
                <a:lnTo>
                  <a:pt x="0" y="701337"/>
                </a:lnTo>
                <a:lnTo>
                  <a:pt x="0" y="0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" name="Text 1"/>
          <p:cNvSpPr/>
          <p:nvPr/>
        </p:nvSpPr>
        <p:spPr>
          <a:xfrm>
            <a:off x="776481" y="500955"/>
            <a:ext cx="8704099" cy="7514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733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为什么要学习双手胸前传接球？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76481" y="1352579"/>
            <a:ext cx="8528764" cy="3506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972" dirty="0">
                <a:solidFill>
                  <a:srgbClr val="4A443F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Master the Foundation of Team Play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00955" y="2003821"/>
            <a:ext cx="8391002" cy="2279347"/>
          </a:xfrm>
          <a:custGeom>
            <a:avLst/>
            <a:gdLst/>
            <a:ahLst/>
            <a:cxnLst/>
            <a:rect l="l" t="t" r="r" b="b"/>
            <a:pathLst>
              <a:path w="8391002" h="2279347">
                <a:moveTo>
                  <a:pt x="200377" y="0"/>
                </a:moveTo>
                <a:lnTo>
                  <a:pt x="8190624" y="0"/>
                </a:lnTo>
                <a:cubicBezTo>
                  <a:pt x="8301290" y="0"/>
                  <a:pt x="8391002" y="89712"/>
                  <a:pt x="8391002" y="200377"/>
                </a:cubicBezTo>
                <a:lnTo>
                  <a:pt x="8391002" y="2078969"/>
                </a:lnTo>
                <a:cubicBezTo>
                  <a:pt x="8391002" y="2189635"/>
                  <a:pt x="8301290" y="2279347"/>
                  <a:pt x="8190624" y="2279347"/>
                </a:cubicBezTo>
                <a:lnTo>
                  <a:pt x="200377" y="2279347"/>
                </a:lnTo>
                <a:cubicBezTo>
                  <a:pt x="89786" y="2279347"/>
                  <a:pt x="0" y="2189561"/>
                  <a:pt x="0" y="2078969"/>
                </a:cubicBezTo>
                <a:lnTo>
                  <a:pt x="0" y="200377"/>
                </a:lnTo>
                <a:cubicBezTo>
                  <a:pt x="0" y="89786"/>
                  <a:pt x="89786" y="0"/>
                  <a:pt x="200377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6" name="Shape 4"/>
          <p:cNvSpPr/>
          <p:nvPr/>
        </p:nvSpPr>
        <p:spPr>
          <a:xfrm>
            <a:off x="801529" y="2304394"/>
            <a:ext cx="801529" cy="801529"/>
          </a:xfrm>
          <a:custGeom>
            <a:avLst/>
            <a:gdLst/>
            <a:ahLst/>
            <a:cxnLst/>
            <a:rect l="l" t="t" r="r" b="b"/>
            <a:pathLst>
              <a:path w="801529" h="801529">
                <a:moveTo>
                  <a:pt x="150287" y="0"/>
                </a:moveTo>
                <a:lnTo>
                  <a:pt x="651242" y="0"/>
                </a:lnTo>
                <a:cubicBezTo>
                  <a:pt x="734243" y="0"/>
                  <a:pt x="801529" y="67286"/>
                  <a:pt x="801529" y="150287"/>
                </a:cubicBezTo>
                <a:lnTo>
                  <a:pt x="801529" y="651242"/>
                </a:lnTo>
                <a:cubicBezTo>
                  <a:pt x="801529" y="734243"/>
                  <a:pt x="734243" y="801529"/>
                  <a:pt x="651242" y="801529"/>
                </a:cubicBezTo>
                <a:lnTo>
                  <a:pt x="150287" y="801529"/>
                </a:lnTo>
                <a:cubicBezTo>
                  <a:pt x="67286" y="801529"/>
                  <a:pt x="0" y="734243"/>
                  <a:pt x="0" y="651242"/>
                </a:cubicBezTo>
                <a:lnTo>
                  <a:pt x="0" y="150287"/>
                </a:lnTo>
                <a:cubicBezTo>
                  <a:pt x="0" y="67286"/>
                  <a:pt x="67286" y="0"/>
                  <a:pt x="150287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7" name="Shape 5"/>
          <p:cNvSpPr/>
          <p:nvPr/>
        </p:nvSpPr>
        <p:spPr>
          <a:xfrm>
            <a:off x="994083" y="2517300"/>
            <a:ext cx="422681" cy="375716"/>
          </a:xfrm>
          <a:custGeom>
            <a:avLst/>
            <a:gdLst/>
            <a:ahLst/>
            <a:cxnLst/>
            <a:rect l="l" t="t" r="r" b="b"/>
            <a:pathLst>
              <a:path w="422681" h="375716">
                <a:moveTo>
                  <a:pt x="227118" y="-13869"/>
                </a:moveTo>
                <a:cubicBezTo>
                  <a:pt x="224109" y="-19740"/>
                  <a:pt x="218018" y="-23482"/>
                  <a:pt x="211414" y="-23482"/>
                </a:cubicBezTo>
                <a:cubicBezTo>
                  <a:pt x="204810" y="-23482"/>
                  <a:pt x="198719" y="-19740"/>
                  <a:pt x="195710" y="-13869"/>
                </a:cubicBezTo>
                <a:lnTo>
                  <a:pt x="141701" y="91948"/>
                </a:lnTo>
                <a:lnTo>
                  <a:pt x="24363" y="110587"/>
                </a:lnTo>
                <a:cubicBezTo>
                  <a:pt x="17832" y="111614"/>
                  <a:pt x="12402" y="116237"/>
                  <a:pt x="10347" y="122548"/>
                </a:cubicBezTo>
                <a:cubicBezTo>
                  <a:pt x="8292" y="128859"/>
                  <a:pt x="9980" y="135757"/>
                  <a:pt x="14603" y="140453"/>
                </a:cubicBezTo>
                <a:lnTo>
                  <a:pt x="98552" y="224476"/>
                </a:lnTo>
                <a:lnTo>
                  <a:pt x="80060" y="341814"/>
                </a:lnTo>
                <a:cubicBezTo>
                  <a:pt x="79033" y="348345"/>
                  <a:pt x="81748" y="354949"/>
                  <a:pt x="87105" y="358839"/>
                </a:cubicBezTo>
                <a:cubicBezTo>
                  <a:pt x="92461" y="362728"/>
                  <a:pt x="99506" y="363315"/>
                  <a:pt x="105450" y="360306"/>
                </a:cubicBezTo>
                <a:lnTo>
                  <a:pt x="211414" y="306444"/>
                </a:lnTo>
                <a:lnTo>
                  <a:pt x="317304" y="360306"/>
                </a:lnTo>
                <a:cubicBezTo>
                  <a:pt x="323175" y="363315"/>
                  <a:pt x="330293" y="362728"/>
                  <a:pt x="335650" y="358839"/>
                </a:cubicBezTo>
                <a:cubicBezTo>
                  <a:pt x="341007" y="354949"/>
                  <a:pt x="343722" y="348418"/>
                  <a:pt x="342695" y="341814"/>
                </a:cubicBezTo>
                <a:lnTo>
                  <a:pt x="324129" y="224476"/>
                </a:lnTo>
                <a:lnTo>
                  <a:pt x="408078" y="140453"/>
                </a:lnTo>
                <a:cubicBezTo>
                  <a:pt x="412774" y="135757"/>
                  <a:pt x="414389" y="128859"/>
                  <a:pt x="412334" y="122548"/>
                </a:cubicBezTo>
                <a:cubicBezTo>
                  <a:pt x="410279" y="116237"/>
                  <a:pt x="404923" y="111614"/>
                  <a:pt x="398318" y="110587"/>
                </a:cubicBezTo>
                <a:lnTo>
                  <a:pt x="281054" y="91948"/>
                </a:lnTo>
                <a:lnTo>
                  <a:pt x="227118" y="-13869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8" name="Text 6"/>
          <p:cNvSpPr/>
          <p:nvPr/>
        </p:nvSpPr>
        <p:spPr>
          <a:xfrm>
            <a:off x="1853535" y="2304394"/>
            <a:ext cx="6925707" cy="4508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958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最基础最常用的传球方式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1853535" y="2880493"/>
            <a:ext cx="6850564" cy="110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775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双手胸前传接球是篮球比赛中最基本、最常用的传球技术，几乎所有进攻配合都以此为起点。掌握这项技术，就为学习更高级的技能打下坚实基础。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500955" y="4505467"/>
            <a:ext cx="4095310" cy="2805350"/>
          </a:xfrm>
          <a:custGeom>
            <a:avLst/>
            <a:gdLst/>
            <a:ahLst/>
            <a:cxnLst/>
            <a:rect l="l" t="t" r="r" b="b"/>
            <a:pathLst>
              <a:path w="4095310" h="2805350">
                <a:moveTo>
                  <a:pt x="50096" y="0"/>
                </a:moveTo>
                <a:lnTo>
                  <a:pt x="4045214" y="0"/>
                </a:lnTo>
                <a:cubicBezTo>
                  <a:pt x="4072881" y="0"/>
                  <a:pt x="4095310" y="22429"/>
                  <a:pt x="4095310" y="50096"/>
                </a:cubicBezTo>
                <a:lnTo>
                  <a:pt x="4095310" y="2655067"/>
                </a:lnTo>
                <a:cubicBezTo>
                  <a:pt x="4095310" y="2738066"/>
                  <a:pt x="4028026" y="2805350"/>
                  <a:pt x="3945027" y="2805350"/>
                </a:cubicBezTo>
                <a:lnTo>
                  <a:pt x="150283" y="2805350"/>
                </a:lnTo>
                <a:cubicBezTo>
                  <a:pt x="67339" y="2805350"/>
                  <a:pt x="0" y="2738010"/>
                  <a:pt x="0" y="2655067"/>
                </a:cubicBezTo>
                <a:lnTo>
                  <a:pt x="0" y="50096"/>
                </a:lnTo>
                <a:cubicBezTo>
                  <a:pt x="0" y="22447"/>
                  <a:pt x="22447" y="0"/>
                  <a:pt x="50096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1" name="Shape 9"/>
          <p:cNvSpPr/>
          <p:nvPr/>
        </p:nvSpPr>
        <p:spPr>
          <a:xfrm>
            <a:off x="500955" y="4505467"/>
            <a:ext cx="4095310" cy="50096"/>
          </a:xfrm>
          <a:custGeom>
            <a:avLst/>
            <a:gdLst/>
            <a:ahLst/>
            <a:cxnLst/>
            <a:rect l="l" t="t" r="r" b="b"/>
            <a:pathLst>
              <a:path w="4095310" h="50096">
                <a:moveTo>
                  <a:pt x="50096" y="0"/>
                </a:moveTo>
                <a:lnTo>
                  <a:pt x="4045214" y="0"/>
                </a:lnTo>
                <a:cubicBezTo>
                  <a:pt x="4072881" y="0"/>
                  <a:pt x="4095310" y="22429"/>
                  <a:pt x="4095310" y="50096"/>
                </a:cubicBezTo>
                <a:lnTo>
                  <a:pt x="4095310" y="50096"/>
                </a:lnTo>
                <a:lnTo>
                  <a:pt x="0" y="50096"/>
                </a:lnTo>
                <a:lnTo>
                  <a:pt x="0" y="50096"/>
                </a:lnTo>
                <a:cubicBezTo>
                  <a:pt x="0" y="22447"/>
                  <a:pt x="22447" y="0"/>
                  <a:pt x="50096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2" name="Shape 10"/>
          <p:cNvSpPr/>
          <p:nvPr/>
        </p:nvSpPr>
        <p:spPr>
          <a:xfrm>
            <a:off x="933029" y="4981374"/>
            <a:ext cx="338145" cy="300573"/>
          </a:xfrm>
          <a:custGeom>
            <a:avLst/>
            <a:gdLst/>
            <a:ahLst/>
            <a:cxnLst/>
            <a:rect l="l" t="t" r="r" b="b"/>
            <a:pathLst>
              <a:path w="338145" h="300573">
                <a:moveTo>
                  <a:pt x="169072" y="-9393"/>
                </a:moveTo>
                <a:cubicBezTo>
                  <a:pt x="179463" y="-9393"/>
                  <a:pt x="187858" y="-998"/>
                  <a:pt x="187858" y="9393"/>
                </a:cubicBezTo>
                <a:lnTo>
                  <a:pt x="187858" y="20136"/>
                </a:lnTo>
                <a:cubicBezTo>
                  <a:pt x="245449" y="28355"/>
                  <a:pt x="291004" y="73910"/>
                  <a:pt x="299223" y="131501"/>
                </a:cubicBezTo>
                <a:lnTo>
                  <a:pt x="309966" y="131501"/>
                </a:lnTo>
                <a:cubicBezTo>
                  <a:pt x="320357" y="131501"/>
                  <a:pt x="328752" y="139896"/>
                  <a:pt x="328752" y="150287"/>
                </a:cubicBezTo>
                <a:cubicBezTo>
                  <a:pt x="328752" y="160678"/>
                  <a:pt x="320357" y="169072"/>
                  <a:pt x="309966" y="169072"/>
                </a:cubicBezTo>
                <a:lnTo>
                  <a:pt x="299223" y="169072"/>
                </a:lnTo>
                <a:cubicBezTo>
                  <a:pt x="291004" y="226663"/>
                  <a:pt x="245449" y="272218"/>
                  <a:pt x="187858" y="280437"/>
                </a:cubicBezTo>
                <a:lnTo>
                  <a:pt x="187858" y="291180"/>
                </a:lnTo>
                <a:cubicBezTo>
                  <a:pt x="187858" y="301571"/>
                  <a:pt x="179463" y="309966"/>
                  <a:pt x="169072" y="309966"/>
                </a:cubicBezTo>
                <a:cubicBezTo>
                  <a:pt x="158682" y="309966"/>
                  <a:pt x="150287" y="301571"/>
                  <a:pt x="150287" y="291180"/>
                </a:cubicBezTo>
                <a:lnTo>
                  <a:pt x="150287" y="280437"/>
                </a:lnTo>
                <a:cubicBezTo>
                  <a:pt x="92696" y="272218"/>
                  <a:pt x="47141" y="226663"/>
                  <a:pt x="38922" y="169072"/>
                </a:cubicBezTo>
                <a:lnTo>
                  <a:pt x="28179" y="169072"/>
                </a:lnTo>
                <a:cubicBezTo>
                  <a:pt x="17788" y="169072"/>
                  <a:pt x="9393" y="160678"/>
                  <a:pt x="9393" y="150287"/>
                </a:cubicBezTo>
                <a:cubicBezTo>
                  <a:pt x="9393" y="139896"/>
                  <a:pt x="17788" y="131501"/>
                  <a:pt x="28179" y="131501"/>
                </a:cubicBezTo>
                <a:lnTo>
                  <a:pt x="38922" y="131501"/>
                </a:lnTo>
                <a:cubicBezTo>
                  <a:pt x="47141" y="73910"/>
                  <a:pt x="92696" y="28355"/>
                  <a:pt x="150287" y="20136"/>
                </a:cubicBezTo>
                <a:lnTo>
                  <a:pt x="150287" y="9393"/>
                </a:lnTo>
                <a:cubicBezTo>
                  <a:pt x="150287" y="-998"/>
                  <a:pt x="158682" y="-9393"/>
                  <a:pt x="169072" y="-9393"/>
                </a:cubicBezTo>
                <a:close/>
                <a:moveTo>
                  <a:pt x="77022" y="169072"/>
                </a:moveTo>
                <a:cubicBezTo>
                  <a:pt x="84478" y="205881"/>
                  <a:pt x="113478" y="234882"/>
                  <a:pt x="150287" y="242337"/>
                </a:cubicBezTo>
                <a:lnTo>
                  <a:pt x="150287" y="234823"/>
                </a:lnTo>
                <a:cubicBezTo>
                  <a:pt x="150287" y="224432"/>
                  <a:pt x="158682" y="216037"/>
                  <a:pt x="169072" y="216037"/>
                </a:cubicBezTo>
                <a:cubicBezTo>
                  <a:pt x="179463" y="216037"/>
                  <a:pt x="187858" y="224432"/>
                  <a:pt x="187858" y="234823"/>
                </a:cubicBezTo>
                <a:lnTo>
                  <a:pt x="187858" y="242337"/>
                </a:lnTo>
                <a:cubicBezTo>
                  <a:pt x="224667" y="234882"/>
                  <a:pt x="253667" y="205881"/>
                  <a:pt x="261123" y="169072"/>
                </a:cubicBezTo>
                <a:lnTo>
                  <a:pt x="253609" y="169072"/>
                </a:lnTo>
                <a:cubicBezTo>
                  <a:pt x="243218" y="169072"/>
                  <a:pt x="234823" y="160678"/>
                  <a:pt x="234823" y="150287"/>
                </a:cubicBezTo>
                <a:cubicBezTo>
                  <a:pt x="234823" y="139896"/>
                  <a:pt x="243218" y="131501"/>
                  <a:pt x="253609" y="131501"/>
                </a:cubicBezTo>
                <a:lnTo>
                  <a:pt x="261123" y="131501"/>
                </a:lnTo>
                <a:cubicBezTo>
                  <a:pt x="253667" y="94692"/>
                  <a:pt x="224667" y="65692"/>
                  <a:pt x="187858" y="58236"/>
                </a:cubicBezTo>
                <a:lnTo>
                  <a:pt x="187858" y="65750"/>
                </a:lnTo>
                <a:cubicBezTo>
                  <a:pt x="187858" y="76141"/>
                  <a:pt x="179463" y="84536"/>
                  <a:pt x="169072" y="84536"/>
                </a:cubicBezTo>
                <a:cubicBezTo>
                  <a:pt x="158682" y="84536"/>
                  <a:pt x="150287" y="76141"/>
                  <a:pt x="150287" y="65750"/>
                </a:cubicBezTo>
                <a:lnTo>
                  <a:pt x="150287" y="58236"/>
                </a:lnTo>
                <a:cubicBezTo>
                  <a:pt x="113478" y="65692"/>
                  <a:pt x="84478" y="94692"/>
                  <a:pt x="77022" y="131501"/>
                </a:cubicBezTo>
                <a:lnTo>
                  <a:pt x="84536" y="131501"/>
                </a:lnTo>
                <a:cubicBezTo>
                  <a:pt x="94927" y="131501"/>
                  <a:pt x="103322" y="139896"/>
                  <a:pt x="103322" y="150287"/>
                </a:cubicBezTo>
                <a:cubicBezTo>
                  <a:pt x="103322" y="160678"/>
                  <a:pt x="94927" y="169072"/>
                  <a:pt x="84536" y="169072"/>
                </a:cubicBezTo>
                <a:lnTo>
                  <a:pt x="77022" y="169072"/>
                </a:lnTo>
                <a:close/>
                <a:moveTo>
                  <a:pt x="169072" y="122108"/>
                </a:moveTo>
                <a:cubicBezTo>
                  <a:pt x="184625" y="122108"/>
                  <a:pt x="197251" y="134734"/>
                  <a:pt x="197251" y="150287"/>
                </a:cubicBezTo>
                <a:cubicBezTo>
                  <a:pt x="197251" y="165839"/>
                  <a:pt x="184625" y="178465"/>
                  <a:pt x="169072" y="178465"/>
                </a:cubicBezTo>
                <a:cubicBezTo>
                  <a:pt x="153520" y="178465"/>
                  <a:pt x="140894" y="165839"/>
                  <a:pt x="140894" y="150287"/>
                </a:cubicBezTo>
                <a:cubicBezTo>
                  <a:pt x="140894" y="134734"/>
                  <a:pt x="153520" y="122108"/>
                  <a:pt x="169072" y="122108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3" name="Text 11"/>
          <p:cNvSpPr/>
          <p:nvPr/>
        </p:nvSpPr>
        <p:spPr>
          <a:xfrm>
            <a:off x="751433" y="5632616"/>
            <a:ext cx="3719593" cy="3506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972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传球准确率高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751433" y="6083476"/>
            <a:ext cx="3694545" cy="9768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78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双手胸前传球采用双手发力，力量稳定，方向易于控制，传球线路精准，失误率低。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4795277" y="4505467"/>
            <a:ext cx="4095310" cy="2805350"/>
          </a:xfrm>
          <a:custGeom>
            <a:avLst/>
            <a:gdLst/>
            <a:ahLst/>
            <a:cxnLst/>
            <a:rect l="l" t="t" r="r" b="b"/>
            <a:pathLst>
              <a:path w="4095310" h="2805350">
                <a:moveTo>
                  <a:pt x="50096" y="0"/>
                </a:moveTo>
                <a:lnTo>
                  <a:pt x="4045214" y="0"/>
                </a:lnTo>
                <a:cubicBezTo>
                  <a:pt x="4072881" y="0"/>
                  <a:pt x="4095310" y="22429"/>
                  <a:pt x="4095310" y="50096"/>
                </a:cubicBezTo>
                <a:lnTo>
                  <a:pt x="4095310" y="2655067"/>
                </a:lnTo>
                <a:cubicBezTo>
                  <a:pt x="4095310" y="2738066"/>
                  <a:pt x="4028026" y="2805350"/>
                  <a:pt x="3945027" y="2805350"/>
                </a:cubicBezTo>
                <a:lnTo>
                  <a:pt x="150283" y="2805350"/>
                </a:lnTo>
                <a:cubicBezTo>
                  <a:pt x="67339" y="2805350"/>
                  <a:pt x="0" y="2738010"/>
                  <a:pt x="0" y="2655067"/>
                </a:cubicBezTo>
                <a:lnTo>
                  <a:pt x="0" y="50096"/>
                </a:lnTo>
                <a:cubicBezTo>
                  <a:pt x="0" y="22447"/>
                  <a:pt x="22447" y="0"/>
                  <a:pt x="50096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6" name="Shape 14"/>
          <p:cNvSpPr/>
          <p:nvPr/>
        </p:nvSpPr>
        <p:spPr>
          <a:xfrm>
            <a:off x="4795277" y="4505467"/>
            <a:ext cx="4095310" cy="50096"/>
          </a:xfrm>
          <a:custGeom>
            <a:avLst/>
            <a:gdLst/>
            <a:ahLst/>
            <a:cxnLst/>
            <a:rect l="l" t="t" r="r" b="b"/>
            <a:pathLst>
              <a:path w="4095310" h="50096">
                <a:moveTo>
                  <a:pt x="50096" y="0"/>
                </a:moveTo>
                <a:lnTo>
                  <a:pt x="4045214" y="0"/>
                </a:lnTo>
                <a:cubicBezTo>
                  <a:pt x="4072881" y="0"/>
                  <a:pt x="4095310" y="22429"/>
                  <a:pt x="4095310" y="50096"/>
                </a:cubicBezTo>
                <a:lnTo>
                  <a:pt x="4095310" y="50096"/>
                </a:lnTo>
                <a:lnTo>
                  <a:pt x="0" y="50096"/>
                </a:lnTo>
                <a:lnTo>
                  <a:pt x="0" y="50096"/>
                </a:lnTo>
                <a:cubicBezTo>
                  <a:pt x="0" y="22447"/>
                  <a:pt x="22447" y="0"/>
                  <a:pt x="50096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7" name="Shape 15"/>
          <p:cNvSpPr/>
          <p:nvPr/>
        </p:nvSpPr>
        <p:spPr>
          <a:xfrm>
            <a:off x="5246137" y="4981374"/>
            <a:ext cx="300573" cy="300573"/>
          </a:xfrm>
          <a:custGeom>
            <a:avLst/>
            <a:gdLst/>
            <a:ahLst/>
            <a:cxnLst/>
            <a:rect l="l" t="t" r="r" b="b"/>
            <a:pathLst>
              <a:path w="300573" h="300573">
                <a:moveTo>
                  <a:pt x="295055" y="238697"/>
                </a:moveTo>
                <a:lnTo>
                  <a:pt x="238697" y="295055"/>
                </a:lnTo>
                <a:cubicBezTo>
                  <a:pt x="233296" y="300456"/>
                  <a:pt x="225254" y="302041"/>
                  <a:pt x="218209" y="299106"/>
                </a:cubicBezTo>
                <a:cubicBezTo>
                  <a:pt x="211164" y="296170"/>
                  <a:pt x="206644" y="289360"/>
                  <a:pt x="206644" y="281787"/>
                </a:cubicBezTo>
                <a:lnTo>
                  <a:pt x="206644" y="244216"/>
                </a:lnTo>
                <a:lnTo>
                  <a:pt x="18786" y="244216"/>
                </a:lnTo>
                <a:cubicBezTo>
                  <a:pt x="8395" y="244216"/>
                  <a:pt x="0" y="235821"/>
                  <a:pt x="0" y="225430"/>
                </a:cubicBezTo>
                <a:cubicBezTo>
                  <a:pt x="0" y="215039"/>
                  <a:pt x="8395" y="206644"/>
                  <a:pt x="18786" y="206644"/>
                </a:cubicBezTo>
                <a:lnTo>
                  <a:pt x="206644" y="206644"/>
                </a:lnTo>
                <a:lnTo>
                  <a:pt x="206644" y="169072"/>
                </a:lnTo>
                <a:cubicBezTo>
                  <a:pt x="206644" y="161499"/>
                  <a:pt x="211223" y="154631"/>
                  <a:pt x="218268" y="151696"/>
                </a:cubicBezTo>
                <a:cubicBezTo>
                  <a:pt x="225312" y="148760"/>
                  <a:pt x="233355" y="150404"/>
                  <a:pt x="238756" y="155746"/>
                </a:cubicBezTo>
                <a:lnTo>
                  <a:pt x="295114" y="212104"/>
                </a:lnTo>
                <a:cubicBezTo>
                  <a:pt x="302452" y="219442"/>
                  <a:pt x="302452" y="231359"/>
                  <a:pt x="295114" y="238697"/>
                </a:cubicBezTo>
                <a:close/>
                <a:moveTo>
                  <a:pt x="5518" y="88411"/>
                </a:moveTo>
                <a:cubicBezTo>
                  <a:pt x="-1820" y="81073"/>
                  <a:pt x="-1820" y="69155"/>
                  <a:pt x="5518" y="61817"/>
                </a:cubicBezTo>
                <a:lnTo>
                  <a:pt x="61876" y="5460"/>
                </a:lnTo>
                <a:cubicBezTo>
                  <a:pt x="67277" y="59"/>
                  <a:pt x="75319" y="-1526"/>
                  <a:pt x="82364" y="1409"/>
                </a:cubicBezTo>
                <a:cubicBezTo>
                  <a:pt x="89409" y="4344"/>
                  <a:pt x="93929" y="11213"/>
                  <a:pt x="93929" y="18786"/>
                </a:cubicBezTo>
                <a:lnTo>
                  <a:pt x="93929" y="56357"/>
                </a:lnTo>
                <a:lnTo>
                  <a:pt x="281787" y="56357"/>
                </a:lnTo>
                <a:cubicBezTo>
                  <a:pt x="292178" y="56357"/>
                  <a:pt x="300573" y="64752"/>
                  <a:pt x="300573" y="75143"/>
                </a:cubicBezTo>
                <a:cubicBezTo>
                  <a:pt x="300573" y="85534"/>
                  <a:pt x="292178" y="93929"/>
                  <a:pt x="281787" y="93929"/>
                </a:cubicBezTo>
                <a:lnTo>
                  <a:pt x="93929" y="93929"/>
                </a:lnTo>
                <a:lnTo>
                  <a:pt x="93929" y="131501"/>
                </a:lnTo>
                <a:cubicBezTo>
                  <a:pt x="93929" y="139074"/>
                  <a:pt x="89350" y="145942"/>
                  <a:pt x="82305" y="148878"/>
                </a:cubicBezTo>
                <a:cubicBezTo>
                  <a:pt x="75261" y="151813"/>
                  <a:pt x="67218" y="150169"/>
                  <a:pt x="61817" y="144827"/>
                </a:cubicBezTo>
                <a:lnTo>
                  <a:pt x="5460" y="88469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8" name="Text 16"/>
          <p:cNvSpPr/>
          <p:nvPr/>
        </p:nvSpPr>
        <p:spPr>
          <a:xfrm>
            <a:off x="5045755" y="5632616"/>
            <a:ext cx="3719593" cy="3506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972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适合各种距离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5045755" y="6083476"/>
            <a:ext cx="3694545" cy="9768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78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无论是近距离配合还是中长传转移，胸前传球都能胜任，适应性强，应用广泛。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526003" y="7511199"/>
            <a:ext cx="8365954" cy="1628105"/>
          </a:xfrm>
          <a:custGeom>
            <a:avLst/>
            <a:gdLst/>
            <a:ahLst/>
            <a:cxnLst/>
            <a:rect l="l" t="t" r="r" b="b"/>
            <a:pathLst>
              <a:path w="8365954" h="1628105">
                <a:moveTo>
                  <a:pt x="50096" y="0"/>
                </a:moveTo>
                <a:lnTo>
                  <a:pt x="8215663" y="0"/>
                </a:lnTo>
                <a:cubicBezTo>
                  <a:pt x="8298666" y="0"/>
                  <a:pt x="8365954" y="67287"/>
                  <a:pt x="8365954" y="150290"/>
                </a:cubicBezTo>
                <a:lnTo>
                  <a:pt x="8365954" y="1477814"/>
                </a:lnTo>
                <a:cubicBezTo>
                  <a:pt x="8365954" y="1560817"/>
                  <a:pt x="8298666" y="1628105"/>
                  <a:pt x="8215663" y="1628105"/>
                </a:cubicBezTo>
                <a:lnTo>
                  <a:pt x="50096" y="1628105"/>
                </a:lnTo>
                <a:cubicBezTo>
                  <a:pt x="22429" y="1628105"/>
                  <a:pt x="0" y="1605676"/>
                  <a:pt x="0" y="1578009"/>
                </a:cubicBezTo>
                <a:lnTo>
                  <a:pt x="0" y="50096"/>
                </a:lnTo>
                <a:cubicBezTo>
                  <a:pt x="0" y="22447"/>
                  <a:pt x="22447" y="0"/>
                  <a:pt x="50096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1" name="Shape 19"/>
          <p:cNvSpPr/>
          <p:nvPr/>
        </p:nvSpPr>
        <p:spPr>
          <a:xfrm>
            <a:off x="526003" y="7511199"/>
            <a:ext cx="50096" cy="1628105"/>
          </a:xfrm>
          <a:custGeom>
            <a:avLst/>
            <a:gdLst/>
            <a:ahLst/>
            <a:cxnLst/>
            <a:rect l="l" t="t" r="r" b="b"/>
            <a:pathLst>
              <a:path w="50096" h="1628105">
                <a:moveTo>
                  <a:pt x="50096" y="0"/>
                </a:moveTo>
                <a:lnTo>
                  <a:pt x="50096" y="0"/>
                </a:lnTo>
                <a:lnTo>
                  <a:pt x="50096" y="1628105"/>
                </a:lnTo>
                <a:lnTo>
                  <a:pt x="50096" y="1628105"/>
                </a:lnTo>
                <a:cubicBezTo>
                  <a:pt x="22429" y="1628105"/>
                  <a:pt x="0" y="1605676"/>
                  <a:pt x="0" y="1578009"/>
                </a:cubicBezTo>
                <a:lnTo>
                  <a:pt x="0" y="50096"/>
                </a:lnTo>
                <a:cubicBezTo>
                  <a:pt x="0" y="22447"/>
                  <a:pt x="22447" y="0"/>
                  <a:pt x="50096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22" name="Shape 20"/>
          <p:cNvSpPr/>
          <p:nvPr/>
        </p:nvSpPr>
        <p:spPr>
          <a:xfrm>
            <a:off x="801529" y="7974582"/>
            <a:ext cx="701337" cy="701337"/>
          </a:xfrm>
          <a:custGeom>
            <a:avLst/>
            <a:gdLst/>
            <a:ahLst/>
            <a:cxnLst/>
            <a:rect l="l" t="t" r="r" b="b"/>
            <a:pathLst>
              <a:path w="701337" h="701337">
                <a:moveTo>
                  <a:pt x="150290" y="0"/>
                </a:moveTo>
                <a:lnTo>
                  <a:pt x="551048" y="0"/>
                </a:lnTo>
                <a:cubicBezTo>
                  <a:pt x="633995" y="0"/>
                  <a:pt x="701337" y="67343"/>
                  <a:pt x="701337" y="150290"/>
                </a:cubicBezTo>
                <a:lnTo>
                  <a:pt x="701337" y="551048"/>
                </a:lnTo>
                <a:cubicBezTo>
                  <a:pt x="701337" y="634050"/>
                  <a:pt x="634050" y="701337"/>
                  <a:pt x="551048" y="701337"/>
                </a:cubicBezTo>
                <a:lnTo>
                  <a:pt x="150290" y="701337"/>
                </a:lnTo>
                <a:cubicBezTo>
                  <a:pt x="67343" y="701337"/>
                  <a:pt x="0" y="633995"/>
                  <a:pt x="0" y="551048"/>
                </a:cubicBezTo>
                <a:lnTo>
                  <a:pt x="0" y="150290"/>
                </a:lnTo>
                <a:cubicBezTo>
                  <a:pt x="0" y="67343"/>
                  <a:pt x="67343" y="0"/>
                  <a:pt x="150290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23" name="Shape 21"/>
          <p:cNvSpPr/>
          <p:nvPr/>
        </p:nvSpPr>
        <p:spPr>
          <a:xfrm>
            <a:off x="964339" y="8174965"/>
            <a:ext cx="375716" cy="300573"/>
          </a:xfrm>
          <a:custGeom>
            <a:avLst/>
            <a:gdLst/>
            <a:ahLst/>
            <a:cxnLst/>
            <a:rect l="l" t="t" r="r" b="b"/>
            <a:pathLst>
              <a:path w="375716" h="300573">
                <a:moveTo>
                  <a:pt x="187858" y="9393"/>
                </a:moveTo>
                <a:cubicBezTo>
                  <a:pt x="221555" y="9393"/>
                  <a:pt x="248912" y="36750"/>
                  <a:pt x="248912" y="70447"/>
                </a:cubicBezTo>
                <a:cubicBezTo>
                  <a:pt x="248912" y="104143"/>
                  <a:pt x="221555" y="131501"/>
                  <a:pt x="187858" y="131501"/>
                </a:cubicBezTo>
                <a:cubicBezTo>
                  <a:pt x="154162" y="131501"/>
                  <a:pt x="126804" y="104143"/>
                  <a:pt x="126804" y="70447"/>
                </a:cubicBezTo>
                <a:cubicBezTo>
                  <a:pt x="126804" y="36750"/>
                  <a:pt x="154162" y="9393"/>
                  <a:pt x="187858" y="9393"/>
                </a:cubicBezTo>
                <a:close/>
                <a:moveTo>
                  <a:pt x="56357" y="51661"/>
                </a:moveTo>
                <a:cubicBezTo>
                  <a:pt x="79686" y="51661"/>
                  <a:pt x="98626" y="70601"/>
                  <a:pt x="98626" y="93929"/>
                </a:cubicBezTo>
                <a:cubicBezTo>
                  <a:pt x="98626" y="117258"/>
                  <a:pt x="79686" y="136197"/>
                  <a:pt x="56357" y="136197"/>
                </a:cubicBezTo>
                <a:cubicBezTo>
                  <a:pt x="33029" y="136197"/>
                  <a:pt x="14089" y="117258"/>
                  <a:pt x="14089" y="93929"/>
                </a:cubicBezTo>
                <a:cubicBezTo>
                  <a:pt x="14089" y="70601"/>
                  <a:pt x="33029" y="51661"/>
                  <a:pt x="56357" y="51661"/>
                </a:cubicBezTo>
                <a:close/>
                <a:moveTo>
                  <a:pt x="0" y="244216"/>
                </a:moveTo>
                <a:cubicBezTo>
                  <a:pt x="0" y="202711"/>
                  <a:pt x="33638" y="169072"/>
                  <a:pt x="75143" y="169072"/>
                </a:cubicBezTo>
                <a:cubicBezTo>
                  <a:pt x="82658" y="169072"/>
                  <a:pt x="89937" y="170188"/>
                  <a:pt x="96806" y="172243"/>
                </a:cubicBezTo>
                <a:cubicBezTo>
                  <a:pt x="77492" y="193846"/>
                  <a:pt x="65750" y="222377"/>
                  <a:pt x="65750" y="253609"/>
                </a:cubicBezTo>
                <a:lnTo>
                  <a:pt x="65750" y="263002"/>
                </a:lnTo>
                <a:cubicBezTo>
                  <a:pt x="65750" y="269694"/>
                  <a:pt x="67159" y="276034"/>
                  <a:pt x="69684" y="281787"/>
                </a:cubicBezTo>
                <a:lnTo>
                  <a:pt x="18786" y="281787"/>
                </a:lnTo>
                <a:cubicBezTo>
                  <a:pt x="8395" y="281787"/>
                  <a:pt x="0" y="273392"/>
                  <a:pt x="0" y="263002"/>
                </a:cubicBezTo>
                <a:lnTo>
                  <a:pt x="0" y="244216"/>
                </a:lnTo>
                <a:close/>
                <a:moveTo>
                  <a:pt x="306033" y="281787"/>
                </a:moveTo>
                <a:cubicBezTo>
                  <a:pt x="308557" y="276034"/>
                  <a:pt x="309966" y="269694"/>
                  <a:pt x="309966" y="263002"/>
                </a:cubicBezTo>
                <a:lnTo>
                  <a:pt x="309966" y="253609"/>
                </a:lnTo>
                <a:cubicBezTo>
                  <a:pt x="309966" y="222377"/>
                  <a:pt x="298225" y="193846"/>
                  <a:pt x="278911" y="172243"/>
                </a:cubicBezTo>
                <a:cubicBezTo>
                  <a:pt x="285779" y="170188"/>
                  <a:pt x="293059" y="169072"/>
                  <a:pt x="300573" y="169072"/>
                </a:cubicBezTo>
                <a:cubicBezTo>
                  <a:pt x="342078" y="169072"/>
                  <a:pt x="375716" y="202711"/>
                  <a:pt x="375716" y="244216"/>
                </a:cubicBezTo>
                <a:lnTo>
                  <a:pt x="375716" y="263002"/>
                </a:lnTo>
                <a:cubicBezTo>
                  <a:pt x="375716" y="273392"/>
                  <a:pt x="367322" y="281787"/>
                  <a:pt x="356931" y="281787"/>
                </a:cubicBezTo>
                <a:lnTo>
                  <a:pt x="306033" y="281787"/>
                </a:lnTo>
                <a:close/>
                <a:moveTo>
                  <a:pt x="277091" y="93929"/>
                </a:moveTo>
                <a:cubicBezTo>
                  <a:pt x="277091" y="70601"/>
                  <a:pt x="296031" y="51661"/>
                  <a:pt x="319359" y="51661"/>
                </a:cubicBezTo>
                <a:cubicBezTo>
                  <a:pt x="342687" y="51661"/>
                  <a:pt x="361627" y="70601"/>
                  <a:pt x="361627" y="93929"/>
                </a:cubicBezTo>
                <a:cubicBezTo>
                  <a:pt x="361627" y="117258"/>
                  <a:pt x="342687" y="136197"/>
                  <a:pt x="319359" y="136197"/>
                </a:cubicBezTo>
                <a:cubicBezTo>
                  <a:pt x="296031" y="136197"/>
                  <a:pt x="277091" y="117258"/>
                  <a:pt x="277091" y="93929"/>
                </a:cubicBezTo>
                <a:close/>
                <a:moveTo>
                  <a:pt x="93929" y="253609"/>
                </a:moveTo>
                <a:cubicBezTo>
                  <a:pt x="93929" y="201713"/>
                  <a:pt x="135962" y="159680"/>
                  <a:pt x="187858" y="159680"/>
                </a:cubicBezTo>
                <a:cubicBezTo>
                  <a:pt x="239754" y="159680"/>
                  <a:pt x="281787" y="201713"/>
                  <a:pt x="281787" y="253609"/>
                </a:cubicBezTo>
                <a:lnTo>
                  <a:pt x="281787" y="263002"/>
                </a:lnTo>
                <a:cubicBezTo>
                  <a:pt x="281787" y="273392"/>
                  <a:pt x="273392" y="281787"/>
                  <a:pt x="263002" y="281787"/>
                </a:cubicBezTo>
                <a:lnTo>
                  <a:pt x="112715" y="281787"/>
                </a:lnTo>
                <a:cubicBezTo>
                  <a:pt x="102324" y="281787"/>
                  <a:pt x="93929" y="273392"/>
                  <a:pt x="93929" y="263002"/>
                </a:cubicBezTo>
                <a:lnTo>
                  <a:pt x="93929" y="253609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4" name="Text 22"/>
          <p:cNvSpPr/>
          <p:nvPr/>
        </p:nvSpPr>
        <p:spPr>
          <a:xfrm>
            <a:off x="1703248" y="7761676"/>
            <a:ext cx="7088518" cy="4007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367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团队配合的基础技能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1703248" y="8237584"/>
            <a:ext cx="7038422" cy="6512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78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篮球是团队运动，传接球是连接队友的桥梁。良好的传接技术能让球队进攻流畅，打出精彩配合。</a:t>
            </a:r>
            <a:endParaRPr lang="en-US" sz="1600" dirty="0"/>
          </a:p>
        </p:txBody>
      </p:sp>
      <p:pic>
        <p:nvPicPr>
          <p:cNvPr id="26" name="Image 0" descr="https://kimi-web-img.moonshot.cn/img/d3rqy6w6tyyf68.cloudfront.net/cec8834b8959e4aeb2995f993b0a271772fb88c4.jpg">    </p:cNvPr>
          <p:cNvPicPr>
            <a:picLocks noChangeAspect="1"/>
          </p:cNvPicPr>
          <p:nvPr/>
        </p:nvPicPr>
        <p:blipFill>
          <a:blip r:embed="rId1"/>
          <a:srcRect l="29163" r="29163" t="0" b="0"/>
          <a:stretch/>
        </p:blipFill>
        <p:spPr>
          <a:xfrm>
            <a:off x="9189595" y="2003821"/>
            <a:ext cx="6562515" cy="7138613"/>
          </a:xfrm>
          <a:prstGeom prst="roundRect">
            <a:avLst>
              <a:gd name="adj" fmla="val 3053"/>
            </a:avLst>
          </a:prstGeom>
        </p:spPr>
      </p:pic>
      <p:sp>
        <p:nvSpPr>
          <p:cNvPr id="27" name="Text 24"/>
          <p:cNvSpPr/>
          <p:nvPr/>
        </p:nvSpPr>
        <p:spPr>
          <a:xfrm>
            <a:off x="9490168" y="8087297"/>
            <a:ext cx="6111655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367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精准传接，制胜关键</a:t>
            </a:r>
            <a:endParaRPr lang="en-US" sz="1600" dirty="0"/>
          </a:p>
        </p:txBody>
      </p:sp>
      <p:sp>
        <p:nvSpPr>
          <p:cNvPr id="28" name="Text 25"/>
          <p:cNvSpPr/>
          <p:nvPr/>
        </p:nvSpPr>
        <p:spPr>
          <a:xfrm>
            <a:off x="9490168" y="8538157"/>
            <a:ext cx="6061559" cy="30057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7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从基础到精通，掌握比赛核心技能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8000" y="812800"/>
            <a:ext cx="76200" cy="609600"/>
          </a:xfrm>
          <a:custGeom>
            <a:avLst/>
            <a:gdLst/>
            <a:ahLst/>
            <a:cxnLst/>
            <a:rect l="l" t="t" r="r" b="b"/>
            <a:pathLst>
              <a:path w="76200" h="609600">
                <a:moveTo>
                  <a:pt x="0" y="0"/>
                </a:moveTo>
                <a:lnTo>
                  <a:pt x="76200" y="0"/>
                </a:lnTo>
                <a:lnTo>
                  <a:pt x="76200" y="609600"/>
                </a:lnTo>
                <a:lnTo>
                  <a:pt x="0" y="609600"/>
                </a:lnTo>
                <a:lnTo>
                  <a:pt x="0" y="0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" name="Text 1"/>
          <p:cNvSpPr/>
          <p:nvPr/>
        </p:nvSpPr>
        <p:spPr>
          <a:xfrm>
            <a:off x="787400" y="508000"/>
            <a:ext cx="45720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800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本节课学习目标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87400" y="1371600"/>
            <a:ext cx="43942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4A443F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Learning Objectives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08000" y="2006600"/>
            <a:ext cx="4914900" cy="4648200"/>
          </a:xfrm>
          <a:custGeom>
            <a:avLst/>
            <a:gdLst/>
            <a:ahLst/>
            <a:cxnLst/>
            <a:rect l="l" t="t" r="r" b="b"/>
            <a:pathLst>
              <a:path w="4914900" h="4648200">
                <a:moveTo>
                  <a:pt x="50800" y="0"/>
                </a:moveTo>
                <a:lnTo>
                  <a:pt x="4864100" y="0"/>
                </a:lnTo>
                <a:cubicBezTo>
                  <a:pt x="4892156" y="0"/>
                  <a:pt x="4914900" y="22744"/>
                  <a:pt x="4914900" y="50800"/>
                </a:cubicBezTo>
                <a:lnTo>
                  <a:pt x="4914900" y="4444981"/>
                </a:lnTo>
                <a:cubicBezTo>
                  <a:pt x="4914900" y="4557216"/>
                  <a:pt x="4823916" y="4648200"/>
                  <a:pt x="4711681" y="4648200"/>
                </a:cubicBezTo>
                <a:lnTo>
                  <a:pt x="203219" y="4648200"/>
                </a:lnTo>
                <a:cubicBezTo>
                  <a:pt x="90984" y="4648200"/>
                  <a:pt x="0" y="4557216"/>
                  <a:pt x="0" y="4444981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508000" y="2006600"/>
            <a:ext cx="4914900" cy="50800"/>
          </a:xfrm>
          <a:custGeom>
            <a:avLst/>
            <a:gdLst/>
            <a:ahLst/>
            <a:cxnLst/>
            <a:rect l="l" t="t" r="r" b="b"/>
            <a:pathLst>
              <a:path w="4914900" h="50800">
                <a:moveTo>
                  <a:pt x="50800" y="0"/>
                </a:moveTo>
                <a:lnTo>
                  <a:pt x="4864100" y="0"/>
                </a:lnTo>
                <a:cubicBezTo>
                  <a:pt x="4892137" y="0"/>
                  <a:pt x="4914900" y="22763"/>
                  <a:pt x="4914900" y="50800"/>
                </a:cubicBezTo>
                <a:lnTo>
                  <a:pt x="4914900" y="50800"/>
                </a:lnTo>
                <a:lnTo>
                  <a:pt x="0" y="50800"/>
                </a:ln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7" name="Shape 5"/>
          <p:cNvSpPr/>
          <p:nvPr/>
        </p:nvSpPr>
        <p:spPr>
          <a:xfrm>
            <a:off x="812800" y="2336800"/>
            <a:ext cx="812800" cy="81280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152400" y="0"/>
                </a:moveTo>
                <a:lnTo>
                  <a:pt x="660400" y="0"/>
                </a:lnTo>
                <a:cubicBezTo>
                  <a:pt x="744512" y="0"/>
                  <a:pt x="812800" y="68288"/>
                  <a:pt x="812800" y="152400"/>
                </a:cubicBezTo>
                <a:lnTo>
                  <a:pt x="812800" y="660400"/>
                </a:lnTo>
                <a:cubicBezTo>
                  <a:pt x="812800" y="744512"/>
                  <a:pt x="744512" y="812800"/>
                  <a:pt x="660400" y="812800"/>
                </a:cubicBezTo>
                <a:lnTo>
                  <a:pt x="152400" y="812800"/>
                </a:lnTo>
                <a:cubicBezTo>
                  <a:pt x="68288" y="812800"/>
                  <a:pt x="0" y="744512"/>
                  <a:pt x="0" y="6604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8" name="Shape 6"/>
          <p:cNvSpPr/>
          <p:nvPr/>
        </p:nvSpPr>
        <p:spPr>
          <a:xfrm>
            <a:off x="1066800" y="25908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400" y="84118"/>
                </a:moveTo>
                <a:lnTo>
                  <a:pt x="152400" y="268248"/>
                </a:lnTo>
                <a:lnTo>
                  <a:pt x="152698" y="268129"/>
                </a:lnTo>
                <a:cubicBezTo>
                  <a:pt x="185202" y="254615"/>
                  <a:pt x="220087" y="247650"/>
                  <a:pt x="255270" y="247650"/>
                </a:cubicBezTo>
                <a:lnTo>
                  <a:pt x="266700" y="247650"/>
                </a:lnTo>
                <a:lnTo>
                  <a:pt x="266700" y="57150"/>
                </a:lnTo>
                <a:lnTo>
                  <a:pt x="255270" y="57150"/>
                </a:lnTo>
                <a:cubicBezTo>
                  <a:pt x="230148" y="57150"/>
                  <a:pt x="205204" y="62151"/>
                  <a:pt x="181987" y="71795"/>
                </a:cubicBezTo>
                <a:cubicBezTo>
                  <a:pt x="171986" y="75962"/>
                  <a:pt x="162104" y="80070"/>
                  <a:pt x="152400" y="84118"/>
                </a:cubicBezTo>
                <a:close/>
                <a:moveTo>
                  <a:pt x="137458" y="36612"/>
                </a:moveTo>
                <a:lnTo>
                  <a:pt x="152400" y="42863"/>
                </a:lnTo>
                <a:lnTo>
                  <a:pt x="167342" y="36612"/>
                </a:lnTo>
                <a:cubicBezTo>
                  <a:pt x="195203" y="25003"/>
                  <a:pt x="225088" y="19050"/>
                  <a:pt x="255270" y="19050"/>
                </a:cubicBezTo>
                <a:lnTo>
                  <a:pt x="276225" y="19050"/>
                </a:lnTo>
                <a:cubicBezTo>
                  <a:pt x="292001" y="19050"/>
                  <a:pt x="304800" y="31849"/>
                  <a:pt x="304800" y="47625"/>
                </a:cubicBezTo>
                <a:lnTo>
                  <a:pt x="304800" y="257175"/>
                </a:lnTo>
                <a:cubicBezTo>
                  <a:pt x="304800" y="272951"/>
                  <a:pt x="292001" y="285750"/>
                  <a:pt x="276225" y="285750"/>
                </a:cubicBezTo>
                <a:lnTo>
                  <a:pt x="255270" y="285750"/>
                </a:lnTo>
                <a:cubicBezTo>
                  <a:pt x="225088" y="285750"/>
                  <a:pt x="195203" y="291703"/>
                  <a:pt x="167342" y="303312"/>
                </a:cubicBezTo>
                <a:lnTo>
                  <a:pt x="159722" y="306467"/>
                </a:lnTo>
                <a:cubicBezTo>
                  <a:pt x="155019" y="308431"/>
                  <a:pt x="149781" y="308431"/>
                  <a:pt x="145078" y="306467"/>
                </a:cubicBezTo>
                <a:lnTo>
                  <a:pt x="137458" y="303312"/>
                </a:lnTo>
                <a:cubicBezTo>
                  <a:pt x="109597" y="291703"/>
                  <a:pt x="79712" y="285750"/>
                  <a:pt x="49530" y="285750"/>
                </a:cubicBezTo>
                <a:lnTo>
                  <a:pt x="28575" y="285750"/>
                </a:lnTo>
                <a:cubicBezTo>
                  <a:pt x="12799" y="285750"/>
                  <a:pt x="0" y="272951"/>
                  <a:pt x="0" y="257175"/>
                </a:cubicBezTo>
                <a:lnTo>
                  <a:pt x="0" y="47625"/>
                </a:lnTo>
                <a:cubicBezTo>
                  <a:pt x="0" y="31849"/>
                  <a:pt x="12799" y="19050"/>
                  <a:pt x="28575" y="19050"/>
                </a:cubicBezTo>
                <a:lnTo>
                  <a:pt x="49530" y="19050"/>
                </a:lnTo>
                <a:cubicBezTo>
                  <a:pt x="79712" y="19050"/>
                  <a:pt x="109597" y="25003"/>
                  <a:pt x="137458" y="36612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9" name="Text 7"/>
          <p:cNvSpPr/>
          <p:nvPr/>
        </p:nvSpPr>
        <p:spPr>
          <a:xfrm>
            <a:off x="1828800" y="2514600"/>
            <a:ext cx="17145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3000" b="1" dirty="0">
                <a:solidFill>
                  <a:srgbClr val="B85929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知识目标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812800" y="3352800"/>
            <a:ext cx="44069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掌握双手胸前传接球的基本理论知识，理解技术动作的内在原理。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12800" y="4241800"/>
            <a:ext cx="355600" cy="355600"/>
          </a:xfrm>
          <a:custGeom>
            <a:avLst/>
            <a:gdLst/>
            <a:ahLst/>
            <a:cxnLst/>
            <a:rect l="l" t="t" r="r" b="b"/>
            <a:pathLst>
              <a:path w="355600" h="355600">
                <a:moveTo>
                  <a:pt x="177800" y="0"/>
                </a:moveTo>
                <a:lnTo>
                  <a:pt x="177800" y="0"/>
                </a:lnTo>
                <a:cubicBezTo>
                  <a:pt x="275930" y="0"/>
                  <a:pt x="355600" y="79670"/>
                  <a:pt x="355600" y="177800"/>
                </a:cubicBezTo>
                <a:lnTo>
                  <a:pt x="355600" y="177800"/>
                </a:lnTo>
                <a:cubicBezTo>
                  <a:pt x="355600" y="275930"/>
                  <a:pt x="275930" y="355600"/>
                  <a:pt x="177800" y="355600"/>
                </a:cubicBezTo>
                <a:lnTo>
                  <a:pt x="177800" y="355600"/>
                </a:lnTo>
                <a:cubicBezTo>
                  <a:pt x="79670" y="355600"/>
                  <a:pt x="0" y="275930"/>
                  <a:pt x="0" y="177800"/>
                </a:cubicBezTo>
                <a:lnTo>
                  <a:pt x="0" y="177800"/>
                </a:lnTo>
                <a:cubicBezTo>
                  <a:pt x="0" y="79670"/>
                  <a:pt x="79670" y="0"/>
                  <a:pt x="177800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2" name="Shape 10"/>
          <p:cNvSpPr/>
          <p:nvPr/>
        </p:nvSpPr>
        <p:spPr>
          <a:xfrm>
            <a:off x="915988" y="4330700"/>
            <a:ext cx="155575" cy="177800"/>
          </a:xfrm>
          <a:custGeom>
            <a:avLst/>
            <a:gdLst/>
            <a:ahLst/>
            <a:cxnLst/>
            <a:rect l="l" t="t" r="r" b="b"/>
            <a:pathLst>
              <a:path w="155575" h="177800">
                <a:moveTo>
                  <a:pt x="150991" y="24343"/>
                </a:moveTo>
                <a:cubicBezTo>
                  <a:pt x="155957" y="27955"/>
                  <a:pt x="157068" y="34900"/>
                  <a:pt x="153457" y="39866"/>
                </a:cubicBezTo>
                <a:lnTo>
                  <a:pt x="64557" y="162104"/>
                </a:lnTo>
                <a:cubicBezTo>
                  <a:pt x="62647" y="164743"/>
                  <a:pt x="59695" y="166375"/>
                  <a:pt x="56431" y="166653"/>
                </a:cubicBezTo>
                <a:cubicBezTo>
                  <a:pt x="53166" y="166931"/>
                  <a:pt x="50006" y="165715"/>
                  <a:pt x="47714" y="163423"/>
                </a:cubicBezTo>
                <a:lnTo>
                  <a:pt x="3264" y="118973"/>
                </a:lnTo>
                <a:cubicBezTo>
                  <a:pt x="-1077" y="114632"/>
                  <a:pt x="-1077" y="107583"/>
                  <a:pt x="3264" y="103242"/>
                </a:cubicBezTo>
                <a:cubicBezTo>
                  <a:pt x="7605" y="98901"/>
                  <a:pt x="14655" y="98901"/>
                  <a:pt x="18995" y="103242"/>
                </a:cubicBezTo>
                <a:lnTo>
                  <a:pt x="54243" y="138490"/>
                </a:lnTo>
                <a:lnTo>
                  <a:pt x="135503" y="26774"/>
                </a:lnTo>
                <a:cubicBezTo>
                  <a:pt x="139115" y="21808"/>
                  <a:pt x="146060" y="20697"/>
                  <a:pt x="151026" y="24309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3" name="Text 11"/>
          <p:cNvSpPr/>
          <p:nvPr/>
        </p:nvSpPr>
        <p:spPr>
          <a:xfrm>
            <a:off x="1320800" y="4216400"/>
            <a:ext cx="3911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掌握动作要领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320800" y="4622800"/>
            <a:ext cx="38989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理解持球姿势、传球发力、接球缓冲的完整技术流程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812800" y="5308600"/>
            <a:ext cx="355600" cy="355600"/>
          </a:xfrm>
          <a:custGeom>
            <a:avLst/>
            <a:gdLst/>
            <a:ahLst/>
            <a:cxnLst/>
            <a:rect l="l" t="t" r="r" b="b"/>
            <a:pathLst>
              <a:path w="355600" h="355600">
                <a:moveTo>
                  <a:pt x="177800" y="0"/>
                </a:moveTo>
                <a:lnTo>
                  <a:pt x="177800" y="0"/>
                </a:lnTo>
                <a:cubicBezTo>
                  <a:pt x="275930" y="0"/>
                  <a:pt x="355600" y="79670"/>
                  <a:pt x="355600" y="177800"/>
                </a:cubicBezTo>
                <a:lnTo>
                  <a:pt x="355600" y="177800"/>
                </a:lnTo>
                <a:cubicBezTo>
                  <a:pt x="355600" y="275930"/>
                  <a:pt x="275930" y="355600"/>
                  <a:pt x="177800" y="355600"/>
                </a:cubicBezTo>
                <a:lnTo>
                  <a:pt x="177800" y="355600"/>
                </a:lnTo>
                <a:cubicBezTo>
                  <a:pt x="79670" y="355600"/>
                  <a:pt x="0" y="275930"/>
                  <a:pt x="0" y="177800"/>
                </a:cubicBezTo>
                <a:lnTo>
                  <a:pt x="0" y="177800"/>
                </a:lnTo>
                <a:cubicBezTo>
                  <a:pt x="0" y="79670"/>
                  <a:pt x="79670" y="0"/>
                  <a:pt x="177800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6" name="Shape 14"/>
          <p:cNvSpPr/>
          <p:nvPr/>
        </p:nvSpPr>
        <p:spPr>
          <a:xfrm>
            <a:off x="915988" y="5397500"/>
            <a:ext cx="155575" cy="177800"/>
          </a:xfrm>
          <a:custGeom>
            <a:avLst/>
            <a:gdLst/>
            <a:ahLst/>
            <a:cxnLst/>
            <a:rect l="l" t="t" r="r" b="b"/>
            <a:pathLst>
              <a:path w="155575" h="177800">
                <a:moveTo>
                  <a:pt x="150991" y="24343"/>
                </a:moveTo>
                <a:cubicBezTo>
                  <a:pt x="155957" y="27955"/>
                  <a:pt x="157068" y="34900"/>
                  <a:pt x="153457" y="39866"/>
                </a:cubicBezTo>
                <a:lnTo>
                  <a:pt x="64557" y="162104"/>
                </a:lnTo>
                <a:cubicBezTo>
                  <a:pt x="62647" y="164743"/>
                  <a:pt x="59695" y="166375"/>
                  <a:pt x="56431" y="166653"/>
                </a:cubicBezTo>
                <a:cubicBezTo>
                  <a:pt x="53166" y="166931"/>
                  <a:pt x="50006" y="165715"/>
                  <a:pt x="47714" y="163423"/>
                </a:cubicBezTo>
                <a:lnTo>
                  <a:pt x="3264" y="118973"/>
                </a:lnTo>
                <a:cubicBezTo>
                  <a:pt x="-1077" y="114632"/>
                  <a:pt x="-1077" y="107583"/>
                  <a:pt x="3264" y="103242"/>
                </a:cubicBezTo>
                <a:cubicBezTo>
                  <a:pt x="7605" y="98901"/>
                  <a:pt x="14655" y="98901"/>
                  <a:pt x="18995" y="103242"/>
                </a:cubicBezTo>
                <a:lnTo>
                  <a:pt x="54243" y="138490"/>
                </a:lnTo>
                <a:lnTo>
                  <a:pt x="135503" y="26774"/>
                </a:lnTo>
                <a:cubicBezTo>
                  <a:pt x="139115" y="21808"/>
                  <a:pt x="146060" y="20697"/>
                  <a:pt x="151026" y="24309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7" name="Text 15"/>
          <p:cNvSpPr/>
          <p:nvPr/>
        </p:nvSpPr>
        <p:spPr>
          <a:xfrm>
            <a:off x="1320800" y="5283200"/>
            <a:ext cx="3911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理解技术原理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320800" y="5689600"/>
            <a:ext cx="38989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明白发力顺序、力学原理及在不同比赛场景下的运用时机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5672733" y="2006600"/>
            <a:ext cx="4914900" cy="4648200"/>
          </a:xfrm>
          <a:custGeom>
            <a:avLst/>
            <a:gdLst/>
            <a:ahLst/>
            <a:cxnLst/>
            <a:rect l="l" t="t" r="r" b="b"/>
            <a:pathLst>
              <a:path w="4914900" h="4648200">
                <a:moveTo>
                  <a:pt x="50800" y="0"/>
                </a:moveTo>
                <a:lnTo>
                  <a:pt x="4864100" y="0"/>
                </a:lnTo>
                <a:cubicBezTo>
                  <a:pt x="4892156" y="0"/>
                  <a:pt x="4914900" y="22744"/>
                  <a:pt x="4914900" y="50800"/>
                </a:cubicBezTo>
                <a:lnTo>
                  <a:pt x="4914900" y="4444981"/>
                </a:lnTo>
                <a:cubicBezTo>
                  <a:pt x="4914900" y="4557216"/>
                  <a:pt x="4823916" y="4648200"/>
                  <a:pt x="4711681" y="4648200"/>
                </a:cubicBezTo>
                <a:lnTo>
                  <a:pt x="203219" y="4648200"/>
                </a:lnTo>
                <a:cubicBezTo>
                  <a:pt x="90984" y="4648200"/>
                  <a:pt x="0" y="4557216"/>
                  <a:pt x="0" y="4444981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0" name="Shape 18"/>
          <p:cNvSpPr/>
          <p:nvPr/>
        </p:nvSpPr>
        <p:spPr>
          <a:xfrm>
            <a:off x="5672733" y="2006600"/>
            <a:ext cx="4914900" cy="50800"/>
          </a:xfrm>
          <a:custGeom>
            <a:avLst/>
            <a:gdLst/>
            <a:ahLst/>
            <a:cxnLst/>
            <a:rect l="l" t="t" r="r" b="b"/>
            <a:pathLst>
              <a:path w="4914900" h="50800">
                <a:moveTo>
                  <a:pt x="50800" y="0"/>
                </a:moveTo>
                <a:lnTo>
                  <a:pt x="4864100" y="0"/>
                </a:lnTo>
                <a:cubicBezTo>
                  <a:pt x="4892137" y="0"/>
                  <a:pt x="4914900" y="22763"/>
                  <a:pt x="4914900" y="50800"/>
                </a:cubicBezTo>
                <a:lnTo>
                  <a:pt x="4914900" y="50800"/>
                </a:lnTo>
                <a:lnTo>
                  <a:pt x="0" y="50800"/>
                </a:ln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1" name="Shape 19"/>
          <p:cNvSpPr/>
          <p:nvPr/>
        </p:nvSpPr>
        <p:spPr>
          <a:xfrm>
            <a:off x="5977533" y="2336800"/>
            <a:ext cx="812800" cy="81280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152400" y="0"/>
                </a:moveTo>
                <a:lnTo>
                  <a:pt x="660400" y="0"/>
                </a:lnTo>
                <a:cubicBezTo>
                  <a:pt x="744512" y="0"/>
                  <a:pt x="812800" y="68288"/>
                  <a:pt x="812800" y="152400"/>
                </a:cubicBezTo>
                <a:lnTo>
                  <a:pt x="812800" y="660400"/>
                </a:lnTo>
                <a:cubicBezTo>
                  <a:pt x="812800" y="744512"/>
                  <a:pt x="744512" y="812800"/>
                  <a:pt x="660400" y="812800"/>
                </a:cubicBezTo>
                <a:lnTo>
                  <a:pt x="152400" y="812800"/>
                </a:lnTo>
                <a:cubicBezTo>
                  <a:pt x="68288" y="812800"/>
                  <a:pt x="0" y="744512"/>
                  <a:pt x="0" y="6604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2" name="Shape 20"/>
          <p:cNvSpPr/>
          <p:nvPr/>
        </p:nvSpPr>
        <p:spPr>
          <a:xfrm>
            <a:off x="6193433" y="2590800"/>
            <a:ext cx="381000" cy="304800"/>
          </a:xfrm>
          <a:custGeom>
            <a:avLst/>
            <a:gdLst/>
            <a:ahLst/>
            <a:cxnLst/>
            <a:rect l="l" t="t" r="r" b="b"/>
            <a:pathLst>
              <a:path w="381000" h="304800">
                <a:moveTo>
                  <a:pt x="57150" y="66675"/>
                </a:moveTo>
                <a:cubicBezTo>
                  <a:pt x="57150" y="50899"/>
                  <a:pt x="69949" y="38100"/>
                  <a:pt x="85725" y="38100"/>
                </a:cubicBezTo>
                <a:cubicBezTo>
                  <a:pt x="101501" y="38100"/>
                  <a:pt x="114300" y="50899"/>
                  <a:pt x="114300" y="66675"/>
                </a:cubicBezTo>
                <a:lnTo>
                  <a:pt x="114300" y="133350"/>
                </a:lnTo>
                <a:lnTo>
                  <a:pt x="266700" y="133350"/>
                </a:lnTo>
                <a:lnTo>
                  <a:pt x="266700" y="66675"/>
                </a:lnTo>
                <a:cubicBezTo>
                  <a:pt x="266700" y="50899"/>
                  <a:pt x="279499" y="38100"/>
                  <a:pt x="295275" y="38100"/>
                </a:cubicBezTo>
                <a:cubicBezTo>
                  <a:pt x="311051" y="38100"/>
                  <a:pt x="323850" y="50899"/>
                  <a:pt x="323850" y="66675"/>
                </a:cubicBezTo>
                <a:lnTo>
                  <a:pt x="323850" y="76200"/>
                </a:lnTo>
                <a:lnTo>
                  <a:pt x="333375" y="76200"/>
                </a:lnTo>
                <a:cubicBezTo>
                  <a:pt x="349151" y="76200"/>
                  <a:pt x="361950" y="88999"/>
                  <a:pt x="361950" y="104775"/>
                </a:cubicBezTo>
                <a:lnTo>
                  <a:pt x="361950" y="133350"/>
                </a:lnTo>
                <a:cubicBezTo>
                  <a:pt x="372487" y="133350"/>
                  <a:pt x="381000" y="141863"/>
                  <a:pt x="381000" y="152400"/>
                </a:cubicBezTo>
                <a:cubicBezTo>
                  <a:pt x="381000" y="162937"/>
                  <a:pt x="372487" y="171450"/>
                  <a:pt x="361950" y="171450"/>
                </a:cubicBezTo>
                <a:lnTo>
                  <a:pt x="361950" y="200025"/>
                </a:lnTo>
                <a:cubicBezTo>
                  <a:pt x="361950" y="215801"/>
                  <a:pt x="349151" y="228600"/>
                  <a:pt x="333375" y="228600"/>
                </a:cubicBezTo>
                <a:lnTo>
                  <a:pt x="323850" y="228600"/>
                </a:lnTo>
                <a:lnTo>
                  <a:pt x="323850" y="238125"/>
                </a:lnTo>
                <a:cubicBezTo>
                  <a:pt x="323850" y="253901"/>
                  <a:pt x="311051" y="266700"/>
                  <a:pt x="295275" y="266700"/>
                </a:cubicBezTo>
                <a:cubicBezTo>
                  <a:pt x="279499" y="266700"/>
                  <a:pt x="266700" y="253901"/>
                  <a:pt x="266700" y="238125"/>
                </a:cubicBezTo>
                <a:lnTo>
                  <a:pt x="266700" y="171450"/>
                </a:lnTo>
                <a:lnTo>
                  <a:pt x="114300" y="171450"/>
                </a:lnTo>
                <a:lnTo>
                  <a:pt x="114300" y="238125"/>
                </a:lnTo>
                <a:cubicBezTo>
                  <a:pt x="114300" y="253901"/>
                  <a:pt x="101501" y="266700"/>
                  <a:pt x="85725" y="266700"/>
                </a:cubicBezTo>
                <a:cubicBezTo>
                  <a:pt x="69949" y="266700"/>
                  <a:pt x="57150" y="253901"/>
                  <a:pt x="57150" y="238125"/>
                </a:cubicBezTo>
                <a:lnTo>
                  <a:pt x="57150" y="228600"/>
                </a:lnTo>
                <a:lnTo>
                  <a:pt x="47625" y="228600"/>
                </a:lnTo>
                <a:cubicBezTo>
                  <a:pt x="31849" y="228600"/>
                  <a:pt x="19050" y="215801"/>
                  <a:pt x="19050" y="200025"/>
                </a:cubicBezTo>
                <a:lnTo>
                  <a:pt x="19050" y="171450"/>
                </a:lnTo>
                <a:cubicBezTo>
                  <a:pt x="8513" y="171450"/>
                  <a:pt x="0" y="162937"/>
                  <a:pt x="0" y="152400"/>
                </a:cubicBezTo>
                <a:cubicBezTo>
                  <a:pt x="0" y="141863"/>
                  <a:pt x="8513" y="133350"/>
                  <a:pt x="19050" y="133350"/>
                </a:cubicBezTo>
                <a:lnTo>
                  <a:pt x="19050" y="104775"/>
                </a:lnTo>
                <a:cubicBezTo>
                  <a:pt x="19050" y="88999"/>
                  <a:pt x="31849" y="76200"/>
                  <a:pt x="47625" y="76200"/>
                </a:cubicBezTo>
                <a:lnTo>
                  <a:pt x="57150" y="76200"/>
                </a:lnTo>
                <a:lnTo>
                  <a:pt x="57150" y="66675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3" name="Text 21"/>
          <p:cNvSpPr/>
          <p:nvPr/>
        </p:nvSpPr>
        <p:spPr>
          <a:xfrm>
            <a:off x="6993533" y="2514600"/>
            <a:ext cx="17145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3000" b="1" dirty="0">
                <a:solidFill>
                  <a:srgbClr val="D8A760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技能目标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5977533" y="3352800"/>
            <a:ext cx="44069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通过实践练习，将理论知识转化为实际技能，形成规范的技术动作。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5977533" y="4241800"/>
            <a:ext cx="355600" cy="355600"/>
          </a:xfrm>
          <a:custGeom>
            <a:avLst/>
            <a:gdLst/>
            <a:ahLst/>
            <a:cxnLst/>
            <a:rect l="l" t="t" r="r" b="b"/>
            <a:pathLst>
              <a:path w="355600" h="355600">
                <a:moveTo>
                  <a:pt x="177800" y="0"/>
                </a:moveTo>
                <a:lnTo>
                  <a:pt x="177800" y="0"/>
                </a:lnTo>
                <a:cubicBezTo>
                  <a:pt x="275930" y="0"/>
                  <a:pt x="355600" y="79670"/>
                  <a:pt x="355600" y="177800"/>
                </a:cubicBezTo>
                <a:lnTo>
                  <a:pt x="355600" y="177800"/>
                </a:lnTo>
                <a:cubicBezTo>
                  <a:pt x="355600" y="275930"/>
                  <a:pt x="275930" y="355600"/>
                  <a:pt x="177800" y="355600"/>
                </a:cubicBezTo>
                <a:lnTo>
                  <a:pt x="177800" y="355600"/>
                </a:lnTo>
                <a:cubicBezTo>
                  <a:pt x="79670" y="355600"/>
                  <a:pt x="0" y="275930"/>
                  <a:pt x="0" y="177800"/>
                </a:cubicBezTo>
                <a:lnTo>
                  <a:pt x="0" y="177800"/>
                </a:lnTo>
                <a:cubicBezTo>
                  <a:pt x="0" y="79670"/>
                  <a:pt x="79670" y="0"/>
                  <a:pt x="177800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6" name="Shape 24"/>
          <p:cNvSpPr/>
          <p:nvPr/>
        </p:nvSpPr>
        <p:spPr>
          <a:xfrm>
            <a:off x="6080720" y="4330700"/>
            <a:ext cx="155575" cy="177800"/>
          </a:xfrm>
          <a:custGeom>
            <a:avLst/>
            <a:gdLst/>
            <a:ahLst/>
            <a:cxnLst/>
            <a:rect l="l" t="t" r="r" b="b"/>
            <a:pathLst>
              <a:path w="155575" h="177800">
                <a:moveTo>
                  <a:pt x="150991" y="24343"/>
                </a:moveTo>
                <a:cubicBezTo>
                  <a:pt x="155957" y="27955"/>
                  <a:pt x="157068" y="34900"/>
                  <a:pt x="153457" y="39866"/>
                </a:cubicBezTo>
                <a:lnTo>
                  <a:pt x="64557" y="162104"/>
                </a:lnTo>
                <a:cubicBezTo>
                  <a:pt x="62647" y="164743"/>
                  <a:pt x="59695" y="166375"/>
                  <a:pt x="56431" y="166653"/>
                </a:cubicBezTo>
                <a:cubicBezTo>
                  <a:pt x="53166" y="166931"/>
                  <a:pt x="50006" y="165715"/>
                  <a:pt x="47714" y="163423"/>
                </a:cubicBezTo>
                <a:lnTo>
                  <a:pt x="3264" y="118973"/>
                </a:lnTo>
                <a:cubicBezTo>
                  <a:pt x="-1077" y="114632"/>
                  <a:pt x="-1077" y="107583"/>
                  <a:pt x="3264" y="103242"/>
                </a:cubicBezTo>
                <a:cubicBezTo>
                  <a:pt x="7605" y="98901"/>
                  <a:pt x="14655" y="98901"/>
                  <a:pt x="18995" y="103242"/>
                </a:cubicBezTo>
                <a:lnTo>
                  <a:pt x="54243" y="138490"/>
                </a:lnTo>
                <a:lnTo>
                  <a:pt x="135503" y="26774"/>
                </a:lnTo>
                <a:cubicBezTo>
                  <a:pt x="139115" y="21808"/>
                  <a:pt x="146060" y="20697"/>
                  <a:pt x="151026" y="24309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7" name="Text 25"/>
          <p:cNvSpPr/>
          <p:nvPr/>
        </p:nvSpPr>
        <p:spPr>
          <a:xfrm>
            <a:off x="6485533" y="4216400"/>
            <a:ext cx="3911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规范完成动作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6485533" y="4622800"/>
            <a:ext cx="38989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能够按照标准技术要领完成传接球，动作连贯协调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5977533" y="5308600"/>
            <a:ext cx="355600" cy="355600"/>
          </a:xfrm>
          <a:custGeom>
            <a:avLst/>
            <a:gdLst/>
            <a:ahLst/>
            <a:cxnLst/>
            <a:rect l="l" t="t" r="r" b="b"/>
            <a:pathLst>
              <a:path w="355600" h="355600">
                <a:moveTo>
                  <a:pt x="177800" y="0"/>
                </a:moveTo>
                <a:lnTo>
                  <a:pt x="177800" y="0"/>
                </a:lnTo>
                <a:cubicBezTo>
                  <a:pt x="275930" y="0"/>
                  <a:pt x="355600" y="79670"/>
                  <a:pt x="355600" y="177800"/>
                </a:cubicBezTo>
                <a:lnTo>
                  <a:pt x="355600" y="177800"/>
                </a:lnTo>
                <a:cubicBezTo>
                  <a:pt x="355600" y="275930"/>
                  <a:pt x="275930" y="355600"/>
                  <a:pt x="177800" y="355600"/>
                </a:cubicBezTo>
                <a:lnTo>
                  <a:pt x="177800" y="355600"/>
                </a:lnTo>
                <a:cubicBezTo>
                  <a:pt x="79670" y="355600"/>
                  <a:pt x="0" y="275930"/>
                  <a:pt x="0" y="177800"/>
                </a:cubicBezTo>
                <a:lnTo>
                  <a:pt x="0" y="177800"/>
                </a:lnTo>
                <a:cubicBezTo>
                  <a:pt x="0" y="79670"/>
                  <a:pt x="79670" y="0"/>
                  <a:pt x="177800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30" name="Shape 28"/>
          <p:cNvSpPr/>
          <p:nvPr/>
        </p:nvSpPr>
        <p:spPr>
          <a:xfrm>
            <a:off x="6080720" y="5397500"/>
            <a:ext cx="155575" cy="177800"/>
          </a:xfrm>
          <a:custGeom>
            <a:avLst/>
            <a:gdLst/>
            <a:ahLst/>
            <a:cxnLst/>
            <a:rect l="l" t="t" r="r" b="b"/>
            <a:pathLst>
              <a:path w="155575" h="177800">
                <a:moveTo>
                  <a:pt x="150991" y="24343"/>
                </a:moveTo>
                <a:cubicBezTo>
                  <a:pt x="155957" y="27955"/>
                  <a:pt x="157068" y="34900"/>
                  <a:pt x="153457" y="39866"/>
                </a:cubicBezTo>
                <a:lnTo>
                  <a:pt x="64557" y="162104"/>
                </a:lnTo>
                <a:cubicBezTo>
                  <a:pt x="62647" y="164743"/>
                  <a:pt x="59695" y="166375"/>
                  <a:pt x="56431" y="166653"/>
                </a:cubicBezTo>
                <a:cubicBezTo>
                  <a:pt x="53166" y="166931"/>
                  <a:pt x="50006" y="165715"/>
                  <a:pt x="47714" y="163423"/>
                </a:cubicBezTo>
                <a:lnTo>
                  <a:pt x="3264" y="118973"/>
                </a:lnTo>
                <a:cubicBezTo>
                  <a:pt x="-1077" y="114632"/>
                  <a:pt x="-1077" y="107583"/>
                  <a:pt x="3264" y="103242"/>
                </a:cubicBezTo>
                <a:cubicBezTo>
                  <a:pt x="7605" y="98901"/>
                  <a:pt x="14655" y="98901"/>
                  <a:pt x="18995" y="103242"/>
                </a:cubicBezTo>
                <a:lnTo>
                  <a:pt x="54243" y="138490"/>
                </a:lnTo>
                <a:lnTo>
                  <a:pt x="135503" y="26774"/>
                </a:lnTo>
                <a:cubicBezTo>
                  <a:pt x="139115" y="21808"/>
                  <a:pt x="146060" y="20697"/>
                  <a:pt x="151026" y="24309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31" name="Text 29"/>
          <p:cNvSpPr/>
          <p:nvPr/>
        </p:nvSpPr>
        <p:spPr>
          <a:xfrm>
            <a:off x="6485533" y="5283200"/>
            <a:ext cx="3911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提高准确稳定性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6485533" y="5689600"/>
            <a:ext cx="38989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传球精准度显著提升，接球失误率明显下降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10837466" y="2006600"/>
            <a:ext cx="4914900" cy="4648200"/>
          </a:xfrm>
          <a:custGeom>
            <a:avLst/>
            <a:gdLst/>
            <a:ahLst/>
            <a:cxnLst/>
            <a:rect l="l" t="t" r="r" b="b"/>
            <a:pathLst>
              <a:path w="4914900" h="4648200">
                <a:moveTo>
                  <a:pt x="50800" y="0"/>
                </a:moveTo>
                <a:lnTo>
                  <a:pt x="4864100" y="0"/>
                </a:lnTo>
                <a:cubicBezTo>
                  <a:pt x="4892156" y="0"/>
                  <a:pt x="4914900" y="22744"/>
                  <a:pt x="4914900" y="50800"/>
                </a:cubicBezTo>
                <a:lnTo>
                  <a:pt x="4914900" y="4444981"/>
                </a:lnTo>
                <a:cubicBezTo>
                  <a:pt x="4914900" y="4557216"/>
                  <a:pt x="4823916" y="4648200"/>
                  <a:pt x="4711681" y="4648200"/>
                </a:cubicBezTo>
                <a:lnTo>
                  <a:pt x="203219" y="4648200"/>
                </a:lnTo>
                <a:cubicBezTo>
                  <a:pt x="90984" y="4648200"/>
                  <a:pt x="0" y="4557216"/>
                  <a:pt x="0" y="4444981"/>
                </a:cubicBez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4" name="Shape 32"/>
          <p:cNvSpPr/>
          <p:nvPr/>
        </p:nvSpPr>
        <p:spPr>
          <a:xfrm>
            <a:off x="10837466" y="2006600"/>
            <a:ext cx="4914900" cy="50800"/>
          </a:xfrm>
          <a:custGeom>
            <a:avLst/>
            <a:gdLst/>
            <a:ahLst/>
            <a:cxnLst/>
            <a:rect l="l" t="t" r="r" b="b"/>
            <a:pathLst>
              <a:path w="4914900" h="50800">
                <a:moveTo>
                  <a:pt x="50800" y="0"/>
                </a:moveTo>
                <a:lnTo>
                  <a:pt x="4864100" y="0"/>
                </a:lnTo>
                <a:cubicBezTo>
                  <a:pt x="4892137" y="0"/>
                  <a:pt x="4914900" y="22763"/>
                  <a:pt x="4914900" y="50800"/>
                </a:cubicBezTo>
                <a:lnTo>
                  <a:pt x="4914900" y="50800"/>
                </a:lnTo>
                <a:lnTo>
                  <a:pt x="0" y="50800"/>
                </a:lnTo>
                <a:lnTo>
                  <a:pt x="0" y="50800"/>
                </a:lnTo>
                <a:cubicBezTo>
                  <a:pt x="0" y="22763"/>
                  <a:pt x="22763" y="0"/>
                  <a:pt x="50800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5" name="Shape 33"/>
          <p:cNvSpPr/>
          <p:nvPr/>
        </p:nvSpPr>
        <p:spPr>
          <a:xfrm>
            <a:off x="11142266" y="2336800"/>
            <a:ext cx="812800" cy="81280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152400" y="0"/>
                </a:moveTo>
                <a:lnTo>
                  <a:pt x="660400" y="0"/>
                </a:lnTo>
                <a:cubicBezTo>
                  <a:pt x="744512" y="0"/>
                  <a:pt x="812800" y="68288"/>
                  <a:pt x="812800" y="152400"/>
                </a:cubicBezTo>
                <a:lnTo>
                  <a:pt x="812800" y="660400"/>
                </a:lnTo>
                <a:cubicBezTo>
                  <a:pt x="812800" y="744512"/>
                  <a:pt x="744512" y="812800"/>
                  <a:pt x="660400" y="812800"/>
                </a:cubicBezTo>
                <a:lnTo>
                  <a:pt x="152400" y="812800"/>
                </a:lnTo>
                <a:cubicBezTo>
                  <a:pt x="68288" y="812800"/>
                  <a:pt x="0" y="744512"/>
                  <a:pt x="0" y="6604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6" name="Shape 34"/>
          <p:cNvSpPr/>
          <p:nvPr/>
        </p:nvSpPr>
        <p:spPr>
          <a:xfrm>
            <a:off x="11396266" y="25908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43470" y="51852"/>
                </a:moveTo>
                <a:lnTo>
                  <a:pt x="152400" y="64175"/>
                </a:lnTo>
                <a:lnTo>
                  <a:pt x="161330" y="51852"/>
                </a:lnTo>
                <a:cubicBezTo>
                  <a:pt x="176212" y="31254"/>
                  <a:pt x="200144" y="19050"/>
                  <a:pt x="225564" y="19050"/>
                </a:cubicBezTo>
                <a:cubicBezTo>
                  <a:pt x="269319" y="19050"/>
                  <a:pt x="304800" y="54531"/>
                  <a:pt x="304800" y="98286"/>
                </a:cubicBezTo>
                <a:lnTo>
                  <a:pt x="304800" y="99834"/>
                </a:lnTo>
                <a:cubicBezTo>
                  <a:pt x="304800" y="166628"/>
                  <a:pt x="221516" y="244197"/>
                  <a:pt x="178058" y="277356"/>
                </a:cubicBezTo>
                <a:cubicBezTo>
                  <a:pt x="170676" y="282952"/>
                  <a:pt x="161627" y="285750"/>
                  <a:pt x="152400" y="285750"/>
                </a:cubicBezTo>
                <a:cubicBezTo>
                  <a:pt x="143173" y="285750"/>
                  <a:pt x="134064" y="283012"/>
                  <a:pt x="126742" y="277356"/>
                </a:cubicBezTo>
                <a:cubicBezTo>
                  <a:pt x="83284" y="244197"/>
                  <a:pt x="0" y="166628"/>
                  <a:pt x="0" y="99834"/>
                </a:cubicBezTo>
                <a:lnTo>
                  <a:pt x="0" y="98286"/>
                </a:lnTo>
                <a:cubicBezTo>
                  <a:pt x="0" y="54531"/>
                  <a:pt x="35481" y="19050"/>
                  <a:pt x="79236" y="19050"/>
                </a:cubicBezTo>
                <a:cubicBezTo>
                  <a:pt x="104656" y="19050"/>
                  <a:pt x="128588" y="31254"/>
                  <a:pt x="143470" y="51852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37" name="Text 35"/>
          <p:cNvSpPr/>
          <p:nvPr/>
        </p:nvSpPr>
        <p:spPr>
          <a:xfrm>
            <a:off x="12158266" y="2514600"/>
            <a:ext cx="17145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3000" b="1" dirty="0">
                <a:solidFill>
                  <a:srgbClr val="4A443F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情感目标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11142266" y="3352800"/>
            <a:ext cx="44069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在练习中体验篮球运动的乐趣，培养团队协作精神，增强运动自信。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11142266" y="4241800"/>
            <a:ext cx="355600" cy="355600"/>
          </a:xfrm>
          <a:custGeom>
            <a:avLst/>
            <a:gdLst/>
            <a:ahLst/>
            <a:cxnLst/>
            <a:rect l="l" t="t" r="r" b="b"/>
            <a:pathLst>
              <a:path w="355600" h="355600">
                <a:moveTo>
                  <a:pt x="177800" y="0"/>
                </a:moveTo>
                <a:lnTo>
                  <a:pt x="177800" y="0"/>
                </a:lnTo>
                <a:cubicBezTo>
                  <a:pt x="275930" y="0"/>
                  <a:pt x="355600" y="79670"/>
                  <a:pt x="355600" y="177800"/>
                </a:cubicBezTo>
                <a:lnTo>
                  <a:pt x="355600" y="177800"/>
                </a:lnTo>
                <a:cubicBezTo>
                  <a:pt x="355600" y="275930"/>
                  <a:pt x="275930" y="355600"/>
                  <a:pt x="177800" y="355600"/>
                </a:cubicBezTo>
                <a:lnTo>
                  <a:pt x="177800" y="355600"/>
                </a:lnTo>
                <a:cubicBezTo>
                  <a:pt x="79670" y="355600"/>
                  <a:pt x="0" y="275930"/>
                  <a:pt x="0" y="177800"/>
                </a:cubicBezTo>
                <a:lnTo>
                  <a:pt x="0" y="177800"/>
                </a:lnTo>
                <a:cubicBezTo>
                  <a:pt x="0" y="79670"/>
                  <a:pt x="79670" y="0"/>
                  <a:pt x="177800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40" name="Shape 38"/>
          <p:cNvSpPr/>
          <p:nvPr/>
        </p:nvSpPr>
        <p:spPr>
          <a:xfrm>
            <a:off x="11245453" y="4330700"/>
            <a:ext cx="155575" cy="177800"/>
          </a:xfrm>
          <a:custGeom>
            <a:avLst/>
            <a:gdLst/>
            <a:ahLst/>
            <a:cxnLst/>
            <a:rect l="l" t="t" r="r" b="b"/>
            <a:pathLst>
              <a:path w="155575" h="177800">
                <a:moveTo>
                  <a:pt x="150991" y="24343"/>
                </a:moveTo>
                <a:cubicBezTo>
                  <a:pt x="155957" y="27955"/>
                  <a:pt x="157068" y="34900"/>
                  <a:pt x="153457" y="39866"/>
                </a:cubicBezTo>
                <a:lnTo>
                  <a:pt x="64557" y="162104"/>
                </a:lnTo>
                <a:cubicBezTo>
                  <a:pt x="62647" y="164743"/>
                  <a:pt x="59695" y="166375"/>
                  <a:pt x="56431" y="166653"/>
                </a:cubicBezTo>
                <a:cubicBezTo>
                  <a:pt x="53166" y="166931"/>
                  <a:pt x="50006" y="165715"/>
                  <a:pt x="47714" y="163423"/>
                </a:cubicBezTo>
                <a:lnTo>
                  <a:pt x="3264" y="118973"/>
                </a:lnTo>
                <a:cubicBezTo>
                  <a:pt x="-1077" y="114632"/>
                  <a:pt x="-1077" y="107583"/>
                  <a:pt x="3264" y="103242"/>
                </a:cubicBezTo>
                <a:cubicBezTo>
                  <a:pt x="7605" y="98901"/>
                  <a:pt x="14655" y="98901"/>
                  <a:pt x="18995" y="103242"/>
                </a:cubicBezTo>
                <a:lnTo>
                  <a:pt x="54243" y="138490"/>
                </a:lnTo>
                <a:lnTo>
                  <a:pt x="135503" y="26774"/>
                </a:lnTo>
                <a:cubicBezTo>
                  <a:pt x="139115" y="21808"/>
                  <a:pt x="146060" y="20697"/>
                  <a:pt x="151026" y="24309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1" name="Text 39"/>
          <p:cNvSpPr/>
          <p:nvPr/>
        </p:nvSpPr>
        <p:spPr>
          <a:xfrm>
            <a:off x="11650266" y="4216400"/>
            <a:ext cx="3911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培养团队精神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11650266" y="4622800"/>
            <a:ext cx="38989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在配合中理解团队协作的重要性，建立相互信任</a:t>
            </a:r>
            <a:endParaRPr lang="en-US" sz="1600" dirty="0"/>
          </a:p>
        </p:txBody>
      </p:sp>
      <p:sp>
        <p:nvSpPr>
          <p:cNvPr id="43" name="Shape 41"/>
          <p:cNvSpPr/>
          <p:nvPr/>
        </p:nvSpPr>
        <p:spPr>
          <a:xfrm>
            <a:off x="11142266" y="5308600"/>
            <a:ext cx="355600" cy="355600"/>
          </a:xfrm>
          <a:custGeom>
            <a:avLst/>
            <a:gdLst/>
            <a:ahLst/>
            <a:cxnLst/>
            <a:rect l="l" t="t" r="r" b="b"/>
            <a:pathLst>
              <a:path w="355600" h="355600">
                <a:moveTo>
                  <a:pt x="177800" y="0"/>
                </a:moveTo>
                <a:lnTo>
                  <a:pt x="177800" y="0"/>
                </a:lnTo>
                <a:cubicBezTo>
                  <a:pt x="275930" y="0"/>
                  <a:pt x="355600" y="79670"/>
                  <a:pt x="355600" y="177800"/>
                </a:cubicBezTo>
                <a:lnTo>
                  <a:pt x="355600" y="177800"/>
                </a:lnTo>
                <a:cubicBezTo>
                  <a:pt x="355600" y="275930"/>
                  <a:pt x="275930" y="355600"/>
                  <a:pt x="177800" y="355600"/>
                </a:cubicBezTo>
                <a:lnTo>
                  <a:pt x="177800" y="355600"/>
                </a:lnTo>
                <a:cubicBezTo>
                  <a:pt x="79670" y="355600"/>
                  <a:pt x="0" y="275930"/>
                  <a:pt x="0" y="177800"/>
                </a:cubicBezTo>
                <a:lnTo>
                  <a:pt x="0" y="177800"/>
                </a:lnTo>
                <a:cubicBezTo>
                  <a:pt x="0" y="79670"/>
                  <a:pt x="79670" y="0"/>
                  <a:pt x="177800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44" name="Shape 42"/>
          <p:cNvSpPr/>
          <p:nvPr/>
        </p:nvSpPr>
        <p:spPr>
          <a:xfrm>
            <a:off x="11245453" y="5397500"/>
            <a:ext cx="155575" cy="177800"/>
          </a:xfrm>
          <a:custGeom>
            <a:avLst/>
            <a:gdLst/>
            <a:ahLst/>
            <a:cxnLst/>
            <a:rect l="l" t="t" r="r" b="b"/>
            <a:pathLst>
              <a:path w="155575" h="177800">
                <a:moveTo>
                  <a:pt x="150991" y="24343"/>
                </a:moveTo>
                <a:cubicBezTo>
                  <a:pt x="155957" y="27955"/>
                  <a:pt x="157068" y="34900"/>
                  <a:pt x="153457" y="39866"/>
                </a:cubicBezTo>
                <a:lnTo>
                  <a:pt x="64557" y="162104"/>
                </a:lnTo>
                <a:cubicBezTo>
                  <a:pt x="62647" y="164743"/>
                  <a:pt x="59695" y="166375"/>
                  <a:pt x="56431" y="166653"/>
                </a:cubicBezTo>
                <a:cubicBezTo>
                  <a:pt x="53166" y="166931"/>
                  <a:pt x="50006" y="165715"/>
                  <a:pt x="47714" y="163423"/>
                </a:cubicBezTo>
                <a:lnTo>
                  <a:pt x="3264" y="118973"/>
                </a:lnTo>
                <a:cubicBezTo>
                  <a:pt x="-1077" y="114632"/>
                  <a:pt x="-1077" y="107583"/>
                  <a:pt x="3264" y="103242"/>
                </a:cubicBezTo>
                <a:cubicBezTo>
                  <a:pt x="7605" y="98901"/>
                  <a:pt x="14655" y="98901"/>
                  <a:pt x="18995" y="103242"/>
                </a:cubicBezTo>
                <a:lnTo>
                  <a:pt x="54243" y="138490"/>
                </a:lnTo>
                <a:lnTo>
                  <a:pt x="135503" y="26774"/>
                </a:lnTo>
                <a:cubicBezTo>
                  <a:pt x="139115" y="21808"/>
                  <a:pt x="146060" y="20697"/>
                  <a:pt x="151026" y="24309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5" name="Text 43"/>
          <p:cNvSpPr/>
          <p:nvPr/>
        </p:nvSpPr>
        <p:spPr>
          <a:xfrm>
            <a:off x="11650266" y="5283200"/>
            <a:ext cx="39116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800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体验运动乐趣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11650266" y="5689600"/>
            <a:ext cx="38989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感受篮球运动的魅力，培养持续的练习兴趣</a:t>
            </a:r>
            <a:endParaRPr lang="en-US" sz="1600" dirty="0"/>
          </a:p>
        </p:txBody>
      </p:sp>
      <p:sp>
        <p:nvSpPr>
          <p:cNvPr id="47" name="Shape 45"/>
          <p:cNvSpPr/>
          <p:nvPr/>
        </p:nvSpPr>
        <p:spPr>
          <a:xfrm>
            <a:off x="508000" y="6908800"/>
            <a:ext cx="15240000" cy="1346200"/>
          </a:xfrm>
          <a:custGeom>
            <a:avLst/>
            <a:gdLst/>
            <a:ahLst/>
            <a:cxnLst/>
            <a:rect l="l" t="t" r="r" b="b"/>
            <a:pathLst>
              <a:path w="15240000" h="1346200">
                <a:moveTo>
                  <a:pt x="152403" y="0"/>
                </a:moveTo>
                <a:lnTo>
                  <a:pt x="15087597" y="0"/>
                </a:lnTo>
                <a:cubicBezTo>
                  <a:pt x="15171767" y="0"/>
                  <a:pt x="15240000" y="68233"/>
                  <a:pt x="15240000" y="152403"/>
                </a:cubicBezTo>
                <a:lnTo>
                  <a:pt x="15240000" y="1193797"/>
                </a:lnTo>
                <a:cubicBezTo>
                  <a:pt x="15240000" y="1277967"/>
                  <a:pt x="15171767" y="1346200"/>
                  <a:pt x="15087597" y="1346200"/>
                </a:cubicBezTo>
                <a:lnTo>
                  <a:pt x="152403" y="1346200"/>
                </a:lnTo>
                <a:cubicBezTo>
                  <a:pt x="68233" y="1346200"/>
                  <a:pt x="0" y="1277967"/>
                  <a:pt x="0" y="1193797"/>
                </a:cubicBezTo>
                <a:lnTo>
                  <a:pt x="0" y="152403"/>
                </a:lnTo>
                <a:cubicBezTo>
                  <a:pt x="0" y="68233"/>
                  <a:pt x="68233" y="0"/>
                  <a:pt x="152403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48" name="Shape 46"/>
          <p:cNvSpPr/>
          <p:nvPr/>
        </p:nvSpPr>
        <p:spPr>
          <a:xfrm>
            <a:off x="762000" y="7175500"/>
            <a:ext cx="812800" cy="81280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152400" y="0"/>
                </a:moveTo>
                <a:lnTo>
                  <a:pt x="660400" y="0"/>
                </a:lnTo>
                <a:cubicBezTo>
                  <a:pt x="744512" y="0"/>
                  <a:pt x="812800" y="68288"/>
                  <a:pt x="812800" y="152400"/>
                </a:cubicBezTo>
                <a:lnTo>
                  <a:pt x="812800" y="660400"/>
                </a:lnTo>
                <a:cubicBezTo>
                  <a:pt x="812800" y="744512"/>
                  <a:pt x="744512" y="812800"/>
                  <a:pt x="660400" y="812800"/>
                </a:cubicBezTo>
                <a:lnTo>
                  <a:pt x="152400" y="812800"/>
                </a:lnTo>
                <a:cubicBezTo>
                  <a:pt x="68288" y="812800"/>
                  <a:pt x="0" y="744512"/>
                  <a:pt x="0" y="6604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9" name="Shape 47"/>
          <p:cNvSpPr/>
          <p:nvPr/>
        </p:nvSpPr>
        <p:spPr>
          <a:xfrm>
            <a:off x="1028700" y="7391400"/>
            <a:ext cx="285750" cy="381000"/>
          </a:xfrm>
          <a:custGeom>
            <a:avLst/>
            <a:gdLst/>
            <a:ahLst/>
            <a:cxnLst/>
            <a:rect l="l" t="t" r="r" b="b"/>
            <a:pathLst>
              <a:path w="285750" h="381000">
                <a:moveTo>
                  <a:pt x="217959" y="285750"/>
                </a:moveTo>
                <a:cubicBezTo>
                  <a:pt x="223391" y="269156"/>
                  <a:pt x="234255" y="254124"/>
                  <a:pt x="246534" y="241176"/>
                </a:cubicBezTo>
                <a:cubicBezTo>
                  <a:pt x="270867" y="215578"/>
                  <a:pt x="285750" y="180975"/>
                  <a:pt x="285750" y="142875"/>
                </a:cubicBezTo>
                <a:cubicBezTo>
                  <a:pt x="285750" y="63996"/>
                  <a:pt x="221754" y="0"/>
                  <a:pt x="142875" y="0"/>
                </a:cubicBezTo>
                <a:cubicBezTo>
                  <a:pt x="63996" y="0"/>
                  <a:pt x="0" y="63996"/>
                  <a:pt x="0" y="142875"/>
                </a:cubicBezTo>
                <a:cubicBezTo>
                  <a:pt x="0" y="180975"/>
                  <a:pt x="14883" y="215578"/>
                  <a:pt x="39216" y="241176"/>
                </a:cubicBezTo>
                <a:cubicBezTo>
                  <a:pt x="51495" y="254124"/>
                  <a:pt x="62433" y="269156"/>
                  <a:pt x="67791" y="285750"/>
                </a:cubicBezTo>
                <a:lnTo>
                  <a:pt x="217884" y="285750"/>
                </a:lnTo>
                <a:close/>
                <a:moveTo>
                  <a:pt x="214313" y="321469"/>
                </a:moveTo>
                <a:lnTo>
                  <a:pt x="71438" y="321469"/>
                </a:lnTo>
                <a:lnTo>
                  <a:pt x="71438" y="333375"/>
                </a:lnTo>
                <a:cubicBezTo>
                  <a:pt x="71438" y="366266"/>
                  <a:pt x="98078" y="392906"/>
                  <a:pt x="130969" y="392906"/>
                </a:cubicBezTo>
                <a:lnTo>
                  <a:pt x="154781" y="392906"/>
                </a:lnTo>
                <a:cubicBezTo>
                  <a:pt x="187672" y="392906"/>
                  <a:pt x="214313" y="366266"/>
                  <a:pt x="214313" y="333375"/>
                </a:cubicBezTo>
                <a:lnTo>
                  <a:pt x="214313" y="321469"/>
                </a:lnTo>
                <a:close/>
                <a:moveTo>
                  <a:pt x="136922" y="83344"/>
                </a:moveTo>
                <a:cubicBezTo>
                  <a:pt x="107305" y="83344"/>
                  <a:pt x="83344" y="107305"/>
                  <a:pt x="83344" y="136922"/>
                </a:cubicBezTo>
                <a:cubicBezTo>
                  <a:pt x="83344" y="146819"/>
                  <a:pt x="75381" y="154781"/>
                  <a:pt x="65484" y="154781"/>
                </a:cubicBezTo>
                <a:cubicBezTo>
                  <a:pt x="55587" y="154781"/>
                  <a:pt x="47625" y="146819"/>
                  <a:pt x="47625" y="136922"/>
                </a:cubicBezTo>
                <a:cubicBezTo>
                  <a:pt x="47625" y="87585"/>
                  <a:pt x="87585" y="47625"/>
                  <a:pt x="136922" y="47625"/>
                </a:cubicBezTo>
                <a:cubicBezTo>
                  <a:pt x="146819" y="47625"/>
                  <a:pt x="154781" y="55587"/>
                  <a:pt x="154781" y="65484"/>
                </a:cubicBezTo>
                <a:cubicBezTo>
                  <a:pt x="154781" y="75381"/>
                  <a:pt x="146819" y="83344"/>
                  <a:pt x="136922" y="83344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50" name="Text 48"/>
          <p:cNvSpPr/>
          <p:nvPr/>
        </p:nvSpPr>
        <p:spPr>
          <a:xfrm>
            <a:off x="1828800" y="7162800"/>
            <a:ext cx="13817600" cy="406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三位一体的教学目标</a:t>
            </a:r>
            <a:endParaRPr lang="en-US" sz="1600" dirty="0"/>
          </a:p>
        </p:txBody>
      </p:sp>
      <p:sp>
        <p:nvSpPr>
          <p:cNvPr id="51" name="Text 49"/>
          <p:cNvSpPr/>
          <p:nvPr/>
        </p:nvSpPr>
        <p:spPr>
          <a:xfrm>
            <a:off x="1828800" y="7670800"/>
            <a:ext cx="13766800" cy="33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00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知识、技能、情感三者并重，培养全面发展的篮球学习者。不仅要掌握技术，更要理解原理、享受过程。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43850" y="710160"/>
            <a:ext cx="66577" cy="532620"/>
          </a:xfrm>
          <a:custGeom>
            <a:avLst/>
            <a:gdLst/>
            <a:ahLst/>
            <a:cxnLst/>
            <a:rect l="l" t="t" r="r" b="b"/>
            <a:pathLst>
              <a:path w="66577" h="532620">
                <a:moveTo>
                  <a:pt x="0" y="0"/>
                </a:moveTo>
                <a:lnTo>
                  <a:pt x="66577" y="0"/>
                </a:lnTo>
                <a:lnTo>
                  <a:pt x="66577" y="532620"/>
                </a:lnTo>
                <a:lnTo>
                  <a:pt x="0" y="532620"/>
                </a:lnTo>
                <a:lnTo>
                  <a:pt x="0" y="0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" name="Text 1"/>
          <p:cNvSpPr/>
          <p:nvPr/>
        </p:nvSpPr>
        <p:spPr>
          <a:xfrm>
            <a:off x="687967" y="443850"/>
            <a:ext cx="3994648" cy="6657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194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正确的持球姿势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687967" y="1198395"/>
            <a:ext cx="3839301" cy="31069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747" dirty="0">
                <a:solidFill>
                  <a:srgbClr val="4A443F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Proper Ball Holding Position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66042" y="1731014"/>
            <a:ext cx="6125128" cy="3473125"/>
          </a:xfrm>
          <a:custGeom>
            <a:avLst/>
            <a:gdLst/>
            <a:ahLst/>
            <a:cxnLst/>
            <a:rect l="l" t="t" r="r" b="b"/>
            <a:pathLst>
              <a:path w="6125128" h="3473125">
                <a:moveTo>
                  <a:pt x="44385" y="0"/>
                </a:moveTo>
                <a:lnTo>
                  <a:pt x="5947581" y="0"/>
                </a:lnTo>
                <a:cubicBezTo>
                  <a:pt x="6045638" y="0"/>
                  <a:pt x="6125128" y="79490"/>
                  <a:pt x="6125128" y="177546"/>
                </a:cubicBezTo>
                <a:lnTo>
                  <a:pt x="6125128" y="3295579"/>
                </a:lnTo>
                <a:cubicBezTo>
                  <a:pt x="6125128" y="3393635"/>
                  <a:pt x="6045638" y="3473125"/>
                  <a:pt x="5947581" y="3473125"/>
                </a:cubicBezTo>
                <a:lnTo>
                  <a:pt x="44385" y="3473125"/>
                </a:lnTo>
                <a:cubicBezTo>
                  <a:pt x="19872" y="3473125"/>
                  <a:pt x="0" y="3453253"/>
                  <a:pt x="0" y="3428740"/>
                </a:cubicBezTo>
                <a:lnTo>
                  <a:pt x="0" y="44385"/>
                </a:lnTo>
                <a:cubicBezTo>
                  <a:pt x="0" y="19888"/>
                  <a:pt x="19888" y="0"/>
                  <a:pt x="4438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466042" y="1731014"/>
            <a:ext cx="44385" cy="3473125"/>
          </a:xfrm>
          <a:custGeom>
            <a:avLst/>
            <a:gdLst/>
            <a:ahLst/>
            <a:cxnLst/>
            <a:rect l="l" t="t" r="r" b="b"/>
            <a:pathLst>
              <a:path w="44385" h="3473125">
                <a:moveTo>
                  <a:pt x="44385" y="0"/>
                </a:moveTo>
                <a:lnTo>
                  <a:pt x="44385" y="0"/>
                </a:lnTo>
                <a:lnTo>
                  <a:pt x="44385" y="3473125"/>
                </a:lnTo>
                <a:lnTo>
                  <a:pt x="44385" y="3473125"/>
                </a:lnTo>
                <a:cubicBezTo>
                  <a:pt x="19872" y="3473125"/>
                  <a:pt x="0" y="3453253"/>
                  <a:pt x="0" y="3428740"/>
                </a:cubicBezTo>
                <a:lnTo>
                  <a:pt x="0" y="44385"/>
                </a:lnTo>
                <a:cubicBezTo>
                  <a:pt x="0" y="19888"/>
                  <a:pt x="19888" y="0"/>
                  <a:pt x="44385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7" name="Shape 5"/>
          <p:cNvSpPr/>
          <p:nvPr/>
        </p:nvSpPr>
        <p:spPr>
          <a:xfrm>
            <a:off x="754545" y="1997324"/>
            <a:ext cx="532620" cy="532620"/>
          </a:xfrm>
          <a:custGeom>
            <a:avLst/>
            <a:gdLst/>
            <a:ahLst/>
            <a:cxnLst/>
            <a:rect l="l" t="t" r="r" b="b"/>
            <a:pathLst>
              <a:path w="532620" h="532620">
                <a:moveTo>
                  <a:pt x="133155" y="0"/>
                </a:moveTo>
                <a:lnTo>
                  <a:pt x="399465" y="0"/>
                </a:lnTo>
                <a:cubicBezTo>
                  <a:pt x="473004" y="0"/>
                  <a:pt x="532620" y="59616"/>
                  <a:pt x="532620" y="133155"/>
                </a:cubicBezTo>
                <a:lnTo>
                  <a:pt x="532620" y="399465"/>
                </a:lnTo>
                <a:cubicBezTo>
                  <a:pt x="532620" y="473004"/>
                  <a:pt x="473004" y="532620"/>
                  <a:pt x="399465" y="532620"/>
                </a:cubicBezTo>
                <a:lnTo>
                  <a:pt x="133155" y="532620"/>
                </a:lnTo>
                <a:cubicBezTo>
                  <a:pt x="59616" y="532620"/>
                  <a:pt x="0" y="473004"/>
                  <a:pt x="0" y="399465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8" name="Shape 6"/>
          <p:cNvSpPr/>
          <p:nvPr/>
        </p:nvSpPr>
        <p:spPr>
          <a:xfrm>
            <a:off x="909892" y="2152672"/>
            <a:ext cx="221925" cy="221925"/>
          </a:xfrm>
          <a:custGeom>
            <a:avLst/>
            <a:gdLst/>
            <a:ahLst/>
            <a:cxnLst/>
            <a:rect l="l" t="t" r="r" b="b"/>
            <a:pathLst>
              <a:path w="221925" h="221925">
                <a:moveTo>
                  <a:pt x="124833" y="13870"/>
                </a:moveTo>
                <a:cubicBezTo>
                  <a:pt x="124833" y="6198"/>
                  <a:pt x="118634" y="0"/>
                  <a:pt x="110962" y="0"/>
                </a:cubicBezTo>
                <a:cubicBezTo>
                  <a:pt x="103290" y="0"/>
                  <a:pt x="97092" y="6198"/>
                  <a:pt x="97092" y="13870"/>
                </a:cubicBezTo>
                <a:lnTo>
                  <a:pt x="97092" y="104027"/>
                </a:lnTo>
                <a:cubicBezTo>
                  <a:pt x="97092" y="107842"/>
                  <a:pt x="93971" y="110962"/>
                  <a:pt x="90157" y="110962"/>
                </a:cubicBezTo>
                <a:cubicBezTo>
                  <a:pt x="86343" y="110962"/>
                  <a:pt x="83222" y="107842"/>
                  <a:pt x="83222" y="104027"/>
                </a:cubicBezTo>
                <a:lnTo>
                  <a:pt x="83222" y="27741"/>
                </a:lnTo>
                <a:cubicBezTo>
                  <a:pt x="83222" y="20069"/>
                  <a:pt x="77024" y="13870"/>
                  <a:pt x="69352" y="13870"/>
                </a:cubicBezTo>
                <a:cubicBezTo>
                  <a:pt x="61680" y="13870"/>
                  <a:pt x="55481" y="20069"/>
                  <a:pt x="55481" y="27741"/>
                </a:cubicBezTo>
                <a:lnTo>
                  <a:pt x="55481" y="145638"/>
                </a:lnTo>
                <a:cubicBezTo>
                  <a:pt x="55481" y="146288"/>
                  <a:pt x="55481" y="146982"/>
                  <a:pt x="55525" y="147632"/>
                </a:cubicBezTo>
                <a:lnTo>
                  <a:pt x="29301" y="122666"/>
                </a:lnTo>
                <a:cubicBezTo>
                  <a:pt x="22366" y="116077"/>
                  <a:pt x="11400" y="116337"/>
                  <a:pt x="4768" y="123272"/>
                </a:cubicBezTo>
                <a:cubicBezTo>
                  <a:pt x="-1864" y="130208"/>
                  <a:pt x="-1560" y="141174"/>
                  <a:pt x="5375" y="147805"/>
                </a:cubicBezTo>
                <a:lnTo>
                  <a:pt x="54094" y="194184"/>
                </a:lnTo>
                <a:cubicBezTo>
                  <a:pt x="72776" y="211999"/>
                  <a:pt x="97612" y="221925"/>
                  <a:pt x="123446" y="221925"/>
                </a:cubicBezTo>
                <a:lnTo>
                  <a:pt x="131768" y="221925"/>
                </a:lnTo>
                <a:cubicBezTo>
                  <a:pt x="173899" y="221925"/>
                  <a:pt x="208055" y="187769"/>
                  <a:pt x="208055" y="145638"/>
                </a:cubicBezTo>
                <a:lnTo>
                  <a:pt x="208055" y="55481"/>
                </a:lnTo>
                <a:cubicBezTo>
                  <a:pt x="208055" y="47809"/>
                  <a:pt x="201856" y="41611"/>
                  <a:pt x="194184" y="41611"/>
                </a:cubicBezTo>
                <a:cubicBezTo>
                  <a:pt x="186512" y="41611"/>
                  <a:pt x="180314" y="47809"/>
                  <a:pt x="180314" y="55481"/>
                </a:cubicBezTo>
                <a:lnTo>
                  <a:pt x="180314" y="104027"/>
                </a:lnTo>
                <a:cubicBezTo>
                  <a:pt x="180314" y="107842"/>
                  <a:pt x="177193" y="110962"/>
                  <a:pt x="173379" y="110962"/>
                </a:cubicBezTo>
                <a:cubicBezTo>
                  <a:pt x="169565" y="110962"/>
                  <a:pt x="166444" y="107842"/>
                  <a:pt x="166444" y="104027"/>
                </a:cubicBezTo>
                <a:lnTo>
                  <a:pt x="166444" y="27741"/>
                </a:lnTo>
                <a:cubicBezTo>
                  <a:pt x="166444" y="20069"/>
                  <a:pt x="160245" y="13870"/>
                  <a:pt x="152573" y="13870"/>
                </a:cubicBezTo>
                <a:cubicBezTo>
                  <a:pt x="144901" y="13870"/>
                  <a:pt x="138703" y="20069"/>
                  <a:pt x="138703" y="27741"/>
                </a:cubicBezTo>
                <a:lnTo>
                  <a:pt x="138703" y="104027"/>
                </a:lnTo>
                <a:cubicBezTo>
                  <a:pt x="138703" y="107842"/>
                  <a:pt x="135582" y="110962"/>
                  <a:pt x="131768" y="110962"/>
                </a:cubicBezTo>
                <a:cubicBezTo>
                  <a:pt x="127954" y="110962"/>
                  <a:pt x="124833" y="107842"/>
                  <a:pt x="124833" y="104027"/>
                </a:cubicBezTo>
                <a:lnTo>
                  <a:pt x="124833" y="13870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9" name="Text 7"/>
          <p:cNvSpPr/>
          <p:nvPr/>
        </p:nvSpPr>
        <p:spPr>
          <a:xfrm>
            <a:off x="1420319" y="2086094"/>
            <a:ext cx="1198395" cy="355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097" b="1" dirty="0">
                <a:solidFill>
                  <a:srgbClr val="B85929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手部位置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54545" y="2707484"/>
            <a:ext cx="5659085" cy="57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98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双手自然分开，拇指相对：</a:t>
            </a:r>
            <a:pPr>
              <a:lnSpc>
                <a:spcPct val="140000"/>
              </a:lnSpc>
            </a:pPr>
            <a:r>
              <a:rPr lang="en-US" sz="139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双手自然张开，不要过于僵硬，两拇指相对形成一个"V"字形或心形空间，这个空间正是篮球放置的位置。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754545" y="3417644"/>
            <a:ext cx="5659085" cy="865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98" b="1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手指根部以上部位触球：</a:t>
            </a:r>
            <a:pPr>
              <a:lnSpc>
                <a:spcPct val="140000"/>
              </a:lnSpc>
            </a:pPr>
            <a:r>
              <a:rPr lang="en-US" sz="1398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用手指和指根以上的手掌部位接触篮球，而不是用整个手掌。这样可以增加对球的控制力和触感，掌心自然空出，不要贴紧篮球。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66042" y="5385840"/>
            <a:ext cx="6125128" cy="3473125"/>
          </a:xfrm>
          <a:custGeom>
            <a:avLst/>
            <a:gdLst/>
            <a:ahLst/>
            <a:cxnLst/>
            <a:rect l="l" t="t" r="r" b="b"/>
            <a:pathLst>
              <a:path w="6125128" h="3473125">
                <a:moveTo>
                  <a:pt x="44385" y="0"/>
                </a:moveTo>
                <a:lnTo>
                  <a:pt x="5947581" y="0"/>
                </a:lnTo>
                <a:cubicBezTo>
                  <a:pt x="6045638" y="0"/>
                  <a:pt x="6125128" y="79490"/>
                  <a:pt x="6125128" y="177546"/>
                </a:cubicBezTo>
                <a:lnTo>
                  <a:pt x="6125128" y="3295579"/>
                </a:lnTo>
                <a:cubicBezTo>
                  <a:pt x="6125128" y="3393635"/>
                  <a:pt x="6045638" y="3473125"/>
                  <a:pt x="5947581" y="3473125"/>
                </a:cubicBezTo>
                <a:lnTo>
                  <a:pt x="44385" y="3473125"/>
                </a:lnTo>
                <a:cubicBezTo>
                  <a:pt x="19872" y="3473125"/>
                  <a:pt x="0" y="3453253"/>
                  <a:pt x="0" y="3428740"/>
                </a:cubicBezTo>
                <a:lnTo>
                  <a:pt x="0" y="44385"/>
                </a:lnTo>
                <a:cubicBezTo>
                  <a:pt x="0" y="19888"/>
                  <a:pt x="19888" y="0"/>
                  <a:pt x="4438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3" name="Shape 11"/>
          <p:cNvSpPr/>
          <p:nvPr/>
        </p:nvSpPr>
        <p:spPr>
          <a:xfrm>
            <a:off x="466042" y="5385840"/>
            <a:ext cx="44385" cy="3473125"/>
          </a:xfrm>
          <a:custGeom>
            <a:avLst/>
            <a:gdLst/>
            <a:ahLst/>
            <a:cxnLst/>
            <a:rect l="l" t="t" r="r" b="b"/>
            <a:pathLst>
              <a:path w="44385" h="3473125">
                <a:moveTo>
                  <a:pt x="44385" y="0"/>
                </a:moveTo>
                <a:lnTo>
                  <a:pt x="44385" y="0"/>
                </a:lnTo>
                <a:lnTo>
                  <a:pt x="44385" y="3473125"/>
                </a:lnTo>
                <a:lnTo>
                  <a:pt x="44385" y="3473125"/>
                </a:lnTo>
                <a:cubicBezTo>
                  <a:pt x="19872" y="3473125"/>
                  <a:pt x="0" y="3453253"/>
                  <a:pt x="0" y="3428740"/>
                </a:cubicBezTo>
                <a:lnTo>
                  <a:pt x="0" y="44385"/>
                </a:lnTo>
                <a:cubicBezTo>
                  <a:pt x="0" y="19888"/>
                  <a:pt x="19888" y="0"/>
                  <a:pt x="44385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4" name="Shape 12"/>
          <p:cNvSpPr/>
          <p:nvPr/>
        </p:nvSpPr>
        <p:spPr>
          <a:xfrm>
            <a:off x="754545" y="5652150"/>
            <a:ext cx="532620" cy="532620"/>
          </a:xfrm>
          <a:custGeom>
            <a:avLst/>
            <a:gdLst/>
            <a:ahLst/>
            <a:cxnLst/>
            <a:rect l="l" t="t" r="r" b="b"/>
            <a:pathLst>
              <a:path w="532620" h="532620">
                <a:moveTo>
                  <a:pt x="133155" y="0"/>
                </a:moveTo>
                <a:lnTo>
                  <a:pt x="399465" y="0"/>
                </a:lnTo>
                <a:cubicBezTo>
                  <a:pt x="473004" y="0"/>
                  <a:pt x="532620" y="59616"/>
                  <a:pt x="532620" y="133155"/>
                </a:cubicBezTo>
                <a:lnTo>
                  <a:pt x="532620" y="399465"/>
                </a:lnTo>
                <a:cubicBezTo>
                  <a:pt x="532620" y="473004"/>
                  <a:pt x="473004" y="532620"/>
                  <a:pt x="399465" y="532620"/>
                </a:cubicBezTo>
                <a:lnTo>
                  <a:pt x="133155" y="532620"/>
                </a:lnTo>
                <a:cubicBezTo>
                  <a:pt x="59616" y="532620"/>
                  <a:pt x="0" y="473004"/>
                  <a:pt x="0" y="399465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5" name="Shape 13"/>
          <p:cNvSpPr/>
          <p:nvPr/>
        </p:nvSpPr>
        <p:spPr>
          <a:xfrm>
            <a:off x="923762" y="5807498"/>
            <a:ext cx="194184" cy="221925"/>
          </a:xfrm>
          <a:custGeom>
            <a:avLst/>
            <a:gdLst/>
            <a:ahLst/>
            <a:cxnLst/>
            <a:rect l="l" t="t" r="r" b="b"/>
            <a:pathLst>
              <a:path w="194184" h="221925">
                <a:moveTo>
                  <a:pt x="97092" y="107495"/>
                </a:moveTo>
                <a:cubicBezTo>
                  <a:pt x="125799" y="107495"/>
                  <a:pt x="149106" y="84188"/>
                  <a:pt x="149106" y="55481"/>
                </a:cubicBezTo>
                <a:cubicBezTo>
                  <a:pt x="149106" y="26774"/>
                  <a:pt x="125799" y="3468"/>
                  <a:pt x="97092" y="3468"/>
                </a:cubicBezTo>
                <a:cubicBezTo>
                  <a:pt x="68385" y="3468"/>
                  <a:pt x="45078" y="26774"/>
                  <a:pt x="45078" y="55481"/>
                </a:cubicBezTo>
                <a:cubicBezTo>
                  <a:pt x="45078" y="84188"/>
                  <a:pt x="68385" y="107495"/>
                  <a:pt x="97092" y="107495"/>
                </a:cubicBezTo>
                <a:close/>
                <a:moveTo>
                  <a:pt x="84219" y="131768"/>
                </a:moveTo>
                <a:cubicBezTo>
                  <a:pt x="41524" y="131768"/>
                  <a:pt x="6935" y="166357"/>
                  <a:pt x="6935" y="209052"/>
                </a:cubicBezTo>
                <a:cubicBezTo>
                  <a:pt x="6935" y="216160"/>
                  <a:pt x="12700" y="221925"/>
                  <a:pt x="19809" y="221925"/>
                </a:cubicBezTo>
                <a:lnTo>
                  <a:pt x="174376" y="221925"/>
                </a:lnTo>
                <a:cubicBezTo>
                  <a:pt x="181484" y="221925"/>
                  <a:pt x="187249" y="216160"/>
                  <a:pt x="187249" y="209052"/>
                </a:cubicBezTo>
                <a:cubicBezTo>
                  <a:pt x="187249" y="166357"/>
                  <a:pt x="152660" y="131768"/>
                  <a:pt x="109966" y="131768"/>
                </a:cubicBezTo>
                <a:lnTo>
                  <a:pt x="84219" y="131768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6" name="Text 14"/>
          <p:cNvSpPr/>
          <p:nvPr/>
        </p:nvSpPr>
        <p:spPr>
          <a:xfrm>
            <a:off x="1420319" y="5740920"/>
            <a:ext cx="1198395" cy="355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097" b="1" dirty="0">
                <a:solidFill>
                  <a:srgbClr val="D8A760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身体姿态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754545" y="6362310"/>
            <a:ext cx="5659085" cy="57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98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两肘自然弯曲：</a:t>
            </a:r>
            <a:pPr>
              <a:lnSpc>
                <a:spcPct val="140000"/>
              </a:lnSpc>
            </a:pPr>
            <a:r>
              <a:rPr lang="en-US" sz="139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肘关节弯曲约90度，自然放松下垂，不要紧贴身体也不要向外张开过大，保持舒适的姿态。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754545" y="7072470"/>
            <a:ext cx="5659085" cy="57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98" b="1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球置于胸前位置：</a:t>
            </a:r>
            <a:pPr>
              <a:lnSpc>
                <a:spcPct val="140000"/>
              </a:lnSpc>
            </a:pPr>
            <a:r>
              <a:rPr lang="en-US" sz="1398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将篮球持于胸前高度，大约与胸口平齐，既便于观察场上情况，也便于快速传球或做其他动作。</a:t>
            </a:r>
            <a:endParaRPr lang="en-US" sz="1600" dirty="0"/>
          </a:p>
        </p:txBody>
      </p:sp>
      <p:pic>
        <p:nvPicPr>
          <p:cNvPr id="19" name="Image 0" descr="https://kimi-web-img.moonshot.cn/img/avcssbasketball.com/a1513116f86b91deb5d55f95e763a8c57bb744d8.jpg">    </p:cNvPr>
          <p:cNvPicPr>
            <a:picLocks noChangeAspect="1"/>
          </p:cNvPicPr>
          <p:nvPr/>
        </p:nvPicPr>
        <p:blipFill>
          <a:blip r:embed="rId1"/>
          <a:srcRect l="17" r="17" t="0" b="0"/>
          <a:stretch/>
        </p:blipFill>
        <p:spPr>
          <a:xfrm>
            <a:off x="6856786" y="1731014"/>
            <a:ext cx="8954670" cy="7134886"/>
          </a:xfrm>
          <a:prstGeom prst="roundRect">
            <a:avLst>
              <a:gd name="adj" fmla="val 2488"/>
            </a:avLst>
          </a:prstGeom>
        </p:spPr>
      </p:pic>
      <p:sp>
        <p:nvSpPr>
          <p:cNvPr id="20" name="Shape 17"/>
          <p:cNvSpPr/>
          <p:nvPr/>
        </p:nvSpPr>
        <p:spPr>
          <a:xfrm>
            <a:off x="13591514" y="1997324"/>
            <a:ext cx="1952939" cy="710160"/>
          </a:xfrm>
          <a:custGeom>
            <a:avLst/>
            <a:gdLst/>
            <a:ahLst/>
            <a:cxnLst/>
            <a:rect l="l" t="t" r="r" b="b"/>
            <a:pathLst>
              <a:path w="1952939" h="710160">
                <a:moveTo>
                  <a:pt x="133155" y="0"/>
                </a:moveTo>
                <a:lnTo>
                  <a:pt x="1819784" y="0"/>
                </a:lnTo>
                <a:cubicBezTo>
                  <a:pt x="1893324" y="0"/>
                  <a:pt x="1952939" y="59616"/>
                  <a:pt x="1952939" y="133155"/>
                </a:cubicBezTo>
                <a:lnTo>
                  <a:pt x="1952939" y="577005"/>
                </a:lnTo>
                <a:cubicBezTo>
                  <a:pt x="1952939" y="650544"/>
                  <a:pt x="1893324" y="710160"/>
                  <a:pt x="1819784" y="710160"/>
                </a:cubicBezTo>
                <a:lnTo>
                  <a:pt x="133155" y="710160"/>
                </a:lnTo>
                <a:cubicBezTo>
                  <a:pt x="59616" y="710160"/>
                  <a:pt x="0" y="650544"/>
                  <a:pt x="0" y="577005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21" name="Text 18"/>
          <p:cNvSpPr/>
          <p:nvPr/>
        </p:nvSpPr>
        <p:spPr>
          <a:xfrm>
            <a:off x="13769054" y="2174864"/>
            <a:ext cx="1731014" cy="355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097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基础中的关键</a:t>
            </a:r>
            <a:endParaRPr lang="en-US" sz="1600" dirty="0"/>
          </a:p>
        </p:txBody>
      </p:sp>
      <p:sp>
        <p:nvSpPr>
          <p:cNvPr id="22" name="Shape 19"/>
          <p:cNvSpPr/>
          <p:nvPr/>
        </p:nvSpPr>
        <p:spPr>
          <a:xfrm>
            <a:off x="443850" y="9040493"/>
            <a:ext cx="15368300" cy="643582"/>
          </a:xfrm>
          <a:custGeom>
            <a:avLst/>
            <a:gdLst/>
            <a:ahLst/>
            <a:cxnLst/>
            <a:rect l="l" t="t" r="r" b="b"/>
            <a:pathLst>
              <a:path w="15368300" h="643582">
                <a:moveTo>
                  <a:pt x="133157" y="0"/>
                </a:moveTo>
                <a:lnTo>
                  <a:pt x="15235143" y="0"/>
                </a:lnTo>
                <a:cubicBezTo>
                  <a:pt x="15308684" y="0"/>
                  <a:pt x="15368300" y="59616"/>
                  <a:pt x="15368300" y="133157"/>
                </a:cubicBezTo>
                <a:lnTo>
                  <a:pt x="15368300" y="510425"/>
                </a:lnTo>
                <a:cubicBezTo>
                  <a:pt x="15368300" y="583966"/>
                  <a:pt x="15308684" y="643582"/>
                  <a:pt x="15235143" y="643582"/>
                </a:cubicBezTo>
                <a:lnTo>
                  <a:pt x="133157" y="643582"/>
                </a:lnTo>
                <a:cubicBezTo>
                  <a:pt x="59666" y="643582"/>
                  <a:pt x="0" y="583917"/>
                  <a:pt x="0" y="510425"/>
                </a:cubicBezTo>
                <a:lnTo>
                  <a:pt x="0" y="133157"/>
                </a:lnTo>
                <a:cubicBezTo>
                  <a:pt x="0" y="59666"/>
                  <a:pt x="59666" y="0"/>
                  <a:pt x="133157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23" name="Shape 20"/>
          <p:cNvSpPr/>
          <p:nvPr/>
        </p:nvSpPr>
        <p:spPr>
          <a:xfrm>
            <a:off x="654678" y="9229129"/>
            <a:ext cx="266310" cy="266310"/>
          </a:xfrm>
          <a:custGeom>
            <a:avLst/>
            <a:gdLst/>
            <a:ahLst/>
            <a:cxnLst/>
            <a:rect l="l" t="t" r="r" b="b"/>
            <a:pathLst>
              <a:path w="266310" h="266310">
                <a:moveTo>
                  <a:pt x="133155" y="0"/>
                </a:moveTo>
                <a:cubicBezTo>
                  <a:pt x="140801" y="0"/>
                  <a:pt x="147823" y="4213"/>
                  <a:pt x="151464" y="10923"/>
                </a:cubicBezTo>
                <a:lnTo>
                  <a:pt x="263813" y="218977"/>
                </a:lnTo>
                <a:cubicBezTo>
                  <a:pt x="267298" y="225427"/>
                  <a:pt x="267142" y="233229"/>
                  <a:pt x="263397" y="239523"/>
                </a:cubicBezTo>
                <a:cubicBezTo>
                  <a:pt x="259652" y="245817"/>
                  <a:pt x="252838" y="249666"/>
                  <a:pt x="245504" y="249666"/>
                </a:cubicBezTo>
                <a:lnTo>
                  <a:pt x="20805" y="249666"/>
                </a:lnTo>
                <a:cubicBezTo>
                  <a:pt x="13472" y="249666"/>
                  <a:pt x="6710" y="245817"/>
                  <a:pt x="2913" y="239523"/>
                </a:cubicBezTo>
                <a:cubicBezTo>
                  <a:pt x="-884" y="233229"/>
                  <a:pt x="-988" y="225427"/>
                  <a:pt x="2497" y="218977"/>
                </a:cubicBezTo>
                <a:lnTo>
                  <a:pt x="114846" y="10923"/>
                </a:lnTo>
                <a:cubicBezTo>
                  <a:pt x="118487" y="4213"/>
                  <a:pt x="125509" y="0"/>
                  <a:pt x="133155" y="0"/>
                </a:cubicBezTo>
                <a:close/>
                <a:moveTo>
                  <a:pt x="133155" y="87383"/>
                </a:moveTo>
                <a:cubicBezTo>
                  <a:pt x="126237" y="87383"/>
                  <a:pt x="120672" y="92948"/>
                  <a:pt x="120672" y="99866"/>
                </a:cubicBezTo>
                <a:lnTo>
                  <a:pt x="120672" y="158122"/>
                </a:lnTo>
                <a:cubicBezTo>
                  <a:pt x="120672" y="165039"/>
                  <a:pt x="126237" y="170605"/>
                  <a:pt x="133155" y="170605"/>
                </a:cubicBezTo>
                <a:cubicBezTo>
                  <a:pt x="140073" y="170605"/>
                  <a:pt x="145638" y="165039"/>
                  <a:pt x="145638" y="158122"/>
                </a:cubicBezTo>
                <a:lnTo>
                  <a:pt x="145638" y="99866"/>
                </a:lnTo>
                <a:cubicBezTo>
                  <a:pt x="145638" y="92948"/>
                  <a:pt x="140073" y="87383"/>
                  <a:pt x="133155" y="87383"/>
                </a:cubicBezTo>
                <a:close/>
                <a:moveTo>
                  <a:pt x="147043" y="199732"/>
                </a:moveTo>
                <a:cubicBezTo>
                  <a:pt x="147359" y="194577"/>
                  <a:pt x="144788" y="189673"/>
                  <a:pt x="140369" y="187000"/>
                </a:cubicBezTo>
                <a:cubicBezTo>
                  <a:pt x="135950" y="184327"/>
                  <a:pt x="130412" y="184327"/>
                  <a:pt x="125993" y="187000"/>
                </a:cubicBezTo>
                <a:cubicBezTo>
                  <a:pt x="121574" y="189673"/>
                  <a:pt x="119003" y="194577"/>
                  <a:pt x="119319" y="199732"/>
                </a:cubicBezTo>
                <a:cubicBezTo>
                  <a:pt x="119003" y="204887"/>
                  <a:pt x="121574" y="209792"/>
                  <a:pt x="125993" y="212465"/>
                </a:cubicBezTo>
                <a:cubicBezTo>
                  <a:pt x="130412" y="215138"/>
                  <a:pt x="135950" y="215138"/>
                  <a:pt x="140369" y="212465"/>
                </a:cubicBezTo>
                <a:cubicBezTo>
                  <a:pt x="144788" y="209792"/>
                  <a:pt x="147359" y="204887"/>
                  <a:pt x="147043" y="199732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4" name="Text 21"/>
          <p:cNvSpPr/>
          <p:nvPr/>
        </p:nvSpPr>
        <p:spPr>
          <a:xfrm>
            <a:off x="1131817" y="9218033"/>
            <a:ext cx="14591563" cy="2885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98" b="1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要点提示：</a:t>
            </a:r>
            <a:pPr>
              <a:lnSpc>
                <a:spcPct val="140000"/>
              </a:lnSpc>
            </a:pPr>
            <a:r>
              <a:rPr lang="en-US" sz="1398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持球时保持身体放松，手指自然分开，掌心空出，既要有稳定的持球感，又要保持灵活性。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70166" y="752266"/>
            <a:ext cx="70525" cy="564200"/>
          </a:xfrm>
          <a:custGeom>
            <a:avLst/>
            <a:gdLst/>
            <a:ahLst/>
            <a:cxnLst/>
            <a:rect l="l" t="t" r="r" b="b"/>
            <a:pathLst>
              <a:path w="70525" h="564200">
                <a:moveTo>
                  <a:pt x="0" y="0"/>
                </a:moveTo>
                <a:lnTo>
                  <a:pt x="70525" y="0"/>
                </a:lnTo>
                <a:lnTo>
                  <a:pt x="70525" y="564200"/>
                </a:lnTo>
                <a:lnTo>
                  <a:pt x="0" y="564200"/>
                </a:lnTo>
                <a:lnTo>
                  <a:pt x="0" y="0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" name="Text 1"/>
          <p:cNvSpPr/>
          <p:nvPr/>
        </p:nvSpPr>
        <p:spPr>
          <a:xfrm>
            <a:off x="728758" y="470166"/>
            <a:ext cx="3667297" cy="7052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443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传球技术分解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28758" y="1269449"/>
            <a:ext cx="3502739" cy="3291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51" dirty="0">
                <a:solidFill>
                  <a:srgbClr val="4A443F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Passing Technique Breakdown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70166" y="1857157"/>
            <a:ext cx="4948500" cy="5336388"/>
          </a:xfrm>
          <a:custGeom>
            <a:avLst/>
            <a:gdLst/>
            <a:ahLst/>
            <a:cxnLst/>
            <a:rect l="l" t="t" r="r" b="b"/>
            <a:pathLst>
              <a:path w="4948500" h="5336388">
                <a:moveTo>
                  <a:pt x="47017" y="0"/>
                </a:moveTo>
                <a:lnTo>
                  <a:pt x="4901484" y="0"/>
                </a:lnTo>
                <a:cubicBezTo>
                  <a:pt x="4927450" y="0"/>
                  <a:pt x="4948500" y="21050"/>
                  <a:pt x="4948500" y="47017"/>
                </a:cubicBezTo>
                <a:lnTo>
                  <a:pt x="4948500" y="5148345"/>
                </a:lnTo>
                <a:cubicBezTo>
                  <a:pt x="4948500" y="5252198"/>
                  <a:pt x="4864311" y="5336388"/>
                  <a:pt x="4760457" y="5336388"/>
                </a:cubicBezTo>
                <a:lnTo>
                  <a:pt x="188043" y="5336388"/>
                </a:lnTo>
                <a:cubicBezTo>
                  <a:pt x="84190" y="5336388"/>
                  <a:pt x="0" y="5252198"/>
                  <a:pt x="0" y="5148345"/>
                </a:cubicBezTo>
                <a:lnTo>
                  <a:pt x="0" y="47017"/>
                </a:lnTo>
                <a:cubicBezTo>
                  <a:pt x="0" y="21067"/>
                  <a:pt x="21067" y="0"/>
                  <a:pt x="47017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470166" y="1857157"/>
            <a:ext cx="4948500" cy="47017"/>
          </a:xfrm>
          <a:custGeom>
            <a:avLst/>
            <a:gdLst/>
            <a:ahLst/>
            <a:cxnLst/>
            <a:rect l="l" t="t" r="r" b="b"/>
            <a:pathLst>
              <a:path w="4948500" h="47017">
                <a:moveTo>
                  <a:pt x="47017" y="0"/>
                </a:moveTo>
                <a:lnTo>
                  <a:pt x="4901484" y="0"/>
                </a:lnTo>
                <a:cubicBezTo>
                  <a:pt x="4927450" y="0"/>
                  <a:pt x="4948500" y="21050"/>
                  <a:pt x="4948500" y="47017"/>
                </a:cubicBezTo>
                <a:lnTo>
                  <a:pt x="4948500" y="47017"/>
                </a:lnTo>
                <a:lnTo>
                  <a:pt x="0" y="47017"/>
                </a:lnTo>
                <a:lnTo>
                  <a:pt x="0" y="47017"/>
                </a:lnTo>
                <a:cubicBezTo>
                  <a:pt x="0" y="21067"/>
                  <a:pt x="21067" y="0"/>
                  <a:pt x="47017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7" name="Shape 5"/>
          <p:cNvSpPr/>
          <p:nvPr/>
        </p:nvSpPr>
        <p:spPr>
          <a:xfrm>
            <a:off x="752266" y="2162765"/>
            <a:ext cx="658233" cy="658233"/>
          </a:xfrm>
          <a:custGeom>
            <a:avLst/>
            <a:gdLst/>
            <a:ahLst/>
            <a:cxnLst/>
            <a:rect l="l" t="t" r="r" b="b"/>
            <a:pathLst>
              <a:path w="658233" h="658233">
                <a:moveTo>
                  <a:pt x="141053" y="0"/>
                </a:moveTo>
                <a:lnTo>
                  <a:pt x="517180" y="0"/>
                </a:lnTo>
                <a:cubicBezTo>
                  <a:pt x="595029" y="0"/>
                  <a:pt x="658233" y="63204"/>
                  <a:pt x="658233" y="141053"/>
                </a:cubicBezTo>
                <a:lnTo>
                  <a:pt x="658233" y="517180"/>
                </a:lnTo>
                <a:cubicBezTo>
                  <a:pt x="658233" y="595081"/>
                  <a:pt x="595081" y="658233"/>
                  <a:pt x="517180" y="658233"/>
                </a:cubicBezTo>
                <a:lnTo>
                  <a:pt x="141053" y="658233"/>
                </a:lnTo>
                <a:cubicBezTo>
                  <a:pt x="63204" y="658233"/>
                  <a:pt x="0" y="595029"/>
                  <a:pt x="0" y="517180"/>
                </a:cubicBezTo>
                <a:lnTo>
                  <a:pt x="0" y="141053"/>
                </a:lnTo>
                <a:cubicBezTo>
                  <a:pt x="0" y="63204"/>
                  <a:pt x="63204" y="0"/>
                  <a:pt x="141053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8" name="Text 6"/>
          <p:cNvSpPr/>
          <p:nvPr/>
        </p:nvSpPr>
        <p:spPr>
          <a:xfrm>
            <a:off x="898275" y="2280307"/>
            <a:ext cx="540691" cy="4231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777" b="1" dirty="0">
                <a:solidFill>
                  <a:srgbClr val="F8F7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01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1551549" y="2280307"/>
            <a:ext cx="1586811" cy="4231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777" b="1" dirty="0">
                <a:solidFill>
                  <a:srgbClr val="B85929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准备姿势</a:t>
            </a:r>
            <a:endParaRPr lang="en-US" sz="1600" dirty="0"/>
          </a:p>
        </p:txBody>
      </p:sp>
      <p:pic>
        <p:nvPicPr>
          <p:cNvPr id="10" name="Image 0" descr="https://kimi-web-img.moonshot.cn/img/stacknj.com/b17781a8827d5adc07680b1d57c3a4f1c201e6a9.png">    </p:cNvPr>
          <p:cNvPicPr>
            <a:picLocks noChangeAspect="1"/>
          </p:cNvPicPr>
          <p:nvPr/>
        </p:nvPicPr>
        <p:blipFill>
          <a:blip r:embed="rId1"/>
          <a:srcRect l="0" r="0" t="19649" b="19649"/>
          <a:stretch/>
        </p:blipFill>
        <p:spPr>
          <a:xfrm>
            <a:off x="752266" y="3009064"/>
            <a:ext cx="4384301" cy="1880665"/>
          </a:xfrm>
          <a:prstGeom prst="roundRect">
            <a:avLst>
              <a:gd name="adj" fmla="val 7500"/>
            </a:avLst>
          </a:prstGeom>
        </p:spPr>
      </p:pic>
      <p:sp>
        <p:nvSpPr>
          <p:cNvPr id="11" name="Shape 8"/>
          <p:cNvSpPr/>
          <p:nvPr/>
        </p:nvSpPr>
        <p:spPr>
          <a:xfrm>
            <a:off x="781651" y="5124813"/>
            <a:ext cx="211575" cy="211575"/>
          </a:xfrm>
          <a:custGeom>
            <a:avLst/>
            <a:gdLst/>
            <a:ahLst/>
            <a:cxnLst/>
            <a:rect l="l" t="t" r="r" b="b"/>
            <a:pathLst>
              <a:path w="211575" h="211575">
                <a:moveTo>
                  <a:pt x="105787" y="211575"/>
                </a:moveTo>
                <a:cubicBezTo>
                  <a:pt x="164173" y="211575"/>
                  <a:pt x="211575" y="164173"/>
                  <a:pt x="211575" y="105787"/>
                </a:cubicBezTo>
                <a:cubicBezTo>
                  <a:pt x="211575" y="47402"/>
                  <a:pt x="164173" y="0"/>
                  <a:pt x="105787" y="0"/>
                </a:cubicBezTo>
                <a:cubicBezTo>
                  <a:pt x="47402" y="0"/>
                  <a:pt x="0" y="47402"/>
                  <a:pt x="0" y="105787"/>
                </a:cubicBezTo>
                <a:cubicBezTo>
                  <a:pt x="0" y="164173"/>
                  <a:pt x="47402" y="211575"/>
                  <a:pt x="105787" y="211575"/>
                </a:cubicBezTo>
                <a:close/>
                <a:moveTo>
                  <a:pt x="140664" y="87894"/>
                </a:moveTo>
                <a:lnTo>
                  <a:pt x="107606" y="140788"/>
                </a:lnTo>
                <a:cubicBezTo>
                  <a:pt x="105870" y="143557"/>
                  <a:pt x="102895" y="145292"/>
                  <a:pt x="99630" y="145458"/>
                </a:cubicBezTo>
                <a:cubicBezTo>
                  <a:pt x="96366" y="145623"/>
                  <a:pt x="93225" y="144135"/>
                  <a:pt x="91283" y="141491"/>
                </a:cubicBezTo>
                <a:lnTo>
                  <a:pt x="71448" y="115044"/>
                </a:lnTo>
                <a:cubicBezTo>
                  <a:pt x="68142" y="110664"/>
                  <a:pt x="69051" y="104465"/>
                  <a:pt x="73431" y="101159"/>
                </a:cubicBezTo>
                <a:cubicBezTo>
                  <a:pt x="77812" y="97853"/>
                  <a:pt x="84010" y="98762"/>
                  <a:pt x="87316" y="103143"/>
                </a:cubicBezTo>
                <a:lnTo>
                  <a:pt x="98473" y="118019"/>
                </a:lnTo>
                <a:lnTo>
                  <a:pt x="123846" y="77398"/>
                </a:lnTo>
                <a:cubicBezTo>
                  <a:pt x="126738" y="72770"/>
                  <a:pt x="132854" y="71324"/>
                  <a:pt x="137524" y="74258"/>
                </a:cubicBezTo>
                <a:cubicBezTo>
                  <a:pt x="142193" y="77192"/>
                  <a:pt x="143598" y="83266"/>
                  <a:pt x="140664" y="87936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2" name="Text 9"/>
          <p:cNvSpPr/>
          <p:nvPr/>
        </p:nvSpPr>
        <p:spPr>
          <a:xfrm>
            <a:off x="1110768" y="5077796"/>
            <a:ext cx="4125709" cy="611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两脚前后开立：</a:t>
            </a:r>
            <a:pPr>
              <a:lnSpc>
                <a:spcPct val="140000"/>
              </a:lnSpc>
            </a:pPr>
            <a:r>
              <a:rPr lang="en-US" sz="148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一脚在前，一脚在后，两脚间距与肩同宽</a:t>
            </a: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781651" y="5736029"/>
            <a:ext cx="211575" cy="211575"/>
          </a:xfrm>
          <a:custGeom>
            <a:avLst/>
            <a:gdLst/>
            <a:ahLst/>
            <a:cxnLst/>
            <a:rect l="l" t="t" r="r" b="b"/>
            <a:pathLst>
              <a:path w="211575" h="211575">
                <a:moveTo>
                  <a:pt x="105787" y="211575"/>
                </a:moveTo>
                <a:cubicBezTo>
                  <a:pt x="164173" y="211575"/>
                  <a:pt x="211575" y="164173"/>
                  <a:pt x="211575" y="105787"/>
                </a:cubicBezTo>
                <a:cubicBezTo>
                  <a:pt x="211575" y="47402"/>
                  <a:pt x="164173" y="0"/>
                  <a:pt x="105787" y="0"/>
                </a:cubicBezTo>
                <a:cubicBezTo>
                  <a:pt x="47402" y="0"/>
                  <a:pt x="0" y="47402"/>
                  <a:pt x="0" y="105787"/>
                </a:cubicBezTo>
                <a:cubicBezTo>
                  <a:pt x="0" y="164173"/>
                  <a:pt x="47402" y="211575"/>
                  <a:pt x="105787" y="211575"/>
                </a:cubicBezTo>
                <a:close/>
                <a:moveTo>
                  <a:pt x="140664" y="87894"/>
                </a:moveTo>
                <a:lnTo>
                  <a:pt x="107606" y="140788"/>
                </a:lnTo>
                <a:cubicBezTo>
                  <a:pt x="105870" y="143557"/>
                  <a:pt x="102895" y="145292"/>
                  <a:pt x="99630" y="145458"/>
                </a:cubicBezTo>
                <a:cubicBezTo>
                  <a:pt x="96366" y="145623"/>
                  <a:pt x="93225" y="144135"/>
                  <a:pt x="91283" y="141491"/>
                </a:cubicBezTo>
                <a:lnTo>
                  <a:pt x="71448" y="115044"/>
                </a:lnTo>
                <a:cubicBezTo>
                  <a:pt x="68142" y="110664"/>
                  <a:pt x="69051" y="104465"/>
                  <a:pt x="73431" y="101159"/>
                </a:cubicBezTo>
                <a:cubicBezTo>
                  <a:pt x="77812" y="97853"/>
                  <a:pt x="84010" y="98762"/>
                  <a:pt x="87316" y="103143"/>
                </a:cubicBezTo>
                <a:lnTo>
                  <a:pt x="98473" y="118019"/>
                </a:lnTo>
                <a:lnTo>
                  <a:pt x="123846" y="77398"/>
                </a:lnTo>
                <a:cubicBezTo>
                  <a:pt x="126738" y="72770"/>
                  <a:pt x="132854" y="71324"/>
                  <a:pt x="137524" y="74258"/>
                </a:cubicBezTo>
                <a:cubicBezTo>
                  <a:pt x="142193" y="77192"/>
                  <a:pt x="143598" y="83266"/>
                  <a:pt x="140664" y="87936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4" name="Text 11"/>
          <p:cNvSpPr/>
          <p:nvPr/>
        </p:nvSpPr>
        <p:spPr>
          <a:xfrm>
            <a:off x="1110768" y="5689012"/>
            <a:ext cx="4125709" cy="611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身体重心微向前倾：</a:t>
            </a:r>
            <a:pPr>
              <a:lnSpc>
                <a:spcPct val="140000"/>
              </a:lnSpc>
            </a:pPr>
            <a:r>
              <a:rPr lang="en-US" sz="148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上体略前倾，重心落在前脚掌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781651" y="6347245"/>
            <a:ext cx="211575" cy="211575"/>
          </a:xfrm>
          <a:custGeom>
            <a:avLst/>
            <a:gdLst/>
            <a:ahLst/>
            <a:cxnLst/>
            <a:rect l="l" t="t" r="r" b="b"/>
            <a:pathLst>
              <a:path w="211575" h="211575">
                <a:moveTo>
                  <a:pt x="105787" y="211575"/>
                </a:moveTo>
                <a:cubicBezTo>
                  <a:pt x="164173" y="211575"/>
                  <a:pt x="211575" y="164173"/>
                  <a:pt x="211575" y="105787"/>
                </a:cubicBezTo>
                <a:cubicBezTo>
                  <a:pt x="211575" y="47402"/>
                  <a:pt x="164173" y="0"/>
                  <a:pt x="105787" y="0"/>
                </a:cubicBezTo>
                <a:cubicBezTo>
                  <a:pt x="47402" y="0"/>
                  <a:pt x="0" y="47402"/>
                  <a:pt x="0" y="105787"/>
                </a:cubicBezTo>
                <a:cubicBezTo>
                  <a:pt x="0" y="164173"/>
                  <a:pt x="47402" y="211575"/>
                  <a:pt x="105787" y="211575"/>
                </a:cubicBezTo>
                <a:close/>
                <a:moveTo>
                  <a:pt x="140664" y="87894"/>
                </a:moveTo>
                <a:lnTo>
                  <a:pt x="107606" y="140788"/>
                </a:lnTo>
                <a:cubicBezTo>
                  <a:pt x="105870" y="143557"/>
                  <a:pt x="102895" y="145292"/>
                  <a:pt x="99630" y="145458"/>
                </a:cubicBezTo>
                <a:cubicBezTo>
                  <a:pt x="96366" y="145623"/>
                  <a:pt x="93225" y="144135"/>
                  <a:pt x="91283" y="141491"/>
                </a:cubicBezTo>
                <a:lnTo>
                  <a:pt x="71448" y="115044"/>
                </a:lnTo>
                <a:cubicBezTo>
                  <a:pt x="68142" y="110664"/>
                  <a:pt x="69051" y="104465"/>
                  <a:pt x="73431" y="101159"/>
                </a:cubicBezTo>
                <a:cubicBezTo>
                  <a:pt x="77812" y="97853"/>
                  <a:pt x="84010" y="98762"/>
                  <a:pt x="87316" y="103143"/>
                </a:cubicBezTo>
                <a:lnTo>
                  <a:pt x="98473" y="118019"/>
                </a:lnTo>
                <a:lnTo>
                  <a:pt x="123846" y="77398"/>
                </a:lnTo>
                <a:cubicBezTo>
                  <a:pt x="126738" y="72770"/>
                  <a:pt x="132854" y="71324"/>
                  <a:pt x="137524" y="74258"/>
                </a:cubicBezTo>
                <a:cubicBezTo>
                  <a:pt x="142193" y="77192"/>
                  <a:pt x="143598" y="83266"/>
                  <a:pt x="140664" y="87936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6" name="Text 13"/>
          <p:cNvSpPr/>
          <p:nvPr/>
        </p:nvSpPr>
        <p:spPr>
          <a:xfrm>
            <a:off x="1110768" y="6300228"/>
            <a:ext cx="4125709" cy="611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目视传球目标：</a:t>
            </a:r>
            <a:pPr>
              <a:lnSpc>
                <a:spcPct val="140000"/>
              </a:lnSpc>
            </a:pPr>
            <a:r>
              <a:rPr lang="en-US" sz="148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眼睛注视接球队友，判断距离和位置</a:t>
            </a: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5654117" y="1857157"/>
            <a:ext cx="4948500" cy="5336388"/>
          </a:xfrm>
          <a:custGeom>
            <a:avLst/>
            <a:gdLst/>
            <a:ahLst/>
            <a:cxnLst/>
            <a:rect l="l" t="t" r="r" b="b"/>
            <a:pathLst>
              <a:path w="4948500" h="5336388">
                <a:moveTo>
                  <a:pt x="47017" y="0"/>
                </a:moveTo>
                <a:lnTo>
                  <a:pt x="4901484" y="0"/>
                </a:lnTo>
                <a:cubicBezTo>
                  <a:pt x="4927450" y="0"/>
                  <a:pt x="4948500" y="21050"/>
                  <a:pt x="4948500" y="47017"/>
                </a:cubicBezTo>
                <a:lnTo>
                  <a:pt x="4948500" y="5148345"/>
                </a:lnTo>
                <a:cubicBezTo>
                  <a:pt x="4948500" y="5252198"/>
                  <a:pt x="4864311" y="5336388"/>
                  <a:pt x="4760457" y="5336388"/>
                </a:cubicBezTo>
                <a:lnTo>
                  <a:pt x="188043" y="5336388"/>
                </a:lnTo>
                <a:cubicBezTo>
                  <a:pt x="84190" y="5336388"/>
                  <a:pt x="0" y="5252198"/>
                  <a:pt x="0" y="5148345"/>
                </a:cubicBezTo>
                <a:lnTo>
                  <a:pt x="0" y="47017"/>
                </a:lnTo>
                <a:cubicBezTo>
                  <a:pt x="0" y="21067"/>
                  <a:pt x="21067" y="0"/>
                  <a:pt x="47017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8" name="Shape 15"/>
          <p:cNvSpPr/>
          <p:nvPr/>
        </p:nvSpPr>
        <p:spPr>
          <a:xfrm>
            <a:off x="5654117" y="1857157"/>
            <a:ext cx="4948500" cy="47017"/>
          </a:xfrm>
          <a:custGeom>
            <a:avLst/>
            <a:gdLst/>
            <a:ahLst/>
            <a:cxnLst/>
            <a:rect l="l" t="t" r="r" b="b"/>
            <a:pathLst>
              <a:path w="4948500" h="47017">
                <a:moveTo>
                  <a:pt x="47017" y="0"/>
                </a:moveTo>
                <a:lnTo>
                  <a:pt x="4901484" y="0"/>
                </a:lnTo>
                <a:cubicBezTo>
                  <a:pt x="4927450" y="0"/>
                  <a:pt x="4948500" y="21050"/>
                  <a:pt x="4948500" y="47017"/>
                </a:cubicBezTo>
                <a:lnTo>
                  <a:pt x="4948500" y="47017"/>
                </a:lnTo>
                <a:lnTo>
                  <a:pt x="0" y="47017"/>
                </a:lnTo>
                <a:lnTo>
                  <a:pt x="0" y="47017"/>
                </a:lnTo>
                <a:cubicBezTo>
                  <a:pt x="0" y="21067"/>
                  <a:pt x="21067" y="0"/>
                  <a:pt x="47017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9" name="Shape 16"/>
          <p:cNvSpPr/>
          <p:nvPr/>
        </p:nvSpPr>
        <p:spPr>
          <a:xfrm>
            <a:off x="5936217" y="2162765"/>
            <a:ext cx="658233" cy="658233"/>
          </a:xfrm>
          <a:custGeom>
            <a:avLst/>
            <a:gdLst/>
            <a:ahLst/>
            <a:cxnLst/>
            <a:rect l="l" t="t" r="r" b="b"/>
            <a:pathLst>
              <a:path w="658233" h="658233">
                <a:moveTo>
                  <a:pt x="141053" y="0"/>
                </a:moveTo>
                <a:lnTo>
                  <a:pt x="517180" y="0"/>
                </a:lnTo>
                <a:cubicBezTo>
                  <a:pt x="595029" y="0"/>
                  <a:pt x="658233" y="63204"/>
                  <a:pt x="658233" y="141053"/>
                </a:cubicBezTo>
                <a:lnTo>
                  <a:pt x="658233" y="517180"/>
                </a:lnTo>
                <a:cubicBezTo>
                  <a:pt x="658233" y="595081"/>
                  <a:pt x="595081" y="658233"/>
                  <a:pt x="517180" y="658233"/>
                </a:cubicBezTo>
                <a:lnTo>
                  <a:pt x="141053" y="658233"/>
                </a:lnTo>
                <a:cubicBezTo>
                  <a:pt x="63204" y="658233"/>
                  <a:pt x="0" y="595029"/>
                  <a:pt x="0" y="517180"/>
                </a:cubicBezTo>
                <a:lnTo>
                  <a:pt x="0" y="141053"/>
                </a:lnTo>
                <a:cubicBezTo>
                  <a:pt x="0" y="63204"/>
                  <a:pt x="63204" y="0"/>
                  <a:pt x="141053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0" name="Text 17"/>
          <p:cNvSpPr/>
          <p:nvPr/>
        </p:nvSpPr>
        <p:spPr>
          <a:xfrm>
            <a:off x="6050269" y="2280307"/>
            <a:ext cx="611216" cy="4231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777" b="1" dirty="0">
                <a:solidFill>
                  <a:srgbClr val="F8F7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02</a:t>
            </a:r>
            <a:endParaRPr lang="en-US" sz="1600" dirty="0"/>
          </a:p>
        </p:txBody>
      </p:sp>
      <p:sp>
        <p:nvSpPr>
          <p:cNvPr id="21" name="Text 18"/>
          <p:cNvSpPr/>
          <p:nvPr/>
        </p:nvSpPr>
        <p:spPr>
          <a:xfrm>
            <a:off x="6735500" y="2280307"/>
            <a:ext cx="1586811" cy="4231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777" b="1" dirty="0">
                <a:solidFill>
                  <a:srgbClr val="D8A760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传球动作</a:t>
            </a:r>
            <a:endParaRPr lang="en-US" sz="1600" dirty="0"/>
          </a:p>
        </p:txBody>
      </p:sp>
      <p:pic>
        <p:nvPicPr>
          <p:cNvPr id="22" name="Image 1" descr="https://kimi-web-img.moonshot.cn/img/fitness365.me/aca13aa65314c41f58c68d32d2a71a3aa60f8d04.jpg">    </p:cNvPr>
          <p:cNvPicPr>
            <a:picLocks noChangeAspect="1"/>
          </p:cNvPicPr>
          <p:nvPr/>
        </p:nvPicPr>
        <p:blipFill>
          <a:blip r:embed="rId2"/>
          <a:srcRect l="0" r="0" t="21422" b="21422"/>
          <a:stretch/>
        </p:blipFill>
        <p:spPr>
          <a:xfrm>
            <a:off x="5936217" y="3009064"/>
            <a:ext cx="4384301" cy="1880665"/>
          </a:xfrm>
          <a:prstGeom prst="roundRect">
            <a:avLst>
              <a:gd name="adj" fmla="val 7500"/>
            </a:avLst>
          </a:prstGeom>
        </p:spPr>
      </p:pic>
      <p:sp>
        <p:nvSpPr>
          <p:cNvPr id="23" name="Shape 19"/>
          <p:cNvSpPr/>
          <p:nvPr/>
        </p:nvSpPr>
        <p:spPr>
          <a:xfrm>
            <a:off x="5965602" y="5124813"/>
            <a:ext cx="211575" cy="211575"/>
          </a:xfrm>
          <a:custGeom>
            <a:avLst/>
            <a:gdLst/>
            <a:ahLst/>
            <a:cxnLst/>
            <a:rect l="l" t="t" r="r" b="b"/>
            <a:pathLst>
              <a:path w="211575" h="211575">
                <a:moveTo>
                  <a:pt x="105787" y="211575"/>
                </a:moveTo>
                <a:cubicBezTo>
                  <a:pt x="164173" y="211575"/>
                  <a:pt x="211575" y="164173"/>
                  <a:pt x="211575" y="105787"/>
                </a:cubicBezTo>
                <a:cubicBezTo>
                  <a:pt x="211575" y="47402"/>
                  <a:pt x="164173" y="0"/>
                  <a:pt x="105787" y="0"/>
                </a:cubicBezTo>
                <a:cubicBezTo>
                  <a:pt x="47402" y="0"/>
                  <a:pt x="0" y="47402"/>
                  <a:pt x="0" y="105787"/>
                </a:cubicBezTo>
                <a:cubicBezTo>
                  <a:pt x="0" y="164173"/>
                  <a:pt x="47402" y="211575"/>
                  <a:pt x="105787" y="211575"/>
                </a:cubicBezTo>
                <a:close/>
                <a:moveTo>
                  <a:pt x="140664" y="87894"/>
                </a:moveTo>
                <a:lnTo>
                  <a:pt x="107606" y="140788"/>
                </a:lnTo>
                <a:cubicBezTo>
                  <a:pt x="105870" y="143557"/>
                  <a:pt x="102895" y="145292"/>
                  <a:pt x="99630" y="145458"/>
                </a:cubicBezTo>
                <a:cubicBezTo>
                  <a:pt x="96366" y="145623"/>
                  <a:pt x="93225" y="144135"/>
                  <a:pt x="91283" y="141491"/>
                </a:cubicBezTo>
                <a:lnTo>
                  <a:pt x="71448" y="115044"/>
                </a:lnTo>
                <a:cubicBezTo>
                  <a:pt x="68142" y="110664"/>
                  <a:pt x="69051" y="104465"/>
                  <a:pt x="73431" y="101159"/>
                </a:cubicBezTo>
                <a:cubicBezTo>
                  <a:pt x="77812" y="97853"/>
                  <a:pt x="84010" y="98762"/>
                  <a:pt x="87316" y="103143"/>
                </a:cubicBezTo>
                <a:lnTo>
                  <a:pt x="98473" y="118019"/>
                </a:lnTo>
                <a:lnTo>
                  <a:pt x="123846" y="77398"/>
                </a:lnTo>
                <a:cubicBezTo>
                  <a:pt x="126738" y="72770"/>
                  <a:pt x="132854" y="71324"/>
                  <a:pt x="137524" y="74258"/>
                </a:cubicBezTo>
                <a:cubicBezTo>
                  <a:pt x="142193" y="77192"/>
                  <a:pt x="143598" y="83266"/>
                  <a:pt x="140664" y="87936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4" name="Text 20"/>
          <p:cNvSpPr/>
          <p:nvPr/>
        </p:nvSpPr>
        <p:spPr>
          <a:xfrm>
            <a:off x="6294719" y="5077796"/>
            <a:ext cx="4043430" cy="305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两脚蹬地发力：</a:t>
            </a:r>
            <a:pPr>
              <a:lnSpc>
                <a:spcPct val="140000"/>
              </a:lnSpc>
            </a:pPr>
            <a:r>
              <a:rPr lang="en-US" sz="148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从地面开始，通过腿部传递力量</a:t>
            </a:r>
            <a:endParaRPr lang="en-US" sz="1600" dirty="0"/>
          </a:p>
        </p:txBody>
      </p:sp>
      <p:sp>
        <p:nvSpPr>
          <p:cNvPr id="25" name="Shape 21"/>
          <p:cNvSpPr/>
          <p:nvPr/>
        </p:nvSpPr>
        <p:spPr>
          <a:xfrm>
            <a:off x="5965602" y="5430421"/>
            <a:ext cx="211575" cy="211575"/>
          </a:xfrm>
          <a:custGeom>
            <a:avLst/>
            <a:gdLst/>
            <a:ahLst/>
            <a:cxnLst/>
            <a:rect l="l" t="t" r="r" b="b"/>
            <a:pathLst>
              <a:path w="211575" h="211575">
                <a:moveTo>
                  <a:pt x="105787" y="211575"/>
                </a:moveTo>
                <a:cubicBezTo>
                  <a:pt x="164173" y="211575"/>
                  <a:pt x="211575" y="164173"/>
                  <a:pt x="211575" y="105787"/>
                </a:cubicBezTo>
                <a:cubicBezTo>
                  <a:pt x="211575" y="47402"/>
                  <a:pt x="164173" y="0"/>
                  <a:pt x="105787" y="0"/>
                </a:cubicBezTo>
                <a:cubicBezTo>
                  <a:pt x="47402" y="0"/>
                  <a:pt x="0" y="47402"/>
                  <a:pt x="0" y="105787"/>
                </a:cubicBezTo>
                <a:cubicBezTo>
                  <a:pt x="0" y="164173"/>
                  <a:pt x="47402" y="211575"/>
                  <a:pt x="105787" y="211575"/>
                </a:cubicBezTo>
                <a:close/>
                <a:moveTo>
                  <a:pt x="140664" y="87894"/>
                </a:moveTo>
                <a:lnTo>
                  <a:pt x="107606" y="140788"/>
                </a:lnTo>
                <a:cubicBezTo>
                  <a:pt x="105870" y="143557"/>
                  <a:pt x="102895" y="145292"/>
                  <a:pt x="99630" y="145458"/>
                </a:cubicBezTo>
                <a:cubicBezTo>
                  <a:pt x="96366" y="145623"/>
                  <a:pt x="93225" y="144135"/>
                  <a:pt x="91283" y="141491"/>
                </a:cubicBezTo>
                <a:lnTo>
                  <a:pt x="71448" y="115044"/>
                </a:lnTo>
                <a:cubicBezTo>
                  <a:pt x="68142" y="110664"/>
                  <a:pt x="69051" y="104465"/>
                  <a:pt x="73431" y="101159"/>
                </a:cubicBezTo>
                <a:cubicBezTo>
                  <a:pt x="77812" y="97853"/>
                  <a:pt x="84010" y="98762"/>
                  <a:pt x="87316" y="103143"/>
                </a:cubicBezTo>
                <a:lnTo>
                  <a:pt x="98473" y="118019"/>
                </a:lnTo>
                <a:lnTo>
                  <a:pt x="123846" y="77398"/>
                </a:lnTo>
                <a:cubicBezTo>
                  <a:pt x="126738" y="72770"/>
                  <a:pt x="132854" y="71324"/>
                  <a:pt x="137524" y="74258"/>
                </a:cubicBezTo>
                <a:cubicBezTo>
                  <a:pt x="142193" y="77192"/>
                  <a:pt x="143598" y="83266"/>
                  <a:pt x="140664" y="87936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6" name="Text 22"/>
          <p:cNvSpPr/>
          <p:nvPr/>
        </p:nvSpPr>
        <p:spPr>
          <a:xfrm>
            <a:off x="6294719" y="5383404"/>
            <a:ext cx="3479231" cy="305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两臂迅速前伸：</a:t>
            </a:r>
            <a:pPr>
              <a:lnSpc>
                <a:spcPct val="140000"/>
              </a:lnSpc>
            </a:pPr>
            <a:r>
              <a:rPr lang="en-US" sz="148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向前伸直手臂，将球推出</a:t>
            </a:r>
            <a:endParaRPr lang="en-US" sz="1600" dirty="0"/>
          </a:p>
        </p:txBody>
      </p:sp>
      <p:sp>
        <p:nvSpPr>
          <p:cNvPr id="27" name="Shape 23"/>
          <p:cNvSpPr/>
          <p:nvPr/>
        </p:nvSpPr>
        <p:spPr>
          <a:xfrm>
            <a:off x="5965602" y="5736029"/>
            <a:ext cx="211575" cy="211575"/>
          </a:xfrm>
          <a:custGeom>
            <a:avLst/>
            <a:gdLst/>
            <a:ahLst/>
            <a:cxnLst/>
            <a:rect l="l" t="t" r="r" b="b"/>
            <a:pathLst>
              <a:path w="211575" h="211575">
                <a:moveTo>
                  <a:pt x="105787" y="211575"/>
                </a:moveTo>
                <a:cubicBezTo>
                  <a:pt x="164173" y="211575"/>
                  <a:pt x="211575" y="164173"/>
                  <a:pt x="211575" y="105787"/>
                </a:cubicBezTo>
                <a:cubicBezTo>
                  <a:pt x="211575" y="47402"/>
                  <a:pt x="164173" y="0"/>
                  <a:pt x="105787" y="0"/>
                </a:cubicBezTo>
                <a:cubicBezTo>
                  <a:pt x="47402" y="0"/>
                  <a:pt x="0" y="47402"/>
                  <a:pt x="0" y="105787"/>
                </a:cubicBezTo>
                <a:cubicBezTo>
                  <a:pt x="0" y="164173"/>
                  <a:pt x="47402" y="211575"/>
                  <a:pt x="105787" y="211575"/>
                </a:cubicBezTo>
                <a:close/>
                <a:moveTo>
                  <a:pt x="140664" y="87894"/>
                </a:moveTo>
                <a:lnTo>
                  <a:pt x="107606" y="140788"/>
                </a:lnTo>
                <a:cubicBezTo>
                  <a:pt x="105870" y="143557"/>
                  <a:pt x="102895" y="145292"/>
                  <a:pt x="99630" y="145458"/>
                </a:cubicBezTo>
                <a:cubicBezTo>
                  <a:pt x="96366" y="145623"/>
                  <a:pt x="93225" y="144135"/>
                  <a:pt x="91283" y="141491"/>
                </a:cubicBezTo>
                <a:lnTo>
                  <a:pt x="71448" y="115044"/>
                </a:lnTo>
                <a:cubicBezTo>
                  <a:pt x="68142" y="110664"/>
                  <a:pt x="69051" y="104465"/>
                  <a:pt x="73431" y="101159"/>
                </a:cubicBezTo>
                <a:cubicBezTo>
                  <a:pt x="77812" y="97853"/>
                  <a:pt x="84010" y="98762"/>
                  <a:pt x="87316" y="103143"/>
                </a:cubicBezTo>
                <a:lnTo>
                  <a:pt x="98473" y="118019"/>
                </a:lnTo>
                <a:lnTo>
                  <a:pt x="123846" y="77398"/>
                </a:lnTo>
                <a:cubicBezTo>
                  <a:pt x="126738" y="72770"/>
                  <a:pt x="132854" y="71324"/>
                  <a:pt x="137524" y="74258"/>
                </a:cubicBezTo>
                <a:cubicBezTo>
                  <a:pt x="142193" y="77192"/>
                  <a:pt x="143598" y="83266"/>
                  <a:pt x="140664" y="87936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8" name="Text 24"/>
          <p:cNvSpPr/>
          <p:nvPr/>
        </p:nvSpPr>
        <p:spPr>
          <a:xfrm>
            <a:off x="6294719" y="5689012"/>
            <a:ext cx="4125709" cy="611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手腕下压，手指拨球：</a:t>
            </a:r>
            <a:pPr>
              <a:lnSpc>
                <a:spcPct val="140000"/>
              </a:lnSpc>
            </a:pPr>
            <a:r>
              <a:rPr lang="en-US" sz="148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手腕翻转，手指拨球产生旋转</a:t>
            </a:r>
            <a:endParaRPr lang="en-US" sz="1600" dirty="0"/>
          </a:p>
        </p:txBody>
      </p:sp>
      <p:sp>
        <p:nvSpPr>
          <p:cNvPr id="29" name="Shape 25"/>
          <p:cNvSpPr/>
          <p:nvPr/>
        </p:nvSpPr>
        <p:spPr>
          <a:xfrm>
            <a:off x="10838068" y="1857157"/>
            <a:ext cx="4948500" cy="5336388"/>
          </a:xfrm>
          <a:custGeom>
            <a:avLst/>
            <a:gdLst/>
            <a:ahLst/>
            <a:cxnLst/>
            <a:rect l="l" t="t" r="r" b="b"/>
            <a:pathLst>
              <a:path w="4948500" h="5336388">
                <a:moveTo>
                  <a:pt x="47017" y="0"/>
                </a:moveTo>
                <a:lnTo>
                  <a:pt x="4901484" y="0"/>
                </a:lnTo>
                <a:cubicBezTo>
                  <a:pt x="4927450" y="0"/>
                  <a:pt x="4948500" y="21050"/>
                  <a:pt x="4948500" y="47017"/>
                </a:cubicBezTo>
                <a:lnTo>
                  <a:pt x="4948500" y="5148345"/>
                </a:lnTo>
                <a:cubicBezTo>
                  <a:pt x="4948500" y="5252198"/>
                  <a:pt x="4864311" y="5336388"/>
                  <a:pt x="4760457" y="5336388"/>
                </a:cubicBezTo>
                <a:lnTo>
                  <a:pt x="188043" y="5336388"/>
                </a:lnTo>
                <a:cubicBezTo>
                  <a:pt x="84190" y="5336388"/>
                  <a:pt x="0" y="5252198"/>
                  <a:pt x="0" y="5148345"/>
                </a:cubicBezTo>
                <a:lnTo>
                  <a:pt x="0" y="47017"/>
                </a:lnTo>
                <a:cubicBezTo>
                  <a:pt x="0" y="21067"/>
                  <a:pt x="21067" y="0"/>
                  <a:pt x="47017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0" name="Shape 26"/>
          <p:cNvSpPr/>
          <p:nvPr/>
        </p:nvSpPr>
        <p:spPr>
          <a:xfrm>
            <a:off x="10838068" y="1857157"/>
            <a:ext cx="4948500" cy="47017"/>
          </a:xfrm>
          <a:custGeom>
            <a:avLst/>
            <a:gdLst/>
            <a:ahLst/>
            <a:cxnLst/>
            <a:rect l="l" t="t" r="r" b="b"/>
            <a:pathLst>
              <a:path w="4948500" h="47017">
                <a:moveTo>
                  <a:pt x="47017" y="0"/>
                </a:moveTo>
                <a:lnTo>
                  <a:pt x="4901484" y="0"/>
                </a:lnTo>
                <a:cubicBezTo>
                  <a:pt x="4927450" y="0"/>
                  <a:pt x="4948500" y="21050"/>
                  <a:pt x="4948500" y="47017"/>
                </a:cubicBezTo>
                <a:lnTo>
                  <a:pt x="4948500" y="47017"/>
                </a:lnTo>
                <a:lnTo>
                  <a:pt x="0" y="47017"/>
                </a:lnTo>
                <a:lnTo>
                  <a:pt x="0" y="47017"/>
                </a:lnTo>
                <a:cubicBezTo>
                  <a:pt x="0" y="21067"/>
                  <a:pt x="21067" y="0"/>
                  <a:pt x="47017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1" name="Shape 27"/>
          <p:cNvSpPr/>
          <p:nvPr/>
        </p:nvSpPr>
        <p:spPr>
          <a:xfrm>
            <a:off x="11120168" y="2162765"/>
            <a:ext cx="658233" cy="658233"/>
          </a:xfrm>
          <a:custGeom>
            <a:avLst/>
            <a:gdLst/>
            <a:ahLst/>
            <a:cxnLst/>
            <a:rect l="l" t="t" r="r" b="b"/>
            <a:pathLst>
              <a:path w="658233" h="658233">
                <a:moveTo>
                  <a:pt x="141053" y="0"/>
                </a:moveTo>
                <a:lnTo>
                  <a:pt x="517180" y="0"/>
                </a:lnTo>
                <a:cubicBezTo>
                  <a:pt x="595029" y="0"/>
                  <a:pt x="658233" y="63204"/>
                  <a:pt x="658233" y="141053"/>
                </a:cubicBezTo>
                <a:lnTo>
                  <a:pt x="658233" y="517180"/>
                </a:lnTo>
                <a:cubicBezTo>
                  <a:pt x="658233" y="595081"/>
                  <a:pt x="595081" y="658233"/>
                  <a:pt x="517180" y="658233"/>
                </a:cubicBezTo>
                <a:lnTo>
                  <a:pt x="141053" y="658233"/>
                </a:lnTo>
                <a:cubicBezTo>
                  <a:pt x="63204" y="658233"/>
                  <a:pt x="0" y="595029"/>
                  <a:pt x="0" y="517180"/>
                </a:cubicBezTo>
                <a:lnTo>
                  <a:pt x="0" y="141053"/>
                </a:lnTo>
                <a:cubicBezTo>
                  <a:pt x="0" y="63204"/>
                  <a:pt x="63204" y="0"/>
                  <a:pt x="141053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2" name="Text 28"/>
          <p:cNvSpPr/>
          <p:nvPr/>
        </p:nvSpPr>
        <p:spPr>
          <a:xfrm>
            <a:off x="11232751" y="2280307"/>
            <a:ext cx="611216" cy="4231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777" b="1" dirty="0">
                <a:solidFill>
                  <a:srgbClr val="F8F7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03</a:t>
            </a:r>
            <a:endParaRPr lang="en-US" sz="1600" dirty="0"/>
          </a:p>
        </p:txBody>
      </p:sp>
      <p:sp>
        <p:nvSpPr>
          <p:cNvPr id="33" name="Text 29"/>
          <p:cNvSpPr/>
          <p:nvPr/>
        </p:nvSpPr>
        <p:spPr>
          <a:xfrm>
            <a:off x="11919450" y="2280307"/>
            <a:ext cx="1586811" cy="4231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777" b="1" dirty="0">
                <a:solidFill>
                  <a:srgbClr val="4A443F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随挥动作</a:t>
            </a:r>
            <a:endParaRPr lang="en-US" sz="1600" dirty="0"/>
          </a:p>
        </p:txBody>
      </p:sp>
      <p:sp>
        <p:nvSpPr>
          <p:cNvPr id="34" name="Shape 30"/>
          <p:cNvSpPr/>
          <p:nvPr/>
        </p:nvSpPr>
        <p:spPr>
          <a:xfrm>
            <a:off x="12959877" y="3361689"/>
            <a:ext cx="705249" cy="705249"/>
          </a:xfrm>
          <a:custGeom>
            <a:avLst/>
            <a:gdLst/>
            <a:ahLst/>
            <a:cxnLst/>
            <a:rect l="l" t="t" r="r" b="b"/>
            <a:pathLst>
              <a:path w="705249" h="705249">
                <a:moveTo>
                  <a:pt x="661171" y="132234"/>
                </a:moveTo>
                <a:cubicBezTo>
                  <a:pt x="685552" y="132234"/>
                  <a:pt x="705249" y="151932"/>
                  <a:pt x="705249" y="176312"/>
                </a:cubicBezTo>
                <a:cubicBezTo>
                  <a:pt x="705249" y="200693"/>
                  <a:pt x="685552" y="220390"/>
                  <a:pt x="661171" y="220390"/>
                </a:cubicBezTo>
                <a:lnTo>
                  <a:pt x="374664" y="220390"/>
                </a:lnTo>
                <a:lnTo>
                  <a:pt x="374664" y="132234"/>
                </a:lnTo>
                <a:lnTo>
                  <a:pt x="661171" y="132234"/>
                </a:lnTo>
                <a:close/>
                <a:moveTo>
                  <a:pt x="440781" y="396703"/>
                </a:moveTo>
                <a:cubicBezTo>
                  <a:pt x="465162" y="396703"/>
                  <a:pt x="484859" y="416400"/>
                  <a:pt x="484859" y="440781"/>
                </a:cubicBezTo>
                <a:cubicBezTo>
                  <a:pt x="484859" y="465162"/>
                  <a:pt x="465162" y="484859"/>
                  <a:pt x="440781" y="484859"/>
                </a:cubicBezTo>
                <a:lnTo>
                  <a:pt x="352625" y="484859"/>
                </a:lnTo>
                <a:cubicBezTo>
                  <a:pt x="328244" y="484859"/>
                  <a:pt x="308547" y="465162"/>
                  <a:pt x="308547" y="440781"/>
                </a:cubicBezTo>
                <a:cubicBezTo>
                  <a:pt x="308547" y="416400"/>
                  <a:pt x="328244" y="396703"/>
                  <a:pt x="352625" y="396703"/>
                </a:cubicBezTo>
                <a:lnTo>
                  <a:pt x="440781" y="396703"/>
                </a:lnTo>
                <a:close/>
                <a:moveTo>
                  <a:pt x="528937" y="308547"/>
                </a:moveTo>
                <a:cubicBezTo>
                  <a:pt x="528937" y="332927"/>
                  <a:pt x="509240" y="352625"/>
                  <a:pt x="484859" y="352625"/>
                </a:cubicBezTo>
                <a:lnTo>
                  <a:pt x="418742" y="352625"/>
                </a:lnTo>
                <a:cubicBezTo>
                  <a:pt x="394361" y="352625"/>
                  <a:pt x="374664" y="332927"/>
                  <a:pt x="374664" y="308547"/>
                </a:cubicBezTo>
                <a:cubicBezTo>
                  <a:pt x="374664" y="284166"/>
                  <a:pt x="394361" y="264469"/>
                  <a:pt x="418742" y="264469"/>
                </a:cubicBezTo>
                <a:lnTo>
                  <a:pt x="484859" y="264469"/>
                </a:lnTo>
                <a:cubicBezTo>
                  <a:pt x="509240" y="264469"/>
                  <a:pt x="528937" y="284166"/>
                  <a:pt x="528937" y="308547"/>
                </a:cubicBezTo>
                <a:close/>
                <a:moveTo>
                  <a:pt x="396703" y="528937"/>
                </a:moveTo>
                <a:cubicBezTo>
                  <a:pt x="421084" y="528937"/>
                  <a:pt x="440781" y="548634"/>
                  <a:pt x="440781" y="573015"/>
                </a:cubicBezTo>
                <a:cubicBezTo>
                  <a:pt x="440781" y="597396"/>
                  <a:pt x="421084" y="617093"/>
                  <a:pt x="396703" y="617093"/>
                </a:cubicBezTo>
                <a:lnTo>
                  <a:pt x="308547" y="617093"/>
                </a:lnTo>
                <a:cubicBezTo>
                  <a:pt x="284166" y="617093"/>
                  <a:pt x="264469" y="597396"/>
                  <a:pt x="264469" y="573015"/>
                </a:cubicBezTo>
                <a:cubicBezTo>
                  <a:pt x="264469" y="548634"/>
                  <a:pt x="284166" y="528937"/>
                  <a:pt x="308547" y="528937"/>
                </a:cubicBezTo>
                <a:lnTo>
                  <a:pt x="396703" y="528937"/>
                </a:lnTo>
                <a:close/>
                <a:moveTo>
                  <a:pt x="275488" y="396703"/>
                </a:moveTo>
                <a:lnTo>
                  <a:pt x="276315" y="396703"/>
                </a:lnTo>
                <a:cubicBezTo>
                  <a:pt x="268876" y="409651"/>
                  <a:pt x="264469" y="424665"/>
                  <a:pt x="264469" y="440781"/>
                </a:cubicBezTo>
                <a:cubicBezTo>
                  <a:pt x="264469" y="458963"/>
                  <a:pt x="269978" y="475768"/>
                  <a:pt x="279345" y="489818"/>
                </a:cubicBezTo>
                <a:cubicBezTo>
                  <a:pt x="245047" y="501802"/>
                  <a:pt x="220390" y="534585"/>
                  <a:pt x="220390" y="573015"/>
                </a:cubicBezTo>
                <a:cubicBezTo>
                  <a:pt x="220390" y="589131"/>
                  <a:pt x="224661" y="604145"/>
                  <a:pt x="232236" y="617093"/>
                </a:cubicBezTo>
                <a:lnTo>
                  <a:pt x="220390" y="617093"/>
                </a:lnTo>
                <a:cubicBezTo>
                  <a:pt x="98625" y="617093"/>
                  <a:pt x="0" y="518469"/>
                  <a:pt x="0" y="396703"/>
                </a:cubicBezTo>
                <a:lnTo>
                  <a:pt x="0" y="311715"/>
                </a:lnTo>
                <a:cubicBezTo>
                  <a:pt x="0" y="253311"/>
                  <a:pt x="23279" y="197249"/>
                  <a:pt x="64602" y="155926"/>
                </a:cubicBezTo>
                <a:lnTo>
                  <a:pt x="80580" y="139948"/>
                </a:lnTo>
                <a:cubicBezTo>
                  <a:pt x="113639" y="106752"/>
                  <a:pt x="158543" y="88156"/>
                  <a:pt x="205239" y="88156"/>
                </a:cubicBezTo>
                <a:lnTo>
                  <a:pt x="242430" y="88156"/>
                </a:lnTo>
                <a:cubicBezTo>
                  <a:pt x="291053" y="88156"/>
                  <a:pt x="330586" y="127689"/>
                  <a:pt x="330586" y="176312"/>
                </a:cubicBezTo>
                <a:lnTo>
                  <a:pt x="330586" y="297527"/>
                </a:lnTo>
                <a:cubicBezTo>
                  <a:pt x="330586" y="327969"/>
                  <a:pt x="305930" y="352625"/>
                  <a:pt x="275488" y="352625"/>
                </a:cubicBezTo>
                <a:cubicBezTo>
                  <a:pt x="245047" y="352625"/>
                  <a:pt x="220390" y="327969"/>
                  <a:pt x="220390" y="297527"/>
                </a:cubicBezTo>
                <a:lnTo>
                  <a:pt x="220390" y="220390"/>
                </a:lnTo>
                <a:cubicBezTo>
                  <a:pt x="220390" y="208269"/>
                  <a:pt x="210473" y="198351"/>
                  <a:pt x="198351" y="198351"/>
                </a:cubicBezTo>
                <a:cubicBezTo>
                  <a:pt x="186230" y="198351"/>
                  <a:pt x="176312" y="208269"/>
                  <a:pt x="176312" y="220390"/>
                </a:cubicBezTo>
                <a:lnTo>
                  <a:pt x="176312" y="297527"/>
                </a:lnTo>
                <a:cubicBezTo>
                  <a:pt x="176312" y="352349"/>
                  <a:pt x="220666" y="396703"/>
                  <a:pt x="275488" y="396703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5" name="Text 31"/>
          <p:cNvSpPr/>
          <p:nvPr/>
        </p:nvSpPr>
        <p:spPr>
          <a:xfrm>
            <a:off x="12818827" y="4207988"/>
            <a:ext cx="987349" cy="3291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66" b="1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动作示意</a:t>
            </a:r>
            <a:endParaRPr lang="en-US" sz="1600" dirty="0"/>
          </a:p>
        </p:txBody>
      </p:sp>
      <p:sp>
        <p:nvSpPr>
          <p:cNvPr id="36" name="Shape 32"/>
          <p:cNvSpPr/>
          <p:nvPr/>
        </p:nvSpPr>
        <p:spPr>
          <a:xfrm>
            <a:off x="11149553" y="5124813"/>
            <a:ext cx="211575" cy="211575"/>
          </a:xfrm>
          <a:custGeom>
            <a:avLst/>
            <a:gdLst/>
            <a:ahLst/>
            <a:cxnLst/>
            <a:rect l="l" t="t" r="r" b="b"/>
            <a:pathLst>
              <a:path w="211575" h="211575">
                <a:moveTo>
                  <a:pt x="105787" y="211575"/>
                </a:moveTo>
                <a:cubicBezTo>
                  <a:pt x="164173" y="211575"/>
                  <a:pt x="211575" y="164173"/>
                  <a:pt x="211575" y="105787"/>
                </a:cubicBezTo>
                <a:cubicBezTo>
                  <a:pt x="211575" y="47402"/>
                  <a:pt x="164173" y="0"/>
                  <a:pt x="105787" y="0"/>
                </a:cubicBezTo>
                <a:cubicBezTo>
                  <a:pt x="47402" y="0"/>
                  <a:pt x="0" y="47402"/>
                  <a:pt x="0" y="105787"/>
                </a:cubicBezTo>
                <a:cubicBezTo>
                  <a:pt x="0" y="164173"/>
                  <a:pt x="47402" y="211575"/>
                  <a:pt x="105787" y="211575"/>
                </a:cubicBezTo>
                <a:close/>
                <a:moveTo>
                  <a:pt x="140664" y="87894"/>
                </a:moveTo>
                <a:lnTo>
                  <a:pt x="107606" y="140788"/>
                </a:lnTo>
                <a:cubicBezTo>
                  <a:pt x="105870" y="143557"/>
                  <a:pt x="102895" y="145292"/>
                  <a:pt x="99630" y="145458"/>
                </a:cubicBezTo>
                <a:cubicBezTo>
                  <a:pt x="96366" y="145623"/>
                  <a:pt x="93225" y="144135"/>
                  <a:pt x="91283" y="141491"/>
                </a:cubicBezTo>
                <a:lnTo>
                  <a:pt x="71448" y="115044"/>
                </a:lnTo>
                <a:cubicBezTo>
                  <a:pt x="68142" y="110664"/>
                  <a:pt x="69051" y="104465"/>
                  <a:pt x="73431" y="101159"/>
                </a:cubicBezTo>
                <a:cubicBezTo>
                  <a:pt x="77812" y="97853"/>
                  <a:pt x="84010" y="98762"/>
                  <a:pt x="87316" y="103143"/>
                </a:cubicBezTo>
                <a:lnTo>
                  <a:pt x="98473" y="118019"/>
                </a:lnTo>
                <a:lnTo>
                  <a:pt x="123846" y="77398"/>
                </a:lnTo>
                <a:cubicBezTo>
                  <a:pt x="126738" y="72770"/>
                  <a:pt x="132854" y="71324"/>
                  <a:pt x="137524" y="74258"/>
                </a:cubicBezTo>
                <a:cubicBezTo>
                  <a:pt x="142193" y="77192"/>
                  <a:pt x="143598" y="83266"/>
                  <a:pt x="140664" y="87936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7" name="Text 33"/>
          <p:cNvSpPr/>
          <p:nvPr/>
        </p:nvSpPr>
        <p:spPr>
          <a:xfrm>
            <a:off x="11478670" y="5077796"/>
            <a:ext cx="3855364" cy="305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手臂自然前伸：</a:t>
            </a:r>
            <a:pPr>
              <a:lnSpc>
                <a:spcPct val="140000"/>
              </a:lnSpc>
            </a:pPr>
            <a:r>
              <a:rPr lang="en-US" sz="148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传球后手臂自然向前上方伸出</a:t>
            </a:r>
            <a:endParaRPr lang="en-US" sz="1600" dirty="0"/>
          </a:p>
        </p:txBody>
      </p:sp>
      <p:sp>
        <p:nvSpPr>
          <p:cNvPr id="38" name="Shape 34"/>
          <p:cNvSpPr/>
          <p:nvPr/>
        </p:nvSpPr>
        <p:spPr>
          <a:xfrm>
            <a:off x="11149553" y="5430421"/>
            <a:ext cx="211575" cy="211575"/>
          </a:xfrm>
          <a:custGeom>
            <a:avLst/>
            <a:gdLst/>
            <a:ahLst/>
            <a:cxnLst/>
            <a:rect l="l" t="t" r="r" b="b"/>
            <a:pathLst>
              <a:path w="211575" h="211575">
                <a:moveTo>
                  <a:pt x="105787" y="211575"/>
                </a:moveTo>
                <a:cubicBezTo>
                  <a:pt x="164173" y="211575"/>
                  <a:pt x="211575" y="164173"/>
                  <a:pt x="211575" y="105787"/>
                </a:cubicBezTo>
                <a:cubicBezTo>
                  <a:pt x="211575" y="47402"/>
                  <a:pt x="164173" y="0"/>
                  <a:pt x="105787" y="0"/>
                </a:cubicBezTo>
                <a:cubicBezTo>
                  <a:pt x="47402" y="0"/>
                  <a:pt x="0" y="47402"/>
                  <a:pt x="0" y="105787"/>
                </a:cubicBezTo>
                <a:cubicBezTo>
                  <a:pt x="0" y="164173"/>
                  <a:pt x="47402" y="211575"/>
                  <a:pt x="105787" y="211575"/>
                </a:cubicBezTo>
                <a:close/>
                <a:moveTo>
                  <a:pt x="140664" y="87894"/>
                </a:moveTo>
                <a:lnTo>
                  <a:pt x="107606" y="140788"/>
                </a:lnTo>
                <a:cubicBezTo>
                  <a:pt x="105870" y="143557"/>
                  <a:pt x="102895" y="145292"/>
                  <a:pt x="99630" y="145458"/>
                </a:cubicBezTo>
                <a:cubicBezTo>
                  <a:pt x="96366" y="145623"/>
                  <a:pt x="93225" y="144135"/>
                  <a:pt x="91283" y="141491"/>
                </a:cubicBezTo>
                <a:lnTo>
                  <a:pt x="71448" y="115044"/>
                </a:lnTo>
                <a:cubicBezTo>
                  <a:pt x="68142" y="110664"/>
                  <a:pt x="69051" y="104465"/>
                  <a:pt x="73431" y="101159"/>
                </a:cubicBezTo>
                <a:cubicBezTo>
                  <a:pt x="77812" y="97853"/>
                  <a:pt x="84010" y="98762"/>
                  <a:pt x="87316" y="103143"/>
                </a:cubicBezTo>
                <a:lnTo>
                  <a:pt x="98473" y="118019"/>
                </a:lnTo>
                <a:lnTo>
                  <a:pt x="123846" y="77398"/>
                </a:lnTo>
                <a:cubicBezTo>
                  <a:pt x="126738" y="72770"/>
                  <a:pt x="132854" y="71324"/>
                  <a:pt x="137524" y="74258"/>
                </a:cubicBezTo>
                <a:cubicBezTo>
                  <a:pt x="142193" y="77192"/>
                  <a:pt x="143598" y="83266"/>
                  <a:pt x="140664" y="87936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9" name="Text 35"/>
          <p:cNvSpPr/>
          <p:nvPr/>
        </p:nvSpPr>
        <p:spPr>
          <a:xfrm>
            <a:off x="11478670" y="5383404"/>
            <a:ext cx="3855364" cy="305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手指指向传球方向：</a:t>
            </a:r>
            <a:pPr>
              <a:lnSpc>
                <a:spcPct val="140000"/>
              </a:lnSpc>
            </a:pPr>
            <a:r>
              <a:rPr lang="en-US" sz="148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手掌外翻，指尖指向目标</a:t>
            </a:r>
            <a:endParaRPr lang="en-US" sz="1600" dirty="0"/>
          </a:p>
        </p:txBody>
      </p:sp>
      <p:sp>
        <p:nvSpPr>
          <p:cNvPr id="40" name="Shape 36"/>
          <p:cNvSpPr/>
          <p:nvPr/>
        </p:nvSpPr>
        <p:spPr>
          <a:xfrm>
            <a:off x="11149553" y="5736029"/>
            <a:ext cx="211575" cy="211575"/>
          </a:xfrm>
          <a:custGeom>
            <a:avLst/>
            <a:gdLst/>
            <a:ahLst/>
            <a:cxnLst/>
            <a:rect l="l" t="t" r="r" b="b"/>
            <a:pathLst>
              <a:path w="211575" h="211575">
                <a:moveTo>
                  <a:pt x="105787" y="211575"/>
                </a:moveTo>
                <a:cubicBezTo>
                  <a:pt x="164173" y="211575"/>
                  <a:pt x="211575" y="164173"/>
                  <a:pt x="211575" y="105787"/>
                </a:cubicBezTo>
                <a:cubicBezTo>
                  <a:pt x="211575" y="47402"/>
                  <a:pt x="164173" y="0"/>
                  <a:pt x="105787" y="0"/>
                </a:cubicBezTo>
                <a:cubicBezTo>
                  <a:pt x="47402" y="0"/>
                  <a:pt x="0" y="47402"/>
                  <a:pt x="0" y="105787"/>
                </a:cubicBezTo>
                <a:cubicBezTo>
                  <a:pt x="0" y="164173"/>
                  <a:pt x="47402" y="211575"/>
                  <a:pt x="105787" y="211575"/>
                </a:cubicBezTo>
                <a:close/>
                <a:moveTo>
                  <a:pt x="140664" y="87894"/>
                </a:moveTo>
                <a:lnTo>
                  <a:pt x="107606" y="140788"/>
                </a:lnTo>
                <a:cubicBezTo>
                  <a:pt x="105870" y="143557"/>
                  <a:pt x="102895" y="145292"/>
                  <a:pt x="99630" y="145458"/>
                </a:cubicBezTo>
                <a:cubicBezTo>
                  <a:pt x="96366" y="145623"/>
                  <a:pt x="93225" y="144135"/>
                  <a:pt x="91283" y="141491"/>
                </a:cubicBezTo>
                <a:lnTo>
                  <a:pt x="71448" y="115044"/>
                </a:lnTo>
                <a:cubicBezTo>
                  <a:pt x="68142" y="110664"/>
                  <a:pt x="69051" y="104465"/>
                  <a:pt x="73431" y="101159"/>
                </a:cubicBezTo>
                <a:cubicBezTo>
                  <a:pt x="77812" y="97853"/>
                  <a:pt x="84010" y="98762"/>
                  <a:pt x="87316" y="103143"/>
                </a:cubicBezTo>
                <a:lnTo>
                  <a:pt x="98473" y="118019"/>
                </a:lnTo>
                <a:lnTo>
                  <a:pt x="123846" y="77398"/>
                </a:lnTo>
                <a:cubicBezTo>
                  <a:pt x="126738" y="72770"/>
                  <a:pt x="132854" y="71324"/>
                  <a:pt x="137524" y="74258"/>
                </a:cubicBezTo>
                <a:cubicBezTo>
                  <a:pt x="142193" y="77192"/>
                  <a:pt x="143598" y="83266"/>
                  <a:pt x="140664" y="87936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41" name="Text 37"/>
          <p:cNvSpPr/>
          <p:nvPr/>
        </p:nvSpPr>
        <p:spPr>
          <a:xfrm>
            <a:off x="11478670" y="5689012"/>
            <a:ext cx="3479231" cy="305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重心随之前移：</a:t>
            </a:r>
            <a:pPr>
              <a:lnSpc>
                <a:spcPct val="140000"/>
              </a:lnSpc>
            </a:pPr>
            <a:r>
              <a:rPr lang="en-US" sz="148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身体自然跟进，保持平衡</a:t>
            </a:r>
            <a:endParaRPr lang="en-US" sz="1600" dirty="0"/>
          </a:p>
        </p:txBody>
      </p:sp>
      <p:sp>
        <p:nvSpPr>
          <p:cNvPr id="42" name="Shape 38"/>
          <p:cNvSpPr/>
          <p:nvPr/>
        </p:nvSpPr>
        <p:spPr>
          <a:xfrm>
            <a:off x="470166" y="7428628"/>
            <a:ext cx="15315667" cy="1245941"/>
          </a:xfrm>
          <a:custGeom>
            <a:avLst/>
            <a:gdLst/>
            <a:ahLst/>
            <a:cxnLst/>
            <a:rect l="l" t="t" r="r" b="b"/>
            <a:pathLst>
              <a:path w="15315667" h="1245941">
                <a:moveTo>
                  <a:pt x="141053" y="0"/>
                </a:moveTo>
                <a:lnTo>
                  <a:pt x="15174614" y="0"/>
                </a:lnTo>
                <a:cubicBezTo>
                  <a:pt x="15252516" y="0"/>
                  <a:pt x="15315667" y="63152"/>
                  <a:pt x="15315667" y="141053"/>
                </a:cubicBezTo>
                <a:lnTo>
                  <a:pt x="15315667" y="1104888"/>
                </a:lnTo>
                <a:cubicBezTo>
                  <a:pt x="15315667" y="1182789"/>
                  <a:pt x="15252516" y="1245941"/>
                  <a:pt x="15174614" y="1245941"/>
                </a:cubicBezTo>
                <a:lnTo>
                  <a:pt x="141053" y="1245941"/>
                </a:lnTo>
                <a:cubicBezTo>
                  <a:pt x="63152" y="1245941"/>
                  <a:pt x="0" y="1182789"/>
                  <a:pt x="0" y="1104888"/>
                </a:cubicBezTo>
                <a:lnTo>
                  <a:pt x="0" y="141053"/>
                </a:lnTo>
                <a:cubicBezTo>
                  <a:pt x="0" y="63152"/>
                  <a:pt x="63152" y="0"/>
                  <a:pt x="141053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43" name="Shape 39"/>
          <p:cNvSpPr/>
          <p:nvPr/>
        </p:nvSpPr>
        <p:spPr>
          <a:xfrm>
            <a:off x="705249" y="7722482"/>
            <a:ext cx="658233" cy="658233"/>
          </a:xfrm>
          <a:custGeom>
            <a:avLst/>
            <a:gdLst/>
            <a:ahLst/>
            <a:cxnLst/>
            <a:rect l="l" t="t" r="r" b="b"/>
            <a:pathLst>
              <a:path w="658233" h="658233">
                <a:moveTo>
                  <a:pt x="141053" y="0"/>
                </a:moveTo>
                <a:lnTo>
                  <a:pt x="517180" y="0"/>
                </a:lnTo>
                <a:cubicBezTo>
                  <a:pt x="595029" y="0"/>
                  <a:pt x="658233" y="63204"/>
                  <a:pt x="658233" y="141053"/>
                </a:cubicBezTo>
                <a:lnTo>
                  <a:pt x="658233" y="517180"/>
                </a:lnTo>
                <a:cubicBezTo>
                  <a:pt x="658233" y="595081"/>
                  <a:pt x="595081" y="658233"/>
                  <a:pt x="517180" y="658233"/>
                </a:cubicBezTo>
                <a:lnTo>
                  <a:pt x="141053" y="658233"/>
                </a:lnTo>
                <a:cubicBezTo>
                  <a:pt x="63204" y="658233"/>
                  <a:pt x="0" y="595029"/>
                  <a:pt x="0" y="517180"/>
                </a:cubicBezTo>
                <a:lnTo>
                  <a:pt x="0" y="141053"/>
                </a:lnTo>
                <a:cubicBezTo>
                  <a:pt x="0" y="63204"/>
                  <a:pt x="63204" y="0"/>
                  <a:pt x="141053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4" name="Shape 40"/>
          <p:cNvSpPr/>
          <p:nvPr/>
        </p:nvSpPr>
        <p:spPr>
          <a:xfrm>
            <a:off x="910947" y="7910548"/>
            <a:ext cx="246837" cy="282100"/>
          </a:xfrm>
          <a:custGeom>
            <a:avLst/>
            <a:gdLst/>
            <a:ahLst/>
            <a:cxnLst/>
            <a:rect l="l" t="t" r="r" b="b"/>
            <a:pathLst>
              <a:path w="246837" h="282100">
                <a:moveTo>
                  <a:pt x="186671" y="-5455"/>
                </a:moveTo>
                <a:cubicBezTo>
                  <a:pt x="193227" y="-716"/>
                  <a:pt x="195652" y="7879"/>
                  <a:pt x="192676" y="15372"/>
                </a:cubicBezTo>
                <a:lnTo>
                  <a:pt x="149480" y="123419"/>
                </a:lnTo>
                <a:lnTo>
                  <a:pt x="229206" y="123419"/>
                </a:lnTo>
                <a:cubicBezTo>
                  <a:pt x="236644" y="123419"/>
                  <a:pt x="243256" y="128047"/>
                  <a:pt x="245790" y="135044"/>
                </a:cubicBezTo>
                <a:cubicBezTo>
                  <a:pt x="248325" y="142042"/>
                  <a:pt x="246176" y="149866"/>
                  <a:pt x="240501" y="154604"/>
                </a:cubicBezTo>
                <a:lnTo>
                  <a:pt x="81820" y="286838"/>
                </a:lnTo>
                <a:cubicBezTo>
                  <a:pt x="75594" y="292017"/>
                  <a:pt x="66723" y="292293"/>
                  <a:pt x="60167" y="287554"/>
                </a:cubicBezTo>
                <a:cubicBezTo>
                  <a:pt x="53610" y="282816"/>
                  <a:pt x="51186" y="274221"/>
                  <a:pt x="54161" y="266728"/>
                </a:cubicBezTo>
                <a:lnTo>
                  <a:pt x="97357" y="158681"/>
                </a:lnTo>
                <a:lnTo>
                  <a:pt x="17631" y="158681"/>
                </a:lnTo>
                <a:cubicBezTo>
                  <a:pt x="10193" y="158681"/>
                  <a:pt x="3581" y="154053"/>
                  <a:pt x="1047" y="147056"/>
                </a:cubicBezTo>
                <a:cubicBezTo>
                  <a:pt x="-1488" y="140058"/>
                  <a:pt x="661" y="132234"/>
                  <a:pt x="6336" y="127496"/>
                </a:cubicBezTo>
                <a:lnTo>
                  <a:pt x="165017" y="-4738"/>
                </a:lnTo>
                <a:cubicBezTo>
                  <a:pt x="171243" y="-9918"/>
                  <a:pt x="180114" y="-10193"/>
                  <a:pt x="186671" y="-5455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45" name="Text 41"/>
          <p:cNvSpPr/>
          <p:nvPr/>
        </p:nvSpPr>
        <p:spPr>
          <a:xfrm>
            <a:off x="1551549" y="7663711"/>
            <a:ext cx="14140252" cy="3761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221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发力顺序：蹬地→转腰→伸臂→拨指</a:t>
            </a:r>
            <a:endParaRPr lang="en-US" sz="1600" dirty="0"/>
          </a:p>
        </p:txBody>
      </p:sp>
      <p:sp>
        <p:nvSpPr>
          <p:cNvPr id="46" name="Text 42"/>
          <p:cNvSpPr/>
          <p:nvPr/>
        </p:nvSpPr>
        <p:spPr>
          <a:xfrm>
            <a:off x="1551549" y="8133877"/>
            <a:ext cx="14093235" cy="305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8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传球力量从地面开始，通过全身协调发力，最终传递到手指尖。记住：力量源于地面，传递于全身，体现于球上。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67799" y="748478"/>
            <a:ext cx="70170" cy="561358"/>
          </a:xfrm>
          <a:custGeom>
            <a:avLst/>
            <a:gdLst/>
            <a:ahLst/>
            <a:cxnLst/>
            <a:rect l="l" t="t" r="r" b="b"/>
            <a:pathLst>
              <a:path w="70170" h="561358">
                <a:moveTo>
                  <a:pt x="0" y="0"/>
                </a:moveTo>
                <a:lnTo>
                  <a:pt x="70170" y="0"/>
                </a:lnTo>
                <a:lnTo>
                  <a:pt x="70170" y="561358"/>
                </a:lnTo>
                <a:lnTo>
                  <a:pt x="0" y="561358"/>
                </a:lnTo>
                <a:lnTo>
                  <a:pt x="0" y="0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" name="Text 1"/>
          <p:cNvSpPr/>
          <p:nvPr/>
        </p:nvSpPr>
        <p:spPr>
          <a:xfrm>
            <a:off x="725088" y="467799"/>
            <a:ext cx="3648829" cy="70169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420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接球技术要点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25088" y="1263056"/>
            <a:ext cx="3485099" cy="3274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42" dirty="0">
                <a:solidFill>
                  <a:srgbClr val="4A443F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Receiving Technique Essentials</a:t>
            </a:r>
            <a:endParaRPr lang="en-US" sz="1600" dirty="0"/>
          </a:p>
        </p:txBody>
      </p:sp>
      <p:pic>
        <p:nvPicPr>
          <p:cNvPr id="5" name="Image 0" descr="https://kimi-web-img.moonshot.cn/img/inspirationalbasketball.com/5305c17720aeb6ce36000a6f639e6866162f4321.jpg">    </p:cNvPr>
          <p:cNvPicPr>
            <a:picLocks noChangeAspect="1"/>
          </p:cNvPicPr>
          <p:nvPr/>
        </p:nvPicPr>
        <p:blipFill>
          <a:blip r:embed="rId1"/>
          <a:srcRect l="24600" r="24600" t="0" b="0"/>
          <a:stretch/>
        </p:blipFill>
        <p:spPr>
          <a:xfrm>
            <a:off x="467799" y="1824414"/>
            <a:ext cx="5367988" cy="5987822"/>
          </a:xfrm>
          <a:prstGeom prst="roundRect">
            <a:avLst>
              <a:gd name="adj" fmla="val 3486"/>
            </a:avLst>
          </a:prstGeom>
        </p:spPr>
      </p:pic>
      <p:sp>
        <p:nvSpPr>
          <p:cNvPr id="6" name="Shape 3"/>
          <p:cNvSpPr/>
          <p:nvPr/>
        </p:nvSpPr>
        <p:spPr>
          <a:xfrm>
            <a:off x="748478" y="2105094"/>
            <a:ext cx="1496955" cy="1075937"/>
          </a:xfrm>
          <a:custGeom>
            <a:avLst/>
            <a:gdLst/>
            <a:ahLst/>
            <a:cxnLst/>
            <a:rect l="l" t="t" r="r" b="b"/>
            <a:pathLst>
              <a:path w="1496955" h="1075937">
                <a:moveTo>
                  <a:pt x="140334" y="0"/>
                </a:moveTo>
                <a:lnTo>
                  <a:pt x="1356621" y="0"/>
                </a:lnTo>
                <a:cubicBezTo>
                  <a:pt x="1434126" y="0"/>
                  <a:pt x="1496955" y="62830"/>
                  <a:pt x="1496955" y="140334"/>
                </a:cubicBezTo>
                <a:lnTo>
                  <a:pt x="1496955" y="935602"/>
                </a:lnTo>
                <a:cubicBezTo>
                  <a:pt x="1496955" y="1013107"/>
                  <a:pt x="1434126" y="1075937"/>
                  <a:pt x="1356621" y="1075937"/>
                </a:cubicBezTo>
                <a:lnTo>
                  <a:pt x="140334" y="1075937"/>
                </a:lnTo>
                <a:cubicBezTo>
                  <a:pt x="62830" y="1075937"/>
                  <a:pt x="0" y="1013107"/>
                  <a:pt x="0" y="935602"/>
                </a:cubicBezTo>
                <a:lnTo>
                  <a:pt x="0" y="140334"/>
                </a:lnTo>
                <a:cubicBezTo>
                  <a:pt x="0" y="62830"/>
                  <a:pt x="62830" y="0"/>
                  <a:pt x="140334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7" name="Text 4"/>
          <p:cNvSpPr/>
          <p:nvPr/>
        </p:nvSpPr>
        <p:spPr>
          <a:xfrm>
            <a:off x="935597" y="2292213"/>
            <a:ext cx="1263056" cy="3742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210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主动迎球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935597" y="2713232"/>
            <a:ext cx="1216276" cy="28067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而非被动等待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6087960" y="1824414"/>
            <a:ext cx="9706820" cy="1871194"/>
          </a:xfrm>
          <a:custGeom>
            <a:avLst/>
            <a:gdLst/>
            <a:ahLst/>
            <a:cxnLst/>
            <a:rect l="l" t="t" r="r" b="b"/>
            <a:pathLst>
              <a:path w="9706820" h="1871194">
                <a:moveTo>
                  <a:pt x="46780" y="0"/>
                </a:moveTo>
                <a:lnTo>
                  <a:pt x="9566481" y="0"/>
                </a:lnTo>
                <a:cubicBezTo>
                  <a:pt x="9643988" y="0"/>
                  <a:pt x="9706820" y="62832"/>
                  <a:pt x="9706820" y="140340"/>
                </a:cubicBezTo>
                <a:lnTo>
                  <a:pt x="9706820" y="1730855"/>
                </a:lnTo>
                <a:cubicBezTo>
                  <a:pt x="9706820" y="1808362"/>
                  <a:pt x="9643988" y="1871194"/>
                  <a:pt x="9566481" y="1871194"/>
                </a:cubicBezTo>
                <a:lnTo>
                  <a:pt x="46780" y="1871194"/>
                </a:lnTo>
                <a:cubicBezTo>
                  <a:pt x="20944" y="1871194"/>
                  <a:pt x="0" y="1850250"/>
                  <a:pt x="0" y="1824414"/>
                </a:cubicBezTo>
                <a:lnTo>
                  <a:pt x="0" y="46780"/>
                </a:lnTo>
                <a:cubicBezTo>
                  <a:pt x="0" y="20961"/>
                  <a:pt x="20961" y="0"/>
                  <a:pt x="46780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0" name="Shape 7"/>
          <p:cNvSpPr/>
          <p:nvPr/>
        </p:nvSpPr>
        <p:spPr>
          <a:xfrm>
            <a:off x="6087960" y="1824414"/>
            <a:ext cx="46780" cy="1871194"/>
          </a:xfrm>
          <a:custGeom>
            <a:avLst/>
            <a:gdLst/>
            <a:ahLst/>
            <a:cxnLst/>
            <a:rect l="l" t="t" r="r" b="b"/>
            <a:pathLst>
              <a:path w="46780" h="1871194">
                <a:moveTo>
                  <a:pt x="46780" y="0"/>
                </a:moveTo>
                <a:lnTo>
                  <a:pt x="46780" y="0"/>
                </a:lnTo>
                <a:lnTo>
                  <a:pt x="46780" y="1871194"/>
                </a:lnTo>
                <a:lnTo>
                  <a:pt x="46780" y="1871194"/>
                </a:lnTo>
                <a:cubicBezTo>
                  <a:pt x="20944" y="1871194"/>
                  <a:pt x="0" y="1850250"/>
                  <a:pt x="0" y="1824414"/>
                </a:cubicBezTo>
                <a:lnTo>
                  <a:pt x="0" y="46780"/>
                </a:lnTo>
                <a:cubicBezTo>
                  <a:pt x="0" y="20961"/>
                  <a:pt x="20961" y="0"/>
                  <a:pt x="46780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1" name="Shape 8"/>
          <p:cNvSpPr/>
          <p:nvPr/>
        </p:nvSpPr>
        <p:spPr>
          <a:xfrm>
            <a:off x="6345249" y="2058314"/>
            <a:ext cx="514578" cy="514578"/>
          </a:xfrm>
          <a:custGeom>
            <a:avLst/>
            <a:gdLst/>
            <a:ahLst/>
            <a:cxnLst/>
            <a:rect l="l" t="t" r="r" b="b"/>
            <a:pathLst>
              <a:path w="514578" h="514578">
                <a:moveTo>
                  <a:pt x="140341" y="0"/>
                </a:moveTo>
                <a:lnTo>
                  <a:pt x="374237" y="0"/>
                </a:lnTo>
                <a:cubicBezTo>
                  <a:pt x="451694" y="0"/>
                  <a:pt x="514578" y="62885"/>
                  <a:pt x="514578" y="140341"/>
                </a:cubicBezTo>
                <a:lnTo>
                  <a:pt x="514578" y="374237"/>
                </a:lnTo>
                <a:cubicBezTo>
                  <a:pt x="514578" y="451694"/>
                  <a:pt x="451694" y="514578"/>
                  <a:pt x="374237" y="514578"/>
                </a:cubicBezTo>
                <a:lnTo>
                  <a:pt x="140341" y="514578"/>
                </a:lnTo>
                <a:cubicBezTo>
                  <a:pt x="62885" y="514578"/>
                  <a:pt x="0" y="451694"/>
                  <a:pt x="0" y="374237"/>
                </a:cubicBezTo>
                <a:lnTo>
                  <a:pt x="0" y="140341"/>
                </a:lnTo>
                <a:cubicBezTo>
                  <a:pt x="0" y="62885"/>
                  <a:pt x="62885" y="0"/>
                  <a:pt x="140341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2" name="Text 9"/>
          <p:cNvSpPr/>
          <p:nvPr/>
        </p:nvSpPr>
        <p:spPr>
          <a:xfrm>
            <a:off x="6481020" y="2151873"/>
            <a:ext cx="362544" cy="3274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42" b="1" dirty="0">
                <a:solidFill>
                  <a:srgbClr val="F8F7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01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7000167" y="2128483"/>
            <a:ext cx="982377" cy="3742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210" b="1" dirty="0">
                <a:solidFill>
                  <a:srgbClr val="B85929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接球前</a:t>
            </a: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6374486" y="2736622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105255" y="210509"/>
                </a:moveTo>
                <a:cubicBezTo>
                  <a:pt x="163346" y="210509"/>
                  <a:pt x="210509" y="163346"/>
                  <a:pt x="210509" y="105255"/>
                </a:cubicBezTo>
                <a:cubicBezTo>
                  <a:pt x="210509" y="47163"/>
                  <a:pt x="163346" y="0"/>
                  <a:pt x="105255" y="0"/>
                </a:cubicBezTo>
                <a:cubicBezTo>
                  <a:pt x="47163" y="0"/>
                  <a:pt x="0" y="47163"/>
                  <a:pt x="0" y="105255"/>
                </a:cubicBezTo>
                <a:cubicBezTo>
                  <a:pt x="0" y="163346"/>
                  <a:pt x="47163" y="210509"/>
                  <a:pt x="105255" y="210509"/>
                </a:cubicBezTo>
                <a:close/>
                <a:moveTo>
                  <a:pt x="122112" y="145136"/>
                </a:moveTo>
                <a:cubicBezTo>
                  <a:pt x="118247" y="149001"/>
                  <a:pt x="111998" y="149001"/>
                  <a:pt x="108174" y="145136"/>
                </a:cubicBezTo>
                <a:cubicBezTo>
                  <a:pt x="104350" y="141272"/>
                  <a:pt x="104309" y="135022"/>
                  <a:pt x="108174" y="131198"/>
                </a:cubicBezTo>
                <a:lnTo>
                  <a:pt x="124209" y="115163"/>
                </a:lnTo>
                <a:lnTo>
                  <a:pt x="62495" y="115163"/>
                </a:lnTo>
                <a:cubicBezTo>
                  <a:pt x="57027" y="115163"/>
                  <a:pt x="52627" y="110764"/>
                  <a:pt x="52627" y="105296"/>
                </a:cubicBezTo>
                <a:cubicBezTo>
                  <a:pt x="52627" y="99827"/>
                  <a:pt x="57027" y="95428"/>
                  <a:pt x="62495" y="95428"/>
                </a:cubicBezTo>
                <a:lnTo>
                  <a:pt x="124209" y="95428"/>
                </a:lnTo>
                <a:lnTo>
                  <a:pt x="108174" y="79393"/>
                </a:lnTo>
                <a:cubicBezTo>
                  <a:pt x="104309" y="75528"/>
                  <a:pt x="104309" y="69279"/>
                  <a:pt x="108174" y="65455"/>
                </a:cubicBezTo>
                <a:cubicBezTo>
                  <a:pt x="112039" y="61632"/>
                  <a:pt x="118288" y="61590"/>
                  <a:pt x="122112" y="65455"/>
                </a:cubicBezTo>
                <a:lnTo>
                  <a:pt x="155004" y="98347"/>
                </a:lnTo>
                <a:cubicBezTo>
                  <a:pt x="158869" y="102212"/>
                  <a:pt x="158869" y="108462"/>
                  <a:pt x="155004" y="112285"/>
                </a:cubicBezTo>
                <a:lnTo>
                  <a:pt x="122112" y="145177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5" name="Text 12"/>
          <p:cNvSpPr/>
          <p:nvPr/>
        </p:nvSpPr>
        <p:spPr>
          <a:xfrm>
            <a:off x="6701945" y="2713232"/>
            <a:ext cx="3461709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主动迎球：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判断来球方向后主动向前迎球</a:t>
            </a:r>
            <a:endParaRPr lang="en-US" sz="1600" dirty="0"/>
          </a:p>
        </p:txBody>
      </p:sp>
      <p:sp>
        <p:nvSpPr>
          <p:cNvPr id="16" name="Shape 13"/>
          <p:cNvSpPr/>
          <p:nvPr/>
        </p:nvSpPr>
        <p:spPr>
          <a:xfrm>
            <a:off x="11050462" y="2736622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105255" y="210509"/>
                </a:moveTo>
                <a:cubicBezTo>
                  <a:pt x="163346" y="210509"/>
                  <a:pt x="210509" y="163346"/>
                  <a:pt x="210509" y="105255"/>
                </a:cubicBezTo>
                <a:cubicBezTo>
                  <a:pt x="210509" y="47163"/>
                  <a:pt x="163346" y="0"/>
                  <a:pt x="105255" y="0"/>
                </a:cubicBezTo>
                <a:cubicBezTo>
                  <a:pt x="47163" y="0"/>
                  <a:pt x="0" y="47163"/>
                  <a:pt x="0" y="105255"/>
                </a:cubicBezTo>
                <a:cubicBezTo>
                  <a:pt x="0" y="163346"/>
                  <a:pt x="47163" y="210509"/>
                  <a:pt x="105255" y="210509"/>
                </a:cubicBezTo>
                <a:close/>
                <a:moveTo>
                  <a:pt x="122112" y="145136"/>
                </a:moveTo>
                <a:cubicBezTo>
                  <a:pt x="118247" y="149001"/>
                  <a:pt x="111998" y="149001"/>
                  <a:pt x="108174" y="145136"/>
                </a:cubicBezTo>
                <a:cubicBezTo>
                  <a:pt x="104350" y="141272"/>
                  <a:pt x="104309" y="135022"/>
                  <a:pt x="108174" y="131198"/>
                </a:cubicBezTo>
                <a:lnTo>
                  <a:pt x="124209" y="115163"/>
                </a:lnTo>
                <a:lnTo>
                  <a:pt x="62495" y="115163"/>
                </a:lnTo>
                <a:cubicBezTo>
                  <a:pt x="57027" y="115163"/>
                  <a:pt x="52627" y="110764"/>
                  <a:pt x="52627" y="105296"/>
                </a:cubicBezTo>
                <a:cubicBezTo>
                  <a:pt x="52627" y="99827"/>
                  <a:pt x="57027" y="95428"/>
                  <a:pt x="62495" y="95428"/>
                </a:cubicBezTo>
                <a:lnTo>
                  <a:pt x="124209" y="95428"/>
                </a:lnTo>
                <a:lnTo>
                  <a:pt x="108174" y="79393"/>
                </a:lnTo>
                <a:cubicBezTo>
                  <a:pt x="104309" y="75528"/>
                  <a:pt x="104309" y="69279"/>
                  <a:pt x="108174" y="65455"/>
                </a:cubicBezTo>
                <a:cubicBezTo>
                  <a:pt x="112039" y="61632"/>
                  <a:pt x="118288" y="61590"/>
                  <a:pt x="122112" y="65455"/>
                </a:cubicBezTo>
                <a:lnTo>
                  <a:pt x="155004" y="98347"/>
                </a:lnTo>
                <a:cubicBezTo>
                  <a:pt x="158869" y="102212"/>
                  <a:pt x="158869" y="108462"/>
                  <a:pt x="155004" y="112285"/>
                </a:cubicBezTo>
                <a:lnTo>
                  <a:pt x="122112" y="145177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7" name="Text 14"/>
          <p:cNvSpPr/>
          <p:nvPr/>
        </p:nvSpPr>
        <p:spPr>
          <a:xfrm>
            <a:off x="11377921" y="2713232"/>
            <a:ext cx="3087471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两臂前伸：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双手向前伸出，准备接球</a:t>
            </a:r>
            <a:endParaRPr lang="en-US" sz="1600" dirty="0"/>
          </a:p>
        </p:txBody>
      </p:sp>
      <p:sp>
        <p:nvSpPr>
          <p:cNvPr id="18" name="Shape 15"/>
          <p:cNvSpPr/>
          <p:nvPr/>
        </p:nvSpPr>
        <p:spPr>
          <a:xfrm>
            <a:off x="6374486" y="3181030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105255" y="210509"/>
                </a:moveTo>
                <a:cubicBezTo>
                  <a:pt x="163346" y="210509"/>
                  <a:pt x="210509" y="163346"/>
                  <a:pt x="210509" y="105255"/>
                </a:cubicBezTo>
                <a:cubicBezTo>
                  <a:pt x="210509" y="47163"/>
                  <a:pt x="163346" y="0"/>
                  <a:pt x="105255" y="0"/>
                </a:cubicBezTo>
                <a:cubicBezTo>
                  <a:pt x="47163" y="0"/>
                  <a:pt x="0" y="47163"/>
                  <a:pt x="0" y="105255"/>
                </a:cubicBezTo>
                <a:cubicBezTo>
                  <a:pt x="0" y="163346"/>
                  <a:pt x="47163" y="210509"/>
                  <a:pt x="105255" y="210509"/>
                </a:cubicBezTo>
                <a:close/>
                <a:moveTo>
                  <a:pt x="122112" y="145136"/>
                </a:moveTo>
                <a:cubicBezTo>
                  <a:pt x="118247" y="149001"/>
                  <a:pt x="111998" y="149001"/>
                  <a:pt x="108174" y="145136"/>
                </a:cubicBezTo>
                <a:cubicBezTo>
                  <a:pt x="104350" y="141272"/>
                  <a:pt x="104309" y="135022"/>
                  <a:pt x="108174" y="131198"/>
                </a:cubicBezTo>
                <a:lnTo>
                  <a:pt x="124209" y="115163"/>
                </a:lnTo>
                <a:lnTo>
                  <a:pt x="62495" y="115163"/>
                </a:lnTo>
                <a:cubicBezTo>
                  <a:pt x="57027" y="115163"/>
                  <a:pt x="52627" y="110764"/>
                  <a:pt x="52627" y="105296"/>
                </a:cubicBezTo>
                <a:cubicBezTo>
                  <a:pt x="52627" y="99827"/>
                  <a:pt x="57027" y="95428"/>
                  <a:pt x="62495" y="95428"/>
                </a:cubicBezTo>
                <a:lnTo>
                  <a:pt x="124209" y="95428"/>
                </a:lnTo>
                <a:lnTo>
                  <a:pt x="108174" y="79393"/>
                </a:lnTo>
                <a:cubicBezTo>
                  <a:pt x="104309" y="75528"/>
                  <a:pt x="104309" y="69279"/>
                  <a:pt x="108174" y="65455"/>
                </a:cubicBezTo>
                <a:cubicBezTo>
                  <a:pt x="112039" y="61632"/>
                  <a:pt x="118288" y="61590"/>
                  <a:pt x="122112" y="65455"/>
                </a:cubicBezTo>
                <a:lnTo>
                  <a:pt x="155004" y="98347"/>
                </a:lnTo>
                <a:cubicBezTo>
                  <a:pt x="158869" y="102212"/>
                  <a:pt x="158869" y="108462"/>
                  <a:pt x="155004" y="112285"/>
                </a:cubicBezTo>
                <a:lnTo>
                  <a:pt x="122112" y="145177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9" name="Text 16"/>
          <p:cNvSpPr/>
          <p:nvPr/>
        </p:nvSpPr>
        <p:spPr>
          <a:xfrm>
            <a:off x="6701945" y="3157640"/>
            <a:ext cx="3087471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手指分开：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手指自然分开，掌心空出</a:t>
            </a:r>
            <a:endParaRPr lang="en-US" sz="1600" dirty="0"/>
          </a:p>
        </p:txBody>
      </p:sp>
      <p:sp>
        <p:nvSpPr>
          <p:cNvPr id="20" name="Shape 17"/>
          <p:cNvSpPr/>
          <p:nvPr/>
        </p:nvSpPr>
        <p:spPr>
          <a:xfrm>
            <a:off x="11050462" y="3181030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105255" y="210509"/>
                </a:moveTo>
                <a:cubicBezTo>
                  <a:pt x="163346" y="210509"/>
                  <a:pt x="210509" y="163346"/>
                  <a:pt x="210509" y="105255"/>
                </a:cubicBezTo>
                <a:cubicBezTo>
                  <a:pt x="210509" y="47163"/>
                  <a:pt x="163346" y="0"/>
                  <a:pt x="105255" y="0"/>
                </a:cubicBezTo>
                <a:cubicBezTo>
                  <a:pt x="47163" y="0"/>
                  <a:pt x="0" y="47163"/>
                  <a:pt x="0" y="105255"/>
                </a:cubicBezTo>
                <a:cubicBezTo>
                  <a:pt x="0" y="163346"/>
                  <a:pt x="47163" y="210509"/>
                  <a:pt x="105255" y="210509"/>
                </a:cubicBezTo>
                <a:close/>
                <a:moveTo>
                  <a:pt x="122112" y="145136"/>
                </a:moveTo>
                <a:cubicBezTo>
                  <a:pt x="118247" y="149001"/>
                  <a:pt x="111998" y="149001"/>
                  <a:pt x="108174" y="145136"/>
                </a:cubicBezTo>
                <a:cubicBezTo>
                  <a:pt x="104350" y="141272"/>
                  <a:pt x="104309" y="135022"/>
                  <a:pt x="108174" y="131198"/>
                </a:cubicBezTo>
                <a:lnTo>
                  <a:pt x="124209" y="115163"/>
                </a:lnTo>
                <a:lnTo>
                  <a:pt x="62495" y="115163"/>
                </a:lnTo>
                <a:cubicBezTo>
                  <a:pt x="57027" y="115163"/>
                  <a:pt x="52627" y="110764"/>
                  <a:pt x="52627" y="105296"/>
                </a:cubicBezTo>
                <a:cubicBezTo>
                  <a:pt x="52627" y="99827"/>
                  <a:pt x="57027" y="95428"/>
                  <a:pt x="62495" y="95428"/>
                </a:cubicBezTo>
                <a:lnTo>
                  <a:pt x="124209" y="95428"/>
                </a:lnTo>
                <a:lnTo>
                  <a:pt x="108174" y="79393"/>
                </a:lnTo>
                <a:cubicBezTo>
                  <a:pt x="104309" y="75528"/>
                  <a:pt x="104309" y="69279"/>
                  <a:pt x="108174" y="65455"/>
                </a:cubicBezTo>
                <a:cubicBezTo>
                  <a:pt x="112039" y="61632"/>
                  <a:pt x="118288" y="61590"/>
                  <a:pt x="122112" y="65455"/>
                </a:cubicBezTo>
                <a:lnTo>
                  <a:pt x="155004" y="98347"/>
                </a:lnTo>
                <a:cubicBezTo>
                  <a:pt x="158869" y="102212"/>
                  <a:pt x="158869" y="108462"/>
                  <a:pt x="155004" y="112285"/>
                </a:cubicBezTo>
                <a:lnTo>
                  <a:pt x="122112" y="145177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21" name="Text 18"/>
          <p:cNvSpPr/>
          <p:nvPr/>
        </p:nvSpPr>
        <p:spPr>
          <a:xfrm>
            <a:off x="11377921" y="3157640"/>
            <a:ext cx="3087471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呈半球形：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双手形成一个半球形空间</a:t>
            </a:r>
            <a:endParaRPr lang="en-US" sz="1600" dirty="0"/>
          </a:p>
        </p:txBody>
      </p:sp>
      <p:sp>
        <p:nvSpPr>
          <p:cNvPr id="22" name="Shape 19"/>
          <p:cNvSpPr/>
          <p:nvPr/>
        </p:nvSpPr>
        <p:spPr>
          <a:xfrm>
            <a:off x="6087960" y="3882728"/>
            <a:ext cx="9706820" cy="1871194"/>
          </a:xfrm>
          <a:custGeom>
            <a:avLst/>
            <a:gdLst/>
            <a:ahLst/>
            <a:cxnLst/>
            <a:rect l="l" t="t" r="r" b="b"/>
            <a:pathLst>
              <a:path w="9706820" h="1871194">
                <a:moveTo>
                  <a:pt x="46780" y="0"/>
                </a:moveTo>
                <a:lnTo>
                  <a:pt x="9566481" y="0"/>
                </a:lnTo>
                <a:cubicBezTo>
                  <a:pt x="9643988" y="0"/>
                  <a:pt x="9706820" y="62832"/>
                  <a:pt x="9706820" y="140340"/>
                </a:cubicBezTo>
                <a:lnTo>
                  <a:pt x="9706820" y="1730855"/>
                </a:lnTo>
                <a:cubicBezTo>
                  <a:pt x="9706820" y="1808362"/>
                  <a:pt x="9643988" y="1871194"/>
                  <a:pt x="9566481" y="1871194"/>
                </a:cubicBezTo>
                <a:lnTo>
                  <a:pt x="46780" y="1871194"/>
                </a:lnTo>
                <a:cubicBezTo>
                  <a:pt x="20944" y="1871194"/>
                  <a:pt x="0" y="1850250"/>
                  <a:pt x="0" y="1824414"/>
                </a:cubicBezTo>
                <a:lnTo>
                  <a:pt x="0" y="46780"/>
                </a:lnTo>
                <a:cubicBezTo>
                  <a:pt x="0" y="20961"/>
                  <a:pt x="20961" y="0"/>
                  <a:pt x="46780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6087960" y="3882728"/>
            <a:ext cx="46780" cy="1871194"/>
          </a:xfrm>
          <a:custGeom>
            <a:avLst/>
            <a:gdLst/>
            <a:ahLst/>
            <a:cxnLst/>
            <a:rect l="l" t="t" r="r" b="b"/>
            <a:pathLst>
              <a:path w="46780" h="1871194">
                <a:moveTo>
                  <a:pt x="46780" y="0"/>
                </a:moveTo>
                <a:lnTo>
                  <a:pt x="46780" y="0"/>
                </a:lnTo>
                <a:lnTo>
                  <a:pt x="46780" y="1871194"/>
                </a:lnTo>
                <a:lnTo>
                  <a:pt x="46780" y="1871194"/>
                </a:lnTo>
                <a:cubicBezTo>
                  <a:pt x="20944" y="1871194"/>
                  <a:pt x="0" y="1850250"/>
                  <a:pt x="0" y="1824414"/>
                </a:cubicBezTo>
                <a:lnTo>
                  <a:pt x="0" y="46780"/>
                </a:lnTo>
                <a:cubicBezTo>
                  <a:pt x="0" y="20961"/>
                  <a:pt x="20961" y="0"/>
                  <a:pt x="46780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4" name="Shape 21"/>
          <p:cNvSpPr/>
          <p:nvPr/>
        </p:nvSpPr>
        <p:spPr>
          <a:xfrm>
            <a:off x="6345249" y="4116627"/>
            <a:ext cx="514578" cy="514578"/>
          </a:xfrm>
          <a:custGeom>
            <a:avLst/>
            <a:gdLst/>
            <a:ahLst/>
            <a:cxnLst/>
            <a:rect l="l" t="t" r="r" b="b"/>
            <a:pathLst>
              <a:path w="514578" h="514578">
                <a:moveTo>
                  <a:pt x="140341" y="0"/>
                </a:moveTo>
                <a:lnTo>
                  <a:pt x="374237" y="0"/>
                </a:lnTo>
                <a:cubicBezTo>
                  <a:pt x="451694" y="0"/>
                  <a:pt x="514578" y="62885"/>
                  <a:pt x="514578" y="140341"/>
                </a:cubicBezTo>
                <a:lnTo>
                  <a:pt x="514578" y="374237"/>
                </a:lnTo>
                <a:cubicBezTo>
                  <a:pt x="514578" y="451694"/>
                  <a:pt x="451694" y="514578"/>
                  <a:pt x="374237" y="514578"/>
                </a:cubicBezTo>
                <a:lnTo>
                  <a:pt x="140341" y="514578"/>
                </a:lnTo>
                <a:cubicBezTo>
                  <a:pt x="62885" y="514578"/>
                  <a:pt x="0" y="451694"/>
                  <a:pt x="0" y="374237"/>
                </a:cubicBezTo>
                <a:lnTo>
                  <a:pt x="0" y="140341"/>
                </a:lnTo>
                <a:cubicBezTo>
                  <a:pt x="0" y="62885"/>
                  <a:pt x="62885" y="0"/>
                  <a:pt x="140341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5" name="Text 22"/>
          <p:cNvSpPr/>
          <p:nvPr/>
        </p:nvSpPr>
        <p:spPr>
          <a:xfrm>
            <a:off x="6459823" y="4210187"/>
            <a:ext cx="397629" cy="3274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42" b="1" dirty="0">
                <a:solidFill>
                  <a:srgbClr val="F8F7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02</a:t>
            </a:r>
            <a:endParaRPr lang="en-US" sz="1600" dirty="0"/>
          </a:p>
        </p:txBody>
      </p:sp>
      <p:sp>
        <p:nvSpPr>
          <p:cNvPr id="26" name="Text 23"/>
          <p:cNvSpPr/>
          <p:nvPr/>
        </p:nvSpPr>
        <p:spPr>
          <a:xfrm>
            <a:off x="7000167" y="4186797"/>
            <a:ext cx="982377" cy="3742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210" b="1" dirty="0">
                <a:solidFill>
                  <a:srgbClr val="D8A760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接球时</a:t>
            </a:r>
            <a:endParaRPr lang="en-US" sz="1600" dirty="0"/>
          </a:p>
        </p:txBody>
      </p:sp>
      <p:sp>
        <p:nvSpPr>
          <p:cNvPr id="27" name="Shape 24"/>
          <p:cNvSpPr/>
          <p:nvPr/>
        </p:nvSpPr>
        <p:spPr>
          <a:xfrm>
            <a:off x="6361329" y="4794935"/>
            <a:ext cx="236823" cy="210509"/>
          </a:xfrm>
          <a:custGeom>
            <a:avLst/>
            <a:gdLst/>
            <a:ahLst/>
            <a:cxnLst/>
            <a:rect l="l" t="t" r="r" b="b"/>
            <a:pathLst>
              <a:path w="236823" h="210509">
                <a:moveTo>
                  <a:pt x="118412" y="13157"/>
                </a:moveTo>
                <a:cubicBezTo>
                  <a:pt x="85191" y="13157"/>
                  <a:pt x="58589" y="28287"/>
                  <a:pt x="39224" y="46296"/>
                </a:cubicBezTo>
                <a:cubicBezTo>
                  <a:pt x="19982" y="64181"/>
                  <a:pt x="7113" y="85519"/>
                  <a:pt x="987" y="100198"/>
                </a:cubicBezTo>
                <a:cubicBezTo>
                  <a:pt x="-370" y="103446"/>
                  <a:pt x="-370" y="107064"/>
                  <a:pt x="987" y="110312"/>
                </a:cubicBezTo>
                <a:cubicBezTo>
                  <a:pt x="7113" y="124990"/>
                  <a:pt x="19982" y="146370"/>
                  <a:pt x="39224" y="164214"/>
                </a:cubicBezTo>
                <a:cubicBezTo>
                  <a:pt x="58589" y="182181"/>
                  <a:pt x="85191" y="197353"/>
                  <a:pt x="118412" y="197353"/>
                </a:cubicBezTo>
                <a:cubicBezTo>
                  <a:pt x="151633" y="197353"/>
                  <a:pt x="178234" y="182222"/>
                  <a:pt x="197599" y="164214"/>
                </a:cubicBezTo>
                <a:cubicBezTo>
                  <a:pt x="216841" y="146329"/>
                  <a:pt x="229710" y="124990"/>
                  <a:pt x="235836" y="110312"/>
                </a:cubicBezTo>
                <a:cubicBezTo>
                  <a:pt x="237193" y="107064"/>
                  <a:pt x="237193" y="103446"/>
                  <a:pt x="235836" y="100198"/>
                </a:cubicBezTo>
                <a:cubicBezTo>
                  <a:pt x="229710" y="85519"/>
                  <a:pt x="216841" y="64140"/>
                  <a:pt x="197599" y="46296"/>
                </a:cubicBezTo>
                <a:cubicBezTo>
                  <a:pt x="178234" y="28328"/>
                  <a:pt x="151633" y="13157"/>
                  <a:pt x="118412" y="13157"/>
                </a:cubicBezTo>
                <a:close/>
                <a:moveTo>
                  <a:pt x="59206" y="105255"/>
                </a:moveTo>
                <a:cubicBezTo>
                  <a:pt x="59206" y="72578"/>
                  <a:pt x="85735" y="46049"/>
                  <a:pt x="118412" y="46049"/>
                </a:cubicBezTo>
                <a:cubicBezTo>
                  <a:pt x="151088" y="46049"/>
                  <a:pt x="177617" y="72578"/>
                  <a:pt x="177617" y="105255"/>
                </a:cubicBezTo>
                <a:cubicBezTo>
                  <a:pt x="177617" y="137931"/>
                  <a:pt x="151088" y="164460"/>
                  <a:pt x="118412" y="164460"/>
                </a:cubicBezTo>
                <a:cubicBezTo>
                  <a:pt x="85735" y="164460"/>
                  <a:pt x="59206" y="137931"/>
                  <a:pt x="59206" y="105255"/>
                </a:cubicBezTo>
                <a:close/>
                <a:moveTo>
                  <a:pt x="118412" y="78941"/>
                </a:moveTo>
                <a:cubicBezTo>
                  <a:pt x="118412" y="93455"/>
                  <a:pt x="106611" y="105255"/>
                  <a:pt x="92098" y="105255"/>
                </a:cubicBezTo>
                <a:cubicBezTo>
                  <a:pt x="87370" y="105255"/>
                  <a:pt x="82929" y="104021"/>
                  <a:pt x="79064" y="101801"/>
                </a:cubicBezTo>
                <a:cubicBezTo>
                  <a:pt x="78653" y="106283"/>
                  <a:pt x="79023" y="110887"/>
                  <a:pt x="80257" y="115451"/>
                </a:cubicBezTo>
                <a:cubicBezTo>
                  <a:pt x="85889" y="136502"/>
                  <a:pt x="107557" y="149001"/>
                  <a:pt x="128608" y="143368"/>
                </a:cubicBezTo>
                <a:cubicBezTo>
                  <a:pt x="149659" y="137736"/>
                  <a:pt x="162158" y="116068"/>
                  <a:pt x="156525" y="95017"/>
                </a:cubicBezTo>
                <a:cubicBezTo>
                  <a:pt x="151509" y="76227"/>
                  <a:pt x="133706" y="64263"/>
                  <a:pt x="114958" y="65908"/>
                </a:cubicBezTo>
                <a:cubicBezTo>
                  <a:pt x="117137" y="69731"/>
                  <a:pt x="118412" y="74172"/>
                  <a:pt x="118412" y="78941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8" name="Text 25"/>
          <p:cNvSpPr/>
          <p:nvPr/>
        </p:nvSpPr>
        <p:spPr>
          <a:xfrm>
            <a:off x="6701945" y="4771545"/>
            <a:ext cx="3835948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准确判断：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时刻关注来球的方向、速度和旋转</a:t>
            </a:r>
            <a:endParaRPr lang="en-US" sz="1600" dirty="0"/>
          </a:p>
        </p:txBody>
      </p:sp>
      <p:sp>
        <p:nvSpPr>
          <p:cNvPr id="29" name="Shape 26"/>
          <p:cNvSpPr/>
          <p:nvPr/>
        </p:nvSpPr>
        <p:spPr>
          <a:xfrm>
            <a:off x="11050462" y="4794935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118412" y="13157"/>
                </a:moveTo>
                <a:cubicBezTo>
                  <a:pt x="118412" y="5879"/>
                  <a:pt x="112532" y="0"/>
                  <a:pt x="105255" y="0"/>
                </a:cubicBezTo>
                <a:cubicBezTo>
                  <a:pt x="97977" y="0"/>
                  <a:pt x="92098" y="5879"/>
                  <a:pt x="92098" y="13157"/>
                </a:cubicBezTo>
                <a:lnTo>
                  <a:pt x="92098" y="98676"/>
                </a:lnTo>
                <a:cubicBezTo>
                  <a:pt x="92098" y="102294"/>
                  <a:pt x="89138" y="105255"/>
                  <a:pt x="85519" y="105255"/>
                </a:cubicBezTo>
                <a:cubicBezTo>
                  <a:pt x="81901" y="105255"/>
                  <a:pt x="78941" y="102294"/>
                  <a:pt x="78941" y="98676"/>
                </a:cubicBezTo>
                <a:lnTo>
                  <a:pt x="78941" y="26314"/>
                </a:lnTo>
                <a:cubicBezTo>
                  <a:pt x="78941" y="19036"/>
                  <a:pt x="73062" y="13157"/>
                  <a:pt x="65784" y="13157"/>
                </a:cubicBezTo>
                <a:cubicBezTo>
                  <a:pt x="58507" y="13157"/>
                  <a:pt x="52627" y="19036"/>
                  <a:pt x="52627" y="26314"/>
                </a:cubicBezTo>
                <a:lnTo>
                  <a:pt x="52627" y="138147"/>
                </a:lnTo>
                <a:cubicBezTo>
                  <a:pt x="52627" y="138763"/>
                  <a:pt x="52627" y="139421"/>
                  <a:pt x="52668" y="140038"/>
                </a:cubicBezTo>
                <a:lnTo>
                  <a:pt x="27794" y="116356"/>
                </a:lnTo>
                <a:cubicBezTo>
                  <a:pt x="21215" y="110106"/>
                  <a:pt x="10813" y="110353"/>
                  <a:pt x="4523" y="116931"/>
                </a:cubicBezTo>
                <a:cubicBezTo>
                  <a:pt x="-1768" y="123510"/>
                  <a:pt x="-1480" y="133912"/>
                  <a:pt x="5098" y="140203"/>
                </a:cubicBezTo>
                <a:lnTo>
                  <a:pt x="51312" y="184196"/>
                </a:lnTo>
                <a:cubicBezTo>
                  <a:pt x="69032" y="201094"/>
                  <a:pt x="92591" y="210509"/>
                  <a:pt x="117096" y="210509"/>
                </a:cubicBezTo>
                <a:lnTo>
                  <a:pt x="124990" y="210509"/>
                </a:lnTo>
                <a:cubicBezTo>
                  <a:pt x="164954" y="210509"/>
                  <a:pt x="197353" y="178111"/>
                  <a:pt x="197353" y="138147"/>
                </a:cubicBezTo>
                <a:lnTo>
                  <a:pt x="197353" y="52627"/>
                </a:lnTo>
                <a:cubicBezTo>
                  <a:pt x="197353" y="45350"/>
                  <a:pt x="191473" y="39471"/>
                  <a:pt x="184196" y="39471"/>
                </a:cubicBezTo>
                <a:cubicBezTo>
                  <a:pt x="176918" y="39471"/>
                  <a:pt x="171039" y="45350"/>
                  <a:pt x="171039" y="52627"/>
                </a:cubicBezTo>
                <a:lnTo>
                  <a:pt x="171039" y="98676"/>
                </a:lnTo>
                <a:cubicBezTo>
                  <a:pt x="171039" y="102294"/>
                  <a:pt x="168079" y="105255"/>
                  <a:pt x="164460" y="105255"/>
                </a:cubicBezTo>
                <a:cubicBezTo>
                  <a:pt x="160842" y="105255"/>
                  <a:pt x="157882" y="102294"/>
                  <a:pt x="157882" y="98676"/>
                </a:cubicBezTo>
                <a:lnTo>
                  <a:pt x="157882" y="26314"/>
                </a:lnTo>
                <a:cubicBezTo>
                  <a:pt x="157882" y="19036"/>
                  <a:pt x="152003" y="13157"/>
                  <a:pt x="144725" y="13157"/>
                </a:cubicBezTo>
                <a:cubicBezTo>
                  <a:pt x="137448" y="13157"/>
                  <a:pt x="131568" y="19036"/>
                  <a:pt x="131568" y="26314"/>
                </a:cubicBezTo>
                <a:lnTo>
                  <a:pt x="131568" y="98676"/>
                </a:lnTo>
                <a:cubicBezTo>
                  <a:pt x="131568" y="102294"/>
                  <a:pt x="128608" y="105255"/>
                  <a:pt x="124990" y="105255"/>
                </a:cubicBezTo>
                <a:cubicBezTo>
                  <a:pt x="121372" y="105255"/>
                  <a:pt x="118412" y="102294"/>
                  <a:pt x="118412" y="98676"/>
                </a:cubicBezTo>
                <a:lnTo>
                  <a:pt x="118412" y="13157"/>
                </a:ln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30" name="Text 27"/>
          <p:cNvSpPr/>
          <p:nvPr/>
        </p:nvSpPr>
        <p:spPr>
          <a:xfrm>
            <a:off x="11377921" y="4771545"/>
            <a:ext cx="3461709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手臂缓冲：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接触球的瞬间手臂要顺势后收</a:t>
            </a:r>
            <a:endParaRPr lang="en-US" sz="1600" dirty="0"/>
          </a:p>
        </p:txBody>
      </p:sp>
      <p:sp>
        <p:nvSpPr>
          <p:cNvPr id="31" name="Shape 28"/>
          <p:cNvSpPr/>
          <p:nvPr/>
        </p:nvSpPr>
        <p:spPr>
          <a:xfrm>
            <a:off x="6374486" y="5239344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187485" y="92098"/>
                </a:moveTo>
                <a:lnTo>
                  <a:pt x="128279" y="92098"/>
                </a:lnTo>
                <a:cubicBezTo>
                  <a:pt x="122811" y="92098"/>
                  <a:pt x="118412" y="87699"/>
                  <a:pt x="118412" y="82230"/>
                </a:cubicBezTo>
                <a:lnTo>
                  <a:pt x="118412" y="23024"/>
                </a:lnTo>
                <a:cubicBezTo>
                  <a:pt x="118412" y="19036"/>
                  <a:pt x="120796" y="15418"/>
                  <a:pt x="124497" y="13897"/>
                </a:cubicBezTo>
                <a:cubicBezTo>
                  <a:pt x="128197" y="12376"/>
                  <a:pt x="132432" y="13239"/>
                  <a:pt x="135269" y="16035"/>
                </a:cubicBezTo>
                <a:lnTo>
                  <a:pt x="151715" y="32481"/>
                </a:lnTo>
                <a:lnTo>
                  <a:pt x="181893" y="2302"/>
                </a:lnTo>
                <a:cubicBezTo>
                  <a:pt x="183373" y="822"/>
                  <a:pt x="185388" y="0"/>
                  <a:pt x="187485" y="0"/>
                </a:cubicBezTo>
                <a:cubicBezTo>
                  <a:pt x="189582" y="0"/>
                  <a:pt x="191596" y="822"/>
                  <a:pt x="193118" y="2344"/>
                </a:cubicBezTo>
                <a:lnTo>
                  <a:pt x="208207" y="17433"/>
                </a:lnTo>
                <a:cubicBezTo>
                  <a:pt x="209687" y="18913"/>
                  <a:pt x="210509" y="20928"/>
                  <a:pt x="210509" y="23024"/>
                </a:cubicBezTo>
                <a:cubicBezTo>
                  <a:pt x="210509" y="25121"/>
                  <a:pt x="209687" y="27136"/>
                  <a:pt x="208166" y="28657"/>
                </a:cubicBezTo>
                <a:lnTo>
                  <a:pt x="178028" y="58795"/>
                </a:lnTo>
                <a:lnTo>
                  <a:pt x="194474" y="75241"/>
                </a:lnTo>
                <a:cubicBezTo>
                  <a:pt x="197311" y="78078"/>
                  <a:pt x="198134" y="82312"/>
                  <a:pt x="196612" y="86013"/>
                </a:cubicBezTo>
                <a:cubicBezTo>
                  <a:pt x="195091" y="89713"/>
                  <a:pt x="191473" y="92098"/>
                  <a:pt x="187485" y="92098"/>
                </a:cubicBezTo>
                <a:close/>
                <a:moveTo>
                  <a:pt x="187485" y="118412"/>
                </a:moveTo>
                <a:cubicBezTo>
                  <a:pt x="191473" y="118412"/>
                  <a:pt x="195091" y="120796"/>
                  <a:pt x="196612" y="124497"/>
                </a:cubicBezTo>
                <a:cubicBezTo>
                  <a:pt x="198134" y="128197"/>
                  <a:pt x="197311" y="132432"/>
                  <a:pt x="194474" y="135269"/>
                </a:cubicBezTo>
                <a:lnTo>
                  <a:pt x="178028" y="151715"/>
                </a:lnTo>
                <a:lnTo>
                  <a:pt x="208207" y="181893"/>
                </a:lnTo>
                <a:cubicBezTo>
                  <a:pt x="209687" y="183373"/>
                  <a:pt x="210550" y="185388"/>
                  <a:pt x="210550" y="187526"/>
                </a:cubicBezTo>
                <a:cubicBezTo>
                  <a:pt x="210550" y="189664"/>
                  <a:pt x="209728" y="191638"/>
                  <a:pt x="208207" y="193159"/>
                </a:cubicBezTo>
                <a:lnTo>
                  <a:pt x="193118" y="208248"/>
                </a:lnTo>
                <a:cubicBezTo>
                  <a:pt x="191596" y="209687"/>
                  <a:pt x="189582" y="210509"/>
                  <a:pt x="187485" y="210509"/>
                </a:cubicBezTo>
                <a:cubicBezTo>
                  <a:pt x="185388" y="210509"/>
                  <a:pt x="183373" y="209687"/>
                  <a:pt x="181852" y="208166"/>
                </a:cubicBezTo>
                <a:lnTo>
                  <a:pt x="151715" y="178028"/>
                </a:lnTo>
                <a:lnTo>
                  <a:pt x="135269" y="194474"/>
                </a:lnTo>
                <a:cubicBezTo>
                  <a:pt x="132432" y="197311"/>
                  <a:pt x="128197" y="198134"/>
                  <a:pt x="124497" y="196612"/>
                </a:cubicBezTo>
                <a:cubicBezTo>
                  <a:pt x="120796" y="195091"/>
                  <a:pt x="118412" y="191473"/>
                  <a:pt x="118412" y="187485"/>
                </a:cubicBezTo>
                <a:lnTo>
                  <a:pt x="118412" y="128279"/>
                </a:lnTo>
                <a:cubicBezTo>
                  <a:pt x="118412" y="122811"/>
                  <a:pt x="122811" y="118412"/>
                  <a:pt x="128279" y="118412"/>
                </a:cubicBezTo>
                <a:lnTo>
                  <a:pt x="187485" y="118412"/>
                </a:lnTo>
                <a:close/>
                <a:moveTo>
                  <a:pt x="82230" y="118412"/>
                </a:moveTo>
                <a:cubicBezTo>
                  <a:pt x="87699" y="118412"/>
                  <a:pt x="92098" y="122811"/>
                  <a:pt x="92098" y="128279"/>
                </a:cubicBezTo>
                <a:lnTo>
                  <a:pt x="92098" y="187485"/>
                </a:lnTo>
                <a:cubicBezTo>
                  <a:pt x="92098" y="191473"/>
                  <a:pt x="89713" y="195091"/>
                  <a:pt x="86013" y="196612"/>
                </a:cubicBezTo>
                <a:cubicBezTo>
                  <a:pt x="82312" y="198134"/>
                  <a:pt x="78078" y="197311"/>
                  <a:pt x="75241" y="194474"/>
                </a:cubicBezTo>
                <a:lnTo>
                  <a:pt x="58795" y="178028"/>
                </a:lnTo>
                <a:lnTo>
                  <a:pt x="28616" y="208207"/>
                </a:lnTo>
                <a:cubicBezTo>
                  <a:pt x="27136" y="209687"/>
                  <a:pt x="25121" y="210509"/>
                  <a:pt x="23024" y="210509"/>
                </a:cubicBezTo>
                <a:cubicBezTo>
                  <a:pt x="20928" y="210509"/>
                  <a:pt x="18913" y="209687"/>
                  <a:pt x="17392" y="208166"/>
                </a:cubicBezTo>
                <a:lnTo>
                  <a:pt x="2344" y="193118"/>
                </a:lnTo>
                <a:cubicBezTo>
                  <a:pt x="822" y="191596"/>
                  <a:pt x="0" y="189582"/>
                  <a:pt x="0" y="187485"/>
                </a:cubicBezTo>
                <a:cubicBezTo>
                  <a:pt x="0" y="185388"/>
                  <a:pt x="822" y="183373"/>
                  <a:pt x="2344" y="181852"/>
                </a:cubicBezTo>
                <a:lnTo>
                  <a:pt x="32481" y="151715"/>
                </a:lnTo>
                <a:lnTo>
                  <a:pt x="16035" y="135269"/>
                </a:lnTo>
                <a:cubicBezTo>
                  <a:pt x="13198" y="132432"/>
                  <a:pt x="12376" y="128197"/>
                  <a:pt x="13897" y="124497"/>
                </a:cubicBezTo>
                <a:cubicBezTo>
                  <a:pt x="15418" y="120796"/>
                  <a:pt x="19036" y="118412"/>
                  <a:pt x="23024" y="118412"/>
                </a:cubicBezTo>
                <a:lnTo>
                  <a:pt x="82230" y="118412"/>
                </a:lnTo>
                <a:close/>
                <a:moveTo>
                  <a:pt x="23024" y="92098"/>
                </a:moveTo>
                <a:cubicBezTo>
                  <a:pt x="19036" y="92098"/>
                  <a:pt x="15418" y="89713"/>
                  <a:pt x="13897" y="86013"/>
                </a:cubicBezTo>
                <a:cubicBezTo>
                  <a:pt x="12376" y="82312"/>
                  <a:pt x="13239" y="78078"/>
                  <a:pt x="16035" y="75241"/>
                </a:cubicBezTo>
                <a:lnTo>
                  <a:pt x="32481" y="58795"/>
                </a:lnTo>
                <a:lnTo>
                  <a:pt x="2344" y="28657"/>
                </a:lnTo>
                <a:cubicBezTo>
                  <a:pt x="822" y="27136"/>
                  <a:pt x="0" y="25121"/>
                  <a:pt x="0" y="23024"/>
                </a:cubicBezTo>
                <a:cubicBezTo>
                  <a:pt x="0" y="20928"/>
                  <a:pt x="822" y="18913"/>
                  <a:pt x="2344" y="17392"/>
                </a:cubicBezTo>
                <a:lnTo>
                  <a:pt x="17392" y="2344"/>
                </a:lnTo>
                <a:cubicBezTo>
                  <a:pt x="18913" y="822"/>
                  <a:pt x="20928" y="0"/>
                  <a:pt x="23024" y="0"/>
                </a:cubicBezTo>
                <a:cubicBezTo>
                  <a:pt x="25121" y="0"/>
                  <a:pt x="27136" y="822"/>
                  <a:pt x="28657" y="2344"/>
                </a:cubicBezTo>
                <a:lnTo>
                  <a:pt x="58795" y="32481"/>
                </a:lnTo>
                <a:lnTo>
                  <a:pt x="75241" y="16035"/>
                </a:lnTo>
                <a:cubicBezTo>
                  <a:pt x="78078" y="13198"/>
                  <a:pt x="82312" y="12376"/>
                  <a:pt x="86013" y="13897"/>
                </a:cubicBezTo>
                <a:cubicBezTo>
                  <a:pt x="89713" y="15418"/>
                  <a:pt x="92098" y="19036"/>
                  <a:pt x="92098" y="23024"/>
                </a:cubicBezTo>
                <a:lnTo>
                  <a:pt x="92098" y="82230"/>
                </a:lnTo>
                <a:cubicBezTo>
                  <a:pt x="92098" y="87699"/>
                  <a:pt x="87699" y="92098"/>
                  <a:pt x="82230" y="92098"/>
                </a:cubicBezTo>
                <a:lnTo>
                  <a:pt x="23024" y="92098"/>
                </a:ln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32" name="Text 29"/>
          <p:cNvSpPr/>
          <p:nvPr/>
        </p:nvSpPr>
        <p:spPr>
          <a:xfrm>
            <a:off x="6701945" y="5215954"/>
            <a:ext cx="3274590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吸收力量：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通过缓冲动作吸收球的动能</a:t>
            </a:r>
            <a:endParaRPr lang="en-US" sz="1600" dirty="0"/>
          </a:p>
        </p:txBody>
      </p:sp>
      <p:sp>
        <p:nvSpPr>
          <p:cNvPr id="33" name="Shape 30"/>
          <p:cNvSpPr/>
          <p:nvPr/>
        </p:nvSpPr>
        <p:spPr>
          <a:xfrm>
            <a:off x="11076776" y="5239344"/>
            <a:ext cx="157882" cy="210509"/>
          </a:xfrm>
          <a:custGeom>
            <a:avLst/>
            <a:gdLst/>
            <a:ahLst/>
            <a:cxnLst/>
            <a:rect l="l" t="t" r="r" b="b"/>
            <a:pathLst>
              <a:path w="157882" h="210509">
                <a:moveTo>
                  <a:pt x="52627" y="39471"/>
                </a:moveTo>
                <a:lnTo>
                  <a:pt x="52627" y="65784"/>
                </a:lnTo>
                <a:lnTo>
                  <a:pt x="105255" y="65784"/>
                </a:lnTo>
                <a:lnTo>
                  <a:pt x="105255" y="39471"/>
                </a:lnTo>
                <a:cubicBezTo>
                  <a:pt x="105255" y="24957"/>
                  <a:pt x="93455" y="13157"/>
                  <a:pt x="78941" y="13157"/>
                </a:cubicBezTo>
                <a:cubicBezTo>
                  <a:pt x="64427" y="13157"/>
                  <a:pt x="52627" y="24957"/>
                  <a:pt x="52627" y="39471"/>
                </a:cubicBezTo>
                <a:close/>
                <a:moveTo>
                  <a:pt x="26314" y="65784"/>
                </a:moveTo>
                <a:lnTo>
                  <a:pt x="26314" y="39471"/>
                </a:lnTo>
                <a:cubicBezTo>
                  <a:pt x="26314" y="10402"/>
                  <a:pt x="49873" y="-13157"/>
                  <a:pt x="78941" y="-13157"/>
                </a:cubicBezTo>
                <a:cubicBezTo>
                  <a:pt x="108009" y="-13157"/>
                  <a:pt x="131568" y="10402"/>
                  <a:pt x="131568" y="39471"/>
                </a:cubicBezTo>
                <a:lnTo>
                  <a:pt x="131568" y="65784"/>
                </a:lnTo>
                <a:cubicBezTo>
                  <a:pt x="146082" y="65784"/>
                  <a:pt x="157882" y="77584"/>
                  <a:pt x="157882" y="92098"/>
                </a:cubicBezTo>
                <a:lnTo>
                  <a:pt x="157882" y="184196"/>
                </a:lnTo>
                <a:cubicBezTo>
                  <a:pt x="157882" y="198709"/>
                  <a:pt x="146082" y="210509"/>
                  <a:pt x="131568" y="210509"/>
                </a:cubicBezTo>
                <a:lnTo>
                  <a:pt x="26314" y="210509"/>
                </a:lnTo>
                <a:cubicBezTo>
                  <a:pt x="11800" y="210509"/>
                  <a:pt x="0" y="198709"/>
                  <a:pt x="0" y="184196"/>
                </a:cubicBezTo>
                <a:lnTo>
                  <a:pt x="0" y="92098"/>
                </a:lnTo>
                <a:cubicBezTo>
                  <a:pt x="0" y="77584"/>
                  <a:pt x="11800" y="65784"/>
                  <a:pt x="26314" y="65784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34" name="Text 31"/>
          <p:cNvSpPr/>
          <p:nvPr/>
        </p:nvSpPr>
        <p:spPr>
          <a:xfrm>
            <a:off x="11377921" y="5215954"/>
            <a:ext cx="2526112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稳固接球：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双手牢牢控制住球</a:t>
            </a:r>
            <a:endParaRPr lang="en-US" sz="1600" dirty="0"/>
          </a:p>
        </p:txBody>
      </p:sp>
      <p:sp>
        <p:nvSpPr>
          <p:cNvPr id="35" name="Shape 32"/>
          <p:cNvSpPr/>
          <p:nvPr/>
        </p:nvSpPr>
        <p:spPr>
          <a:xfrm>
            <a:off x="6087960" y="5941042"/>
            <a:ext cx="9706820" cy="1871194"/>
          </a:xfrm>
          <a:custGeom>
            <a:avLst/>
            <a:gdLst/>
            <a:ahLst/>
            <a:cxnLst/>
            <a:rect l="l" t="t" r="r" b="b"/>
            <a:pathLst>
              <a:path w="9706820" h="1871194">
                <a:moveTo>
                  <a:pt x="46780" y="0"/>
                </a:moveTo>
                <a:lnTo>
                  <a:pt x="9566481" y="0"/>
                </a:lnTo>
                <a:cubicBezTo>
                  <a:pt x="9643988" y="0"/>
                  <a:pt x="9706820" y="62832"/>
                  <a:pt x="9706820" y="140340"/>
                </a:cubicBezTo>
                <a:lnTo>
                  <a:pt x="9706820" y="1730855"/>
                </a:lnTo>
                <a:cubicBezTo>
                  <a:pt x="9706820" y="1808362"/>
                  <a:pt x="9643988" y="1871194"/>
                  <a:pt x="9566481" y="1871194"/>
                </a:cubicBezTo>
                <a:lnTo>
                  <a:pt x="46780" y="1871194"/>
                </a:lnTo>
                <a:cubicBezTo>
                  <a:pt x="20944" y="1871194"/>
                  <a:pt x="0" y="1850250"/>
                  <a:pt x="0" y="1824414"/>
                </a:cubicBezTo>
                <a:lnTo>
                  <a:pt x="0" y="46780"/>
                </a:lnTo>
                <a:cubicBezTo>
                  <a:pt x="0" y="20961"/>
                  <a:pt x="20961" y="0"/>
                  <a:pt x="46780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6" name="Shape 33"/>
          <p:cNvSpPr/>
          <p:nvPr/>
        </p:nvSpPr>
        <p:spPr>
          <a:xfrm>
            <a:off x="6087960" y="5941042"/>
            <a:ext cx="46780" cy="1871194"/>
          </a:xfrm>
          <a:custGeom>
            <a:avLst/>
            <a:gdLst/>
            <a:ahLst/>
            <a:cxnLst/>
            <a:rect l="l" t="t" r="r" b="b"/>
            <a:pathLst>
              <a:path w="46780" h="1871194">
                <a:moveTo>
                  <a:pt x="46780" y="0"/>
                </a:moveTo>
                <a:lnTo>
                  <a:pt x="46780" y="0"/>
                </a:lnTo>
                <a:lnTo>
                  <a:pt x="46780" y="1871194"/>
                </a:lnTo>
                <a:lnTo>
                  <a:pt x="46780" y="1871194"/>
                </a:lnTo>
                <a:cubicBezTo>
                  <a:pt x="20944" y="1871194"/>
                  <a:pt x="0" y="1850250"/>
                  <a:pt x="0" y="1824414"/>
                </a:cubicBezTo>
                <a:lnTo>
                  <a:pt x="0" y="46780"/>
                </a:lnTo>
                <a:cubicBezTo>
                  <a:pt x="0" y="20961"/>
                  <a:pt x="20961" y="0"/>
                  <a:pt x="46780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7" name="Shape 34"/>
          <p:cNvSpPr/>
          <p:nvPr/>
        </p:nvSpPr>
        <p:spPr>
          <a:xfrm>
            <a:off x="6345249" y="6174941"/>
            <a:ext cx="514578" cy="514578"/>
          </a:xfrm>
          <a:custGeom>
            <a:avLst/>
            <a:gdLst/>
            <a:ahLst/>
            <a:cxnLst/>
            <a:rect l="l" t="t" r="r" b="b"/>
            <a:pathLst>
              <a:path w="514578" h="514578">
                <a:moveTo>
                  <a:pt x="140341" y="0"/>
                </a:moveTo>
                <a:lnTo>
                  <a:pt x="374237" y="0"/>
                </a:lnTo>
                <a:cubicBezTo>
                  <a:pt x="451694" y="0"/>
                  <a:pt x="514578" y="62885"/>
                  <a:pt x="514578" y="140341"/>
                </a:cubicBezTo>
                <a:lnTo>
                  <a:pt x="514578" y="374237"/>
                </a:lnTo>
                <a:cubicBezTo>
                  <a:pt x="514578" y="451694"/>
                  <a:pt x="451694" y="514578"/>
                  <a:pt x="374237" y="514578"/>
                </a:cubicBezTo>
                <a:lnTo>
                  <a:pt x="140341" y="514578"/>
                </a:lnTo>
                <a:cubicBezTo>
                  <a:pt x="62885" y="514578"/>
                  <a:pt x="0" y="451694"/>
                  <a:pt x="0" y="374237"/>
                </a:cubicBezTo>
                <a:lnTo>
                  <a:pt x="0" y="140341"/>
                </a:lnTo>
                <a:cubicBezTo>
                  <a:pt x="0" y="62885"/>
                  <a:pt x="62885" y="0"/>
                  <a:pt x="140341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8" name="Text 35"/>
          <p:cNvSpPr/>
          <p:nvPr/>
        </p:nvSpPr>
        <p:spPr>
          <a:xfrm>
            <a:off x="6458909" y="6268501"/>
            <a:ext cx="409324" cy="3274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42" b="1" dirty="0">
                <a:solidFill>
                  <a:srgbClr val="F8F7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03</a:t>
            </a:r>
            <a:endParaRPr lang="en-US" sz="1600" dirty="0"/>
          </a:p>
        </p:txBody>
      </p:sp>
      <p:sp>
        <p:nvSpPr>
          <p:cNvPr id="39" name="Text 36"/>
          <p:cNvSpPr/>
          <p:nvPr/>
        </p:nvSpPr>
        <p:spPr>
          <a:xfrm>
            <a:off x="7000167" y="6245111"/>
            <a:ext cx="982377" cy="3742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210" b="1" dirty="0">
                <a:solidFill>
                  <a:srgbClr val="4A443F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接球后</a:t>
            </a:r>
            <a:endParaRPr lang="en-US" sz="1600" dirty="0"/>
          </a:p>
        </p:txBody>
      </p:sp>
      <p:sp>
        <p:nvSpPr>
          <p:cNvPr id="40" name="Shape 37"/>
          <p:cNvSpPr/>
          <p:nvPr/>
        </p:nvSpPr>
        <p:spPr>
          <a:xfrm>
            <a:off x="6374486" y="6853249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3865" y="95963"/>
                </a:moveTo>
                <a:cubicBezTo>
                  <a:pt x="-1275" y="101102"/>
                  <a:pt x="-1275" y="109448"/>
                  <a:pt x="3865" y="114588"/>
                </a:cubicBezTo>
                <a:lnTo>
                  <a:pt x="69649" y="180372"/>
                </a:lnTo>
                <a:cubicBezTo>
                  <a:pt x="74788" y="185511"/>
                  <a:pt x="83135" y="185511"/>
                  <a:pt x="88274" y="180372"/>
                </a:cubicBezTo>
                <a:cubicBezTo>
                  <a:pt x="93414" y="175233"/>
                  <a:pt x="93414" y="166886"/>
                  <a:pt x="88274" y="161747"/>
                </a:cubicBezTo>
                <a:lnTo>
                  <a:pt x="44939" y="118412"/>
                </a:lnTo>
                <a:lnTo>
                  <a:pt x="197353" y="118412"/>
                </a:lnTo>
                <a:cubicBezTo>
                  <a:pt x="204630" y="118412"/>
                  <a:pt x="210509" y="112532"/>
                  <a:pt x="210509" y="105255"/>
                </a:cubicBezTo>
                <a:cubicBezTo>
                  <a:pt x="210509" y="97977"/>
                  <a:pt x="204630" y="92098"/>
                  <a:pt x="197353" y="92098"/>
                </a:cubicBezTo>
                <a:lnTo>
                  <a:pt x="44939" y="92098"/>
                </a:lnTo>
                <a:lnTo>
                  <a:pt x="88274" y="48763"/>
                </a:lnTo>
                <a:cubicBezTo>
                  <a:pt x="93414" y="43623"/>
                  <a:pt x="93414" y="35277"/>
                  <a:pt x="88274" y="30137"/>
                </a:cubicBezTo>
                <a:cubicBezTo>
                  <a:pt x="83135" y="24998"/>
                  <a:pt x="74788" y="24998"/>
                  <a:pt x="69649" y="30137"/>
                </a:cubicBezTo>
                <a:lnTo>
                  <a:pt x="3865" y="95922"/>
                </a:ln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41" name="Text 38"/>
          <p:cNvSpPr/>
          <p:nvPr/>
        </p:nvSpPr>
        <p:spPr>
          <a:xfrm>
            <a:off x="6701945" y="6829859"/>
            <a:ext cx="3087471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随球后引：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接球后手臂继续向后引球</a:t>
            </a:r>
            <a:endParaRPr lang="en-US" sz="1600" dirty="0"/>
          </a:p>
        </p:txBody>
      </p:sp>
      <p:sp>
        <p:nvSpPr>
          <p:cNvPr id="42" name="Shape 39"/>
          <p:cNvSpPr/>
          <p:nvPr/>
        </p:nvSpPr>
        <p:spPr>
          <a:xfrm>
            <a:off x="11050462" y="6853249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105255" y="0"/>
                </a:moveTo>
                <a:cubicBezTo>
                  <a:pt x="107146" y="0"/>
                  <a:pt x="109037" y="411"/>
                  <a:pt x="110764" y="1192"/>
                </a:cubicBezTo>
                <a:lnTo>
                  <a:pt x="188225" y="34043"/>
                </a:lnTo>
                <a:cubicBezTo>
                  <a:pt x="197270" y="37867"/>
                  <a:pt x="204013" y="46789"/>
                  <a:pt x="203972" y="57561"/>
                </a:cubicBezTo>
                <a:cubicBezTo>
                  <a:pt x="203766" y="98347"/>
                  <a:pt x="186992" y="172971"/>
                  <a:pt x="116150" y="206891"/>
                </a:cubicBezTo>
                <a:cubicBezTo>
                  <a:pt x="109284" y="210180"/>
                  <a:pt x="101308" y="210180"/>
                  <a:pt x="94441" y="206891"/>
                </a:cubicBezTo>
                <a:cubicBezTo>
                  <a:pt x="23559" y="172971"/>
                  <a:pt x="6825" y="98347"/>
                  <a:pt x="6620" y="57561"/>
                </a:cubicBezTo>
                <a:cubicBezTo>
                  <a:pt x="6578" y="46789"/>
                  <a:pt x="13321" y="37867"/>
                  <a:pt x="22367" y="34043"/>
                </a:cubicBezTo>
                <a:lnTo>
                  <a:pt x="99786" y="1192"/>
                </a:lnTo>
                <a:cubicBezTo>
                  <a:pt x="101513" y="411"/>
                  <a:pt x="103363" y="0"/>
                  <a:pt x="105255" y="0"/>
                </a:cubicBezTo>
                <a:close/>
                <a:moveTo>
                  <a:pt x="105255" y="27465"/>
                </a:moveTo>
                <a:lnTo>
                  <a:pt x="105255" y="182921"/>
                </a:lnTo>
                <a:cubicBezTo>
                  <a:pt x="161994" y="155456"/>
                  <a:pt x="177247" y="94606"/>
                  <a:pt x="177617" y="58178"/>
                </a:cubicBezTo>
                <a:lnTo>
                  <a:pt x="105255" y="27506"/>
                </a:lnTo>
                <a:lnTo>
                  <a:pt x="105255" y="27506"/>
                </a:ln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43" name="Text 40"/>
          <p:cNvSpPr/>
          <p:nvPr/>
        </p:nvSpPr>
        <p:spPr>
          <a:xfrm>
            <a:off x="11377921" y="6829859"/>
            <a:ext cx="2338993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保护球权：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迅速将球保护好</a:t>
            </a:r>
            <a:endParaRPr lang="en-US" sz="1600" dirty="0"/>
          </a:p>
        </p:txBody>
      </p:sp>
      <p:sp>
        <p:nvSpPr>
          <p:cNvPr id="44" name="Shape 41"/>
          <p:cNvSpPr/>
          <p:nvPr/>
        </p:nvSpPr>
        <p:spPr>
          <a:xfrm>
            <a:off x="6374486" y="7297658"/>
            <a:ext cx="210509" cy="210509"/>
          </a:xfrm>
          <a:custGeom>
            <a:avLst/>
            <a:gdLst/>
            <a:ahLst/>
            <a:cxnLst/>
            <a:rect l="l" t="t" r="r" b="b"/>
            <a:pathLst>
              <a:path w="210509" h="210509">
                <a:moveTo>
                  <a:pt x="197394" y="78941"/>
                </a:moveTo>
                <a:lnTo>
                  <a:pt x="200642" y="78941"/>
                </a:lnTo>
                <a:cubicBezTo>
                  <a:pt x="206110" y="78941"/>
                  <a:pt x="210509" y="74542"/>
                  <a:pt x="210509" y="69073"/>
                </a:cubicBezTo>
                <a:lnTo>
                  <a:pt x="210509" y="9868"/>
                </a:lnTo>
                <a:cubicBezTo>
                  <a:pt x="210509" y="5879"/>
                  <a:pt x="208125" y="2261"/>
                  <a:pt x="204424" y="740"/>
                </a:cubicBezTo>
                <a:cubicBezTo>
                  <a:pt x="200724" y="-781"/>
                  <a:pt x="196489" y="82"/>
                  <a:pt x="193652" y="2878"/>
                </a:cubicBezTo>
                <a:lnTo>
                  <a:pt x="172396" y="24176"/>
                </a:lnTo>
                <a:cubicBezTo>
                  <a:pt x="154182" y="9086"/>
                  <a:pt x="130746" y="0"/>
                  <a:pt x="105255" y="0"/>
                </a:cubicBezTo>
                <a:cubicBezTo>
                  <a:pt x="52216" y="0"/>
                  <a:pt x="8346" y="39224"/>
                  <a:pt x="1069" y="90248"/>
                </a:cubicBezTo>
                <a:cubicBezTo>
                  <a:pt x="41" y="97443"/>
                  <a:pt x="5016" y="104103"/>
                  <a:pt x="12211" y="105131"/>
                </a:cubicBezTo>
                <a:cubicBezTo>
                  <a:pt x="19406" y="106159"/>
                  <a:pt x="26067" y="101143"/>
                  <a:pt x="27095" y="93989"/>
                </a:cubicBezTo>
                <a:cubicBezTo>
                  <a:pt x="32563" y="55711"/>
                  <a:pt x="65496" y="26314"/>
                  <a:pt x="105255" y="26314"/>
                </a:cubicBezTo>
                <a:cubicBezTo>
                  <a:pt x="123510" y="26314"/>
                  <a:pt x="140285" y="32481"/>
                  <a:pt x="153647" y="42883"/>
                </a:cubicBezTo>
                <a:lnTo>
                  <a:pt x="134446" y="62084"/>
                </a:lnTo>
                <a:cubicBezTo>
                  <a:pt x="131609" y="64921"/>
                  <a:pt x="130787" y="69156"/>
                  <a:pt x="132308" y="72856"/>
                </a:cubicBezTo>
                <a:cubicBezTo>
                  <a:pt x="133830" y="76556"/>
                  <a:pt x="137448" y="78941"/>
                  <a:pt x="141436" y="78941"/>
                </a:cubicBezTo>
                <a:lnTo>
                  <a:pt x="197394" y="78941"/>
                </a:lnTo>
                <a:close/>
                <a:moveTo>
                  <a:pt x="209481" y="120262"/>
                </a:moveTo>
                <a:cubicBezTo>
                  <a:pt x="210509" y="113067"/>
                  <a:pt x="205493" y="106406"/>
                  <a:pt x="198339" y="105378"/>
                </a:cubicBezTo>
                <a:cubicBezTo>
                  <a:pt x="191185" y="104350"/>
                  <a:pt x="184483" y="109366"/>
                  <a:pt x="183456" y="116520"/>
                </a:cubicBezTo>
                <a:cubicBezTo>
                  <a:pt x="177987" y="154757"/>
                  <a:pt x="145054" y="184155"/>
                  <a:pt x="105296" y="184155"/>
                </a:cubicBezTo>
                <a:cubicBezTo>
                  <a:pt x="87041" y="184155"/>
                  <a:pt x="70266" y="177987"/>
                  <a:pt x="56903" y="167585"/>
                </a:cubicBezTo>
                <a:lnTo>
                  <a:pt x="76063" y="148426"/>
                </a:lnTo>
                <a:cubicBezTo>
                  <a:pt x="78900" y="145589"/>
                  <a:pt x="79722" y="141354"/>
                  <a:pt x="78201" y="137653"/>
                </a:cubicBezTo>
                <a:cubicBezTo>
                  <a:pt x="76680" y="133953"/>
                  <a:pt x="73062" y="131568"/>
                  <a:pt x="69073" y="131568"/>
                </a:cubicBezTo>
                <a:lnTo>
                  <a:pt x="9868" y="131568"/>
                </a:lnTo>
                <a:cubicBezTo>
                  <a:pt x="4399" y="131568"/>
                  <a:pt x="0" y="135968"/>
                  <a:pt x="0" y="141436"/>
                </a:cubicBezTo>
                <a:lnTo>
                  <a:pt x="0" y="200642"/>
                </a:lnTo>
                <a:cubicBezTo>
                  <a:pt x="0" y="204630"/>
                  <a:pt x="2385" y="208248"/>
                  <a:pt x="6085" y="209769"/>
                </a:cubicBezTo>
                <a:cubicBezTo>
                  <a:pt x="9785" y="211291"/>
                  <a:pt x="14020" y="210427"/>
                  <a:pt x="16857" y="207631"/>
                </a:cubicBezTo>
                <a:lnTo>
                  <a:pt x="38155" y="186334"/>
                </a:lnTo>
                <a:cubicBezTo>
                  <a:pt x="56328" y="201423"/>
                  <a:pt x="79763" y="210509"/>
                  <a:pt x="105255" y="210509"/>
                </a:cubicBezTo>
                <a:cubicBezTo>
                  <a:pt x="158293" y="210509"/>
                  <a:pt x="202163" y="171286"/>
                  <a:pt x="209440" y="120262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45" name="Text 42"/>
          <p:cNvSpPr/>
          <p:nvPr/>
        </p:nvSpPr>
        <p:spPr>
          <a:xfrm>
            <a:off x="6701945" y="7274268"/>
            <a:ext cx="2713232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转换姿势：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快速转换为持球姿势</a:t>
            </a:r>
            <a:endParaRPr lang="en-US" sz="1600" dirty="0"/>
          </a:p>
        </p:txBody>
      </p:sp>
      <p:sp>
        <p:nvSpPr>
          <p:cNvPr id="46" name="Shape 43"/>
          <p:cNvSpPr/>
          <p:nvPr/>
        </p:nvSpPr>
        <p:spPr>
          <a:xfrm>
            <a:off x="11063619" y="7297658"/>
            <a:ext cx="184196" cy="210509"/>
          </a:xfrm>
          <a:custGeom>
            <a:avLst/>
            <a:gdLst/>
            <a:ahLst/>
            <a:cxnLst/>
            <a:rect l="l" t="t" r="r" b="b"/>
            <a:pathLst>
              <a:path w="184196" h="210509">
                <a:moveTo>
                  <a:pt x="105460" y="-13157"/>
                </a:moveTo>
                <a:cubicBezTo>
                  <a:pt x="118168" y="-13157"/>
                  <a:pt x="128485" y="-2840"/>
                  <a:pt x="128485" y="9868"/>
                </a:cubicBezTo>
                <a:cubicBezTo>
                  <a:pt x="128485" y="22575"/>
                  <a:pt x="118168" y="32892"/>
                  <a:pt x="105460" y="32892"/>
                </a:cubicBezTo>
                <a:cubicBezTo>
                  <a:pt x="92753" y="32892"/>
                  <a:pt x="82436" y="22575"/>
                  <a:pt x="82436" y="9868"/>
                </a:cubicBezTo>
                <a:cubicBezTo>
                  <a:pt x="82436" y="-2840"/>
                  <a:pt x="92753" y="-13157"/>
                  <a:pt x="105460" y="-13157"/>
                </a:cubicBezTo>
                <a:close/>
                <a:moveTo>
                  <a:pt x="50818" y="72363"/>
                </a:moveTo>
                <a:cubicBezTo>
                  <a:pt x="49461" y="72363"/>
                  <a:pt x="48269" y="73185"/>
                  <a:pt x="47776" y="74418"/>
                </a:cubicBezTo>
                <a:lnTo>
                  <a:pt x="38730" y="96991"/>
                </a:lnTo>
                <a:cubicBezTo>
                  <a:pt x="36017" y="103733"/>
                  <a:pt x="28369" y="107023"/>
                  <a:pt x="21627" y="104309"/>
                </a:cubicBezTo>
                <a:cubicBezTo>
                  <a:pt x="14884" y="101595"/>
                  <a:pt x="11594" y="93948"/>
                  <a:pt x="14308" y="87205"/>
                </a:cubicBezTo>
                <a:lnTo>
                  <a:pt x="23312" y="64633"/>
                </a:lnTo>
                <a:cubicBezTo>
                  <a:pt x="27835" y="53409"/>
                  <a:pt x="38689" y="46049"/>
                  <a:pt x="50818" y="46049"/>
                </a:cubicBezTo>
                <a:lnTo>
                  <a:pt x="90823" y="46049"/>
                </a:lnTo>
                <a:cubicBezTo>
                  <a:pt x="102541" y="46049"/>
                  <a:pt x="113354" y="52257"/>
                  <a:pt x="119234" y="62372"/>
                </a:cubicBezTo>
                <a:lnTo>
                  <a:pt x="132720" y="85519"/>
                </a:lnTo>
                <a:lnTo>
                  <a:pt x="158046" y="85519"/>
                </a:lnTo>
                <a:cubicBezTo>
                  <a:pt x="165324" y="85519"/>
                  <a:pt x="171203" y="91399"/>
                  <a:pt x="171203" y="98676"/>
                </a:cubicBezTo>
                <a:cubicBezTo>
                  <a:pt x="171203" y="105954"/>
                  <a:pt x="165324" y="111833"/>
                  <a:pt x="158046" y="111833"/>
                </a:cubicBezTo>
                <a:lnTo>
                  <a:pt x="132720" y="111833"/>
                </a:lnTo>
                <a:cubicBezTo>
                  <a:pt x="123345" y="111833"/>
                  <a:pt x="114711" y="106858"/>
                  <a:pt x="109983" y="98758"/>
                </a:cubicBezTo>
                <a:lnTo>
                  <a:pt x="105871" y="91728"/>
                </a:lnTo>
                <a:lnTo>
                  <a:pt x="97361" y="120673"/>
                </a:lnTo>
                <a:lnTo>
                  <a:pt x="128361" y="129965"/>
                </a:lnTo>
                <a:cubicBezTo>
                  <a:pt x="139750" y="133377"/>
                  <a:pt x="145547" y="146000"/>
                  <a:pt x="140737" y="156895"/>
                </a:cubicBezTo>
                <a:lnTo>
                  <a:pt x="117466" y="209276"/>
                </a:lnTo>
                <a:cubicBezTo>
                  <a:pt x="114506" y="215937"/>
                  <a:pt x="106735" y="218897"/>
                  <a:pt x="100115" y="215937"/>
                </a:cubicBezTo>
                <a:cubicBezTo>
                  <a:pt x="93496" y="212976"/>
                  <a:pt x="90494" y="205206"/>
                  <a:pt x="93455" y="198586"/>
                </a:cubicBezTo>
                <a:lnTo>
                  <a:pt x="113683" y="153030"/>
                </a:lnTo>
                <a:lnTo>
                  <a:pt x="74254" y="141189"/>
                </a:lnTo>
                <a:cubicBezTo>
                  <a:pt x="60809" y="137160"/>
                  <a:pt x="52874" y="123222"/>
                  <a:pt x="56287" y="109613"/>
                </a:cubicBezTo>
                <a:lnTo>
                  <a:pt x="65620" y="72363"/>
                </a:lnTo>
                <a:lnTo>
                  <a:pt x="50859" y="72363"/>
                </a:lnTo>
                <a:close/>
                <a:moveTo>
                  <a:pt x="47529" y="146781"/>
                </a:moveTo>
                <a:cubicBezTo>
                  <a:pt x="52997" y="152907"/>
                  <a:pt x="60151" y="157594"/>
                  <a:pt x="68580" y="160102"/>
                </a:cubicBezTo>
                <a:lnTo>
                  <a:pt x="70512" y="160678"/>
                </a:lnTo>
                <a:lnTo>
                  <a:pt x="67675" y="168613"/>
                </a:lnTo>
                <a:cubicBezTo>
                  <a:pt x="65291" y="175315"/>
                  <a:pt x="61097" y="181277"/>
                  <a:pt x="55629" y="185799"/>
                </a:cubicBezTo>
                <a:lnTo>
                  <a:pt x="21750" y="213716"/>
                </a:lnTo>
                <a:cubicBezTo>
                  <a:pt x="16158" y="218321"/>
                  <a:pt x="7853" y="217540"/>
                  <a:pt x="3248" y="211948"/>
                </a:cubicBezTo>
                <a:cubicBezTo>
                  <a:pt x="-1357" y="206357"/>
                  <a:pt x="-576" y="198051"/>
                  <a:pt x="5016" y="193447"/>
                </a:cubicBezTo>
                <a:lnTo>
                  <a:pt x="38895" y="165529"/>
                </a:lnTo>
                <a:cubicBezTo>
                  <a:pt x="40745" y="164008"/>
                  <a:pt x="42102" y="162035"/>
                  <a:pt x="42924" y="159814"/>
                </a:cubicBezTo>
                <a:lnTo>
                  <a:pt x="47529" y="146781"/>
                </a:ln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47" name="Text 44"/>
          <p:cNvSpPr/>
          <p:nvPr/>
        </p:nvSpPr>
        <p:spPr>
          <a:xfrm>
            <a:off x="11377921" y="7274268"/>
            <a:ext cx="2900351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准备下一步：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做好传球、投篮准备</a:t>
            </a:r>
            <a:endParaRPr lang="en-US" sz="1600" dirty="0"/>
          </a:p>
        </p:txBody>
      </p:sp>
      <p:sp>
        <p:nvSpPr>
          <p:cNvPr id="48" name="Shape 45"/>
          <p:cNvSpPr/>
          <p:nvPr/>
        </p:nvSpPr>
        <p:spPr>
          <a:xfrm>
            <a:off x="467799" y="7999355"/>
            <a:ext cx="15320403" cy="678308"/>
          </a:xfrm>
          <a:custGeom>
            <a:avLst/>
            <a:gdLst/>
            <a:ahLst/>
            <a:cxnLst/>
            <a:rect l="l" t="t" r="r" b="b"/>
            <a:pathLst>
              <a:path w="15320403" h="678308">
                <a:moveTo>
                  <a:pt x="140342" y="0"/>
                </a:moveTo>
                <a:lnTo>
                  <a:pt x="15180061" y="0"/>
                </a:lnTo>
                <a:cubicBezTo>
                  <a:pt x="15257570" y="0"/>
                  <a:pt x="15320403" y="62833"/>
                  <a:pt x="15320403" y="140342"/>
                </a:cubicBezTo>
                <a:lnTo>
                  <a:pt x="15320403" y="537966"/>
                </a:lnTo>
                <a:cubicBezTo>
                  <a:pt x="15320403" y="615475"/>
                  <a:pt x="15257570" y="678308"/>
                  <a:pt x="15180061" y="678308"/>
                </a:cubicBezTo>
                <a:lnTo>
                  <a:pt x="140342" y="678308"/>
                </a:lnTo>
                <a:cubicBezTo>
                  <a:pt x="62885" y="678308"/>
                  <a:pt x="0" y="615423"/>
                  <a:pt x="0" y="537966"/>
                </a:cubicBezTo>
                <a:lnTo>
                  <a:pt x="0" y="140342"/>
                </a:lnTo>
                <a:cubicBezTo>
                  <a:pt x="0" y="62885"/>
                  <a:pt x="62885" y="0"/>
                  <a:pt x="140342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49" name="Shape 46"/>
          <p:cNvSpPr/>
          <p:nvPr/>
        </p:nvSpPr>
        <p:spPr>
          <a:xfrm>
            <a:off x="690003" y="8198170"/>
            <a:ext cx="280679" cy="280679"/>
          </a:xfrm>
          <a:custGeom>
            <a:avLst/>
            <a:gdLst/>
            <a:ahLst/>
            <a:cxnLst/>
            <a:rect l="l" t="t" r="r" b="b"/>
            <a:pathLst>
              <a:path w="280679" h="280679">
                <a:moveTo>
                  <a:pt x="140340" y="280679"/>
                </a:moveTo>
                <a:cubicBezTo>
                  <a:pt x="217795" y="280679"/>
                  <a:pt x="280679" y="217795"/>
                  <a:pt x="280679" y="140340"/>
                </a:cubicBezTo>
                <a:cubicBezTo>
                  <a:pt x="280679" y="62884"/>
                  <a:pt x="217795" y="0"/>
                  <a:pt x="140340" y="0"/>
                </a:cubicBezTo>
                <a:cubicBezTo>
                  <a:pt x="62884" y="0"/>
                  <a:pt x="0" y="62884"/>
                  <a:pt x="0" y="140340"/>
                </a:cubicBezTo>
                <a:cubicBezTo>
                  <a:pt x="0" y="217795"/>
                  <a:pt x="62884" y="280679"/>
                  <a:pt x="140340" y="280679"/>
                </a:cubicBezTo>
                <a:close/>
                <a:moveTo>
                  <a:pt x="122797" y="87712"/>
                </a:moveTo>
                <a:cubicBezTo>
                  <a:pt x="122797" y="78030"/>
                  <a:pt x="130658" y="70170"/>
                  <a:pt x="140340" y="70170"/>
                </a:cubicBezTo>
                <a:cubicBezTo>
                  <a:pt x="150022" y="70170"/>
                  <a:pt x="157882" y="78030"/>
                  <a:pt x="157882" y="87712"/>
                </a:cubicBezTo>
                <a:cubicBezTo>
                  <a:pt x="157882" y="97394"/>
                  <a:pt x="150022" y="105255"/>
                  <a:pt x="140340" y="105255"/>
                </a:cubicBezTo>
                <a:cubicBezTo>
                  <a:pt x="130658" y="105255"/>
                  <a:pt x="122797" y="97394"/>
                  <a:pt x="122797" y="87712"/>
                </a:cubicBezTo>
                <a:close/>
                <a:moveTo>
                  <a:pt x="118412" y="122797"/>
                </a:moveTo>
                <a:lnTo>
                  <a:pt x="144725" y="122797"/>
                </a:lnTo>
                <a:cubicBezTo>
                  <a:pt x="152016" y="122797"/>
                  <a:pt x="157882" y="128663"/>
                  <a:pt x="157882" y="135954"/>
                </a:cubicBezTo>
                <a:lnTo>
                  <a:pt x="157882" y="184196"/>
                </a:lnTo>
                <a:lnTo>
                  <a:pt x="162268" y="184196"/>
                </a:lnTo>
                <a:cubicBezTo>
                  <a:pt x="169559" y="184196"/>
                  <a:pt x="175424" y="190061"/>
                  <a:pt x="175424" y="197353"/>
                </a:cubicBezTo>
                <a:cubicBezTo>
                  <a:pt x="175424" y="204644"/>
                  <a:pt x="169559" y="210509"/>
                  <a:pt x="162268" y="210509"/>
                </a:cubicBezTo>
                <a:lnTo>
                  <a:pt x="118412" y="210509"/>
                </a:lnTo>
                <a:cubicBezTo>
                  <a:pt x="111120" y="210509"/>
                  <a:pt x="105255" y="204644"/>
                  <a:pt x="105255" y="197353"/>
                </a:cubicBezTo>
                <a:cubicBezTo>
                  <a:pt x="105255" y="190061"/>
                  <a:pt x="111120" y="184196"/>
                  <a:pt x="118412" y="184196"/>
                </a:cubicBezTo>
                <a:lnTo>
                  <a:pt x="131568" y="184196"/>
                </a:lnTo>
                <a:lnTo>
                  <a:pt x="131568" y="149111"/>
                </a:lnTo>
                <a:lnTo>
                  <a:pt x="118412" y="149111"/>
                </a:lnTo>
                <a:cubicBezTo>
                  <a:pt x="111120" y="149111"/>
                  <a:pt x="105255" y="143245"/>
                  <a:pt x="105255" y="135954"/>
                </a:cubicBezTo>
                <a:cubicBezTo>
                  <a:pt x="105255" y="128663"/>
                  <a:pt x="111120" y="122797"/>
                  <a:pt x="118412" y="122797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50" name="Text 47"/>
          <p:cNvSpPr/>
          <p:nvPr/>
        </p:nvSpPr>
        <p:spPr>
          <a:xfrm>
            <a:off x="1192886" y="8186475"/>
            <a:ext cx="14501755" cy="3040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73" b="1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接球秘诀：</a:t>
            </a:r>
            <a:pPr>
              <a:lnSpc>
                <a:spcPct val="140000"/>
              </a:lnSpc>
            </a:pPr>
            <a:r>
              <a:rPr lang="en-US" sz="1473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接球的关键在于"缓冲"二字。像海绵吸水一样，通过手臂的后引动作吸收来球的力量，而不是硬碰硬地阻挡。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97125" y="795401"/>
            <a:ext cx="74569" cy="596550"/>
          </a:xfrm>
          <a:custGeom>
            <a:avLst/>
            <a:gdLst/>
            <a:ahLst/>
            <a:cxnLst/>
            <a:rect l="l" t="t" r="r" b="b"/>
            <a:pathLst>
              <a:path w="74569" h="596550">
                <a:moveTo>
                  <a:pt x="0" y="0"/>
                </a:moveTo>
                <a:lnTo>
                  <a:pt x="74569" y="0"/>
                </a:lnTo>
                <a:lnTo>
                  <a:pt x="74569" y="596550"/>
                </a:lnTo>
                <a:lnTo>
                  <a:pt x="0" y="596550"/>
                </a:lnTo>
                <a:lnTo>
                  <a:pt x="0" y="0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" name="Text 1"/>
          <p:cNvSpPr/>
          <p:nvPr/>
        </p:nvSpPr>
        <p:spPr>
          <a:xfrm>
            <a:off x="770544" y="497125"/>
            <a:ext cx="5667229" cy="7456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697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常见错误及纠正方法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70544" y="1342239"/>
            <a:ext cx="5493235" cy="3479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957" dirty="0">
                <a:solidFill>
                  <a:srgbClr val="4A443F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Common Mistakes &amp; Corrections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97125" y="1938789"/>
            <a:ext cx="15261749" cy="5592661"/>
          </a:xfrm>
          <a:custGeom>
            <a:avLst/>
            <a:gdLst/>
            <a:ahLst/>
            <a:cxnLst/>
            <a:rect l="l" t="t" r="r" b="b"/>
            <a:pathLst>
              <a:path w="15261749" h="5592661">
                <a:moveTo>
                  <a:pt x="198875" y="0"/>
                </a:moveTo>
                <a:lnTo>
                  <a:pt x="15062874" y="0"/>
                </a:lnTo>
                <a:cubicBezTo>
                  <a:pt x="15172636" y="0"/>
                  <a:pt x="15261749" y="89113"/>
                  <a:pt x="15261749" y="198875"/>
                </a:cubicBezTo>
                <a:lnTo>
                  <a:pt x="15261749" y="5393786"/>
                </a:lnTo>
                <a:cubicBezTo>
                  <a:pt x="15261749" y="5503548"/>
                  <a:pt x="15172636" y="5592661"/>
                  <a:pt x="15062874" y="5592661"/>
                </a:cubicBezTo>
                <a:lnTo>
                  <a:pt x="198875" y="5592661"/>
                </a:lnTo>
                <a:cubicBezTo>
                  <a:pt x="89113" y="5592661"/>
                  <a:pt x="0" y="5503548"/>
                  <a:pt x="0" y="5393786"/>
                </a:cubicBezTo>
                <a:lnTo>
                  <a:pt x="0" y="198875"/>
                </a:lnTo>
                <a:cubicBezTo>
                  <a:pt x="0" y="89039"/>
                  <a:pt x="89039" y="0"/>
                  <a:pt x="19887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95401" y="2237064"/>
          <a:ext cx="14665199" cy="6263780"/>
        </p:xfrm>
        <a:graphic>
          <a:graphicData uri="http://schemas.openxmlformats.org/drawingml/2006/table">
            <a:tbl>
              <a:tblPr/>
              <a:tblGrid>
                <a:gridCol w="4110229"/>
                <a:gridCol w="4693857"/>
                <a:gridCol w="5861112"/>
              </a:tblGrid>
              <a:tr h="1252756">
                <a:tc>
                  <a:txBody>
                    <a:bodyPr/>
                    <a:lstStyle/>
                    <a:p>
                      <a:pPr algn="l"/>
                      <a:r>
                        <a:rPr lang="en-US" sz="1500" b="1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常见错误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50800" cap="flat" cmpd="sng" algn="ctr">
                      <a:solidFill>
                        <a:srgbClr val="B859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500" b="1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产生原因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50800" cap="flat" cmpd="sng" algn="ctr">
                      <a:solidFill>
                        <a:srgbClr val="B859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500" b="1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纠正方法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50800" cap="flat" cmpd="sng" algn="ctr">
                      <a:solidFill>
                        <a:srgbClr val="B859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1252756"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1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                                    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                                    传球无力，距离太近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F8F7F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仅用手臂力量传球，没有利用腿部蹬地和全身协调发力，力量传递不充分。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F8F7F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加强蹬地发力练习，体会从地面开始的力量传递。练习时重点感受腿部发力，然后依次是腰、臂、腕的协调配合。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F8F7F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1252756"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2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                                    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                                    传球不准，偏离目标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F8F7F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手指拨球动作不正确，出球瞬间手腕没有充分下压，球的旋转和方向不稳定。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F8F7F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多做原地对墙传球练习，专注于手腕下压和手指拨球动作。练习时确保球在空中平稳旋转，指向准确方向。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F8F7F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1252756"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3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                                    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                                    接球不稳，球脱手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F8F7F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手臂没有缓冲动作，接球时手型不正确，球与手接触瞬间力量过大。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F8F7F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练习接球后引动作，体会缓冲要领。接球的瞬间手臂要顺势向后引，像弹簧一样吸收来球力量。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F8F7F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1252756"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4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                                    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                                    动作脱节，不连贯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身体协调性差，各部位发力顺序混乱，没有形成流畅的发力链条。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500" u="none" dirty="0">
                          <a:solidFill>
                            <a:srgbClr val="2E2C28"/>
                          </a:solidFill>
                          <a:latin typeface="微软雅黑" pitchFamily="34" charset="0"/>
                          <a:ea typeface="微软雅黑" pitchFamily="34" charset="-122"/>
                          <a:cs typeface="微软雅黑" pitchFamily="34" charset="-120"/>
                        </a:rPr>
                        <a:t>徒手模仿练习，慢动作体会蹬地、伸臂、拨腕的协调配合。反复练习形成肌肉记忆，让动作变得自然流畅。</a:t>
                      </a:r>
                      <a:endParaRPr lang="en-US" sz="1500" dirty="0">
                        <a:latin typeface="微软雅黑" charset="0"/>
                        <a:ea typeface="微软雅黑" charset="0"/>
                        <a:cs typeface="微软雅黑" charset="0"/>
                      </a:endParaRPr>
                    </a:p>
                  </a:txBody>
                  <a:tcPr marL="91440" marR="91440" marT="45720" marB="45720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497125" y="7780012"/>
            <a:ext cx="15261749" cy="869969"/>
          </a:xfrm>
          <a:custGeom>
            <a:avLst/>
            <a:gdLst/>
            <a:ahLst/>
            <a:cxnLst/>
            <a:rect l="l" t="t" r="r" b="b"/>
            <a:pathLst>
              <a:path w="15261749" h="869969">
                <a:moveTo>
                  <a:pt x="149139" y="0"/>
                </a:moveTo>
                <a:lnTo>
                  <a:pt x="15112610" y="0"/>
                </a:lnTo>
                <a:cubicBezTo>
                  <a:pt x="15194977" y="0"/>
                  <a:pt x="15261749" y="66772"/>
                  <a:pt x="15261749" y="149139"/>
                </a:cubicBezTo>
                <a:lnTo>
                  <a:pt x="15261749" y="720831"/>
                </a:lnTo>
                <a:cubicBezTo>
                  <a:pt x="15261749" y="803198"/>
                  <a:pt x="15194977" y="869969"/>
                  <a:pt x="15112610" y="869969"/>
                </a:cubicBezTo>
                <a:lnTo>
                  <a:pt x="149139" y="869969"/>
                </a:lnTo>
                <a:cubicBezTo>
                  <a:pt x="66827" y="869969"/>
                  <a:pt x="0" y="803143"/>
                  <a:pt x="0" y="720831"/>
                </a:cubicBezTo>
                <a:lnTo>
                  <a:pt x="0" y="149139"/>
                </a:lnTo>
                <a:cubicBezTo>
                  <a:pt x="0" y="66827"/>
                  <a:pt x="66827" y="0"/>
                  <a:pt x="149139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8" name="Shape 5"/>
          <p:cNvSpPr/>
          <p:nvPr/>
        </p:nvSpPr>
        <p:spPr>
          <a:xfrm>
            <a:off x="772098" y="8028575"/>
            <a:ext cx="419450" cy="372844"/>
          </a:xfrm>
          <a:custGeom>
            <a:avLst/>
            <a:gdLst/>
            <a:ahLst/>
            <a:cxnLst/>
            <a:rect l="l" t="t" r="r" b="b"/>
            <a:pathLst>
              <a:path w="419450" h="372844">
                <a:moveTo>
                  <a:pt x="225381" y="-13763"/>
                </a:moveTo>
                <a:cubicBezTo>
                  <a:pt x="222396" y="-19589"/>
                  <a:pt x="216351" y="-23303"/>
                  <a:pt x="209798" y="-23303"/>
                </a:cubicBezTo>
                <a:cubicBezTo>
                  <a:pt x="203244" y="-23303"/>
                  <a:pt x="197200" y="-19589"/>
                  <a:pt x="194214" y="-13763"/>
                </a:cubicBezTo>
                <a:lnTo>
                  <a:pt x="140618" y="91245"/>
                </a:lnTo>
                <a:lnTo>
                  <a:pt x="24177" y="109741"/>
                </a:lnTo>
                <a:cubicBezTo>
                  <a:pt x="17696" y="110761"/>
                  <a:pt x="12307" y="115349"/>
                  <a:pt x="10268" y="121611"/>
                </a:cubicBezTo>
                <a:cubicBezTo>
                  <a:pt x="8229" y="127874"/>
                  <a:pt x="9904" y="134719"/>
                  <a:pt x="14491" y="139380"/>
                </a:cubicBezTo>
                <a:lnTo>
                  <a:pt x="97799" y="222760"/>
                </a:lnTo>
                <a:lnTo>
                  <a:pt x="79448" y="339201"/>
                </a:lnTo>
                <a:cubicBezTo>
                  <a:pt x="78428" y="345682"/>
                  <a:pt x="81123" y="352236"/>
                  <a:pt x="86439" y="356095"/>
                </a:cubicBezTo>
                <a:cubicBezTo>
                  <a:pt x="91755" y="359955"/>
                  <a:pt x="98745" y="360537"/>
                  <a:pt x="104644" y="357552"/>
                </a:cubicBezTo>
                <a:lnTo>
                  <a:pt x="209798" y="304101"/>
                </a:lnTo>
                <a:lnTo>
                  <a:pt x="314878" y="357552"/>
                </a:lnTo>
                <a:cubicBezTo>
                  <a:pt x="320704" y="360537"/>
                  <a:pt x="327768" y="359955"/>
                  <a:pt x="333084" y="356095"/>
                </a:cubicBezTo>
                <a:cubicBezTo>
                  <a:pt x="338400" y="352236"/>
                  <a:pt x="341094" y="345755"/>
                  <a:pt x="340075" y="339201"/>
                </a:cubicBezTo>
                <a:lnTo>
                  <a:pt x="321651" y="222760"/>
                </a:lnTo>
                <a:lnTo>
                  <a:pt x="404958" y="139380"/>
                </a:lnTo>
                <a:cubicBezTo>
                  <a:pt x="409619" y="134719"/>
                  <a:pt x="411221" y="127874"/>
                  <a:pt x="409182" y="121611"/>
                </a:cubicBezTo>
                <a:cubicBezTo>
                  <a:pt x="407143" y="115349"/>
                  <a:pt x="401827" y="110761"/>
                  <a:pt x="395273" y="109741"/>
                </a:cubicBezTo>
                <a:lnTo>
                  <a:pt x="278905" y="91245"/>
                </a:lnTo>
                <a:lnTo>
                  <a:pt x="225381" y="-13763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9" name="Text 6"/>
          <p:cNvSpPr/>
          <p:nvPr/>
        </p:nvSpPr>
        <p:spPr>
          <a:xfrm>
            <a:off x="1410593" y="8053431"/>
            <a:ext cx="14205358" cy="32313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66" b="1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纠正错误的关键：</a:t>
            </a:r>
            <a:pPr>
              <a:lnSpc>
                <a:spcPct val="140000"/>
              </a:lnSpc>
            </a:pPr>
            <a:r>
              <a:rPr lang="en-US" sz="1566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发现错误后，首先要理解错误产生的原因，然后针对性地练习。慢动作练习、分解练习是纠正错误的有效方法。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49371" y="718994"/>
            <a:ext cx="67406" cy="539245"/>
          </a:xfrm>
          <a:custGeom>
            <a:avLst/>
            <a:gdLst/>
            <a:ahLst/>
            <a:cxnLst/>
            <a:rect l="l" t="t" r="r" b="b"/>
            <a:pathLst>
              <a:path w="67406" h="539245">
                <a:moveTo>
                  <a:pt x="0" y="0"/>
                </a:moveTo>
                <a:lnTo>
                  <a:pt x="67406" y="0"/>
                </a:lnTo>
                <a:lnTo>
                  <a:pt x="67406" y="539245"/>
                </a:lnTo>
                <a:lnTo>
                  <a:pt x="0" y="539245"/>
                </a:lnTo>
                <a:lnTo>
                  <a:pt x="0" y="0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" name="Text 1"/>
          <p:cNvSpPr/>
          <p:nvPr/>
        </p:nvSpPr>
        <p:spPr>
          <a:xfrm>
            <a:off x="696525" y="449371"/>
            <a:ext cx="3505095" cy="67405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246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分组练习安排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696525" y="1213302"/>
            <a:ext cx="3347815" cy="31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769" dirty="0">
                <a:solidFill>
                  <a:srgbClr val="4A443F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Practice Drills &amp; Exercises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71840" y="1707610"/>
            <a:ext cx="7549435" cy="5707013"/>
          </a:xfrm>
          <a:custGeom>
            <a:avLst/>
            <a:gdLst/>
            <a:ahLst/>
            <a:cxnLst/>
            <a:rect l="l" t="t" r="r" b="b"/>
            <a:pathLst>
              <a:path w="7549435" h="5707013">
                <a:moveTo>
                  <a:pt x="44937" y="0"/>
                </a:moveTo>
                <a:lnTo>
                  <a:pt x="7369664" y="0"/>
                </a:lnTo>
                <a:cubicBezTo>
                  <a:pt x="7468949" y="0"/>
                  <a:pt x="7549435" y="80486"/>
                  <a:pt x="7549435" y="179771"/>
                </a:cubicBezTo>
                <a:lnTo>
                  <a:pt x="7549435" y="5527242"/>
                </a:lnTo>
                <a:cubicBezTo>
                  <a:pt x="7549435" y="5626527"/>
                  <a:pt x="7468949" y="5707013"/>
                  <a:pt x="7369664" y="5707013"/>
                </a:cubicBezTo>
                <a:lnTo>
                  <a:pt x="44937" y="5707013"/>
                </a:lnTo>
                <a:cubicBezTo>
                  <a:pt x="20119" y="5707013"/>
                  <a:pt x="0" y="5686894"/>
                  <a:pt x="0" y="5662076"/>
                </a:cubicBezTo>
                <a:lnTo>
                  <a:pt x="0" y="44937"/>
                </a:lnTo>
                <a:cubicBezTo>
                  <a:pt x="0" y="20119"/>
                  <a:pt x="20119" y="0"/>
                  <a:pt x="44937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471840" y="1707610"/>
            <a:ext cx="44937" cy="5707013"/>
          </a:xfrm>
          <a:custGeom>
            <a:avLst/>
            <a:gdLst/>
            <a:ahLst/>
            <a:cxnLst/>
            <a:rect l="l" t="t" r="r" b="b"/>
            <a:pathLst>
              <a:path w="44937" h="5707013">
                <a:moveTo>
                  <a:pt x="44937" y="0"/>
                </a:moveTo>
                <a:lnTo>
                  <a:pt x="44937" y="0"/>
                </a:lnTo>
                <a:lnTo>
                  <a:pt x="44937" y="5707013"/>
                </a:lnTo>
                <a:lnTo>
                  <a:pt x="44937" y="5707013"/>
                </a:lnTo>
                <a:cubicBezTo>
                  <a:pt x="20119" y="5707013"/>
                  <a:pt x="0" y="5686894"/>
                  <a:pt x="0" y="5662076"/>
                </a:cubicBezTo>
                <a:lnTo>
                  <a:pt x="0" y="44937"/>
                </a:lnTo>
                <a:cubicBezTo>
                  <a:pt x="0" y="20119"/>
                  <a:pt x="20119" y="0"/>
                  <a:pt x="44937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7" name="Shape 5"/>
          <p:cNvSpPr/>
          <p:nvPr/>
        </p:nvSpPr>
        <p:spPr>
          <a:xfrm>
            <a:off x="763931" y="1999701"/>
            <a:ext cx="629120" cy="629120"/>
          </a:xfrm>
          <a:custGeom>
            <a:avLst/>
            <a:gdLst/>
            <a:ahLst/>
            <a:cxnLst/>
            <a:rect l="l" t="t" r="r" b="b"/>
            <a:pathLst>
              <a:path w="629120" h="629120">
                <a:moveTo>
                  <a:pt x="134814" y="0"/>
                </a:moveTo>
                <a:lnTo>
                  <a:pt x="494306" y="0"/>
                </a:lnTo>
                <a:cubicBezTo>
                  <a:pt x="568711" y="0"/>
                  <a:pt x="629120" y="60408"/>
                  <a:pt x="629120" y="134814"/>
                </a:cubicBezTo>
                <a:lnTo>
                  <a:pt x="629120" y="494306"/>
                </a:lnTo>
                <a:cubicBezTo>
                  <a:pt x="629120" y="568711"/>
                  <a:pt x="568711" y="629120"/>
                  <a:pt x="494306" y="629120"/>
                </a:cubicBezTo>
                <a:lnTo>
                  <a:pt x="134814" y="629120"/>
                </a:lnTo>
                <a:cubicBezTo>
                  <a:pt x="60408" y="629120"/>
                  <a:pt x="0" y="568711"/>
                  <a:pt x="0" y="494306"/>
                </a:cubicBezTo>
                <a:lnTo>
                  <a:pt x="0" y="134814"/>
                </a:lnTo>
                <a:cubicBezTo>
                  <a:pt x="0" y="60408"/>
                  <a:pt x="60408" y="0"/>
                  <a:pt x="134814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8" name="Shape 6"/>
          <p:cNvSpPr/>
          <p:nvPr/>
        </p:nvSpPr>
        <p:spPr>
          <a:xfrm>
            <a:off x="943679" y="2179450"/>
            <a:ext cx="269623" cy="269623"/>
          </a:xfrm>
          <a:custGeom>
            <a:avLst/>
            <a:gdLst/>
            <a:ahLst/>
            <a:cxnLst/>
            <a:rect l="l" t="t" r="r" b="b"/>
            <a:pathLst>
              <a:path w="269623" h="269623">
                <a:moveTo>
                  <a:pt x="269623" y="16851"/>
                </a:moveTo>
                <a:cubicBezTo>
                  <a:pt x="269623" y="73778"/>
                  <a:pt x="229285" y="121278"/>
                  <a:pt x="175676" y="132389"/>
                </a:cubicBezTo>
                <a:cubicBezTo>
                  <a:pt x="171516" y="101793"/>
                  <a:pt x="157771" y="74252"/>
                  <a:pt x="137497" y="52924"/>
                </a:cubicBezTo>
                <a:cubicBezTo>
                  <a:pt x="158614" y="21064"/>
                  <a:pt x="194792" y="0"/>
                  <a:pt x="235920" y="0"/>
                </a:cubicBezTo>
                <a:lnTo>
                  <a:pt x="252771" y="0"/>
                </a:lnTo>
                <a:cubicBezTo>
                  <a:pt x="262092" y="0"/>
                  <a:pt x="269623" y="7530"/>
                  <a:pt x="269623" y="16851"/>
                </a:cubicBezTo>
                <a:close/>
                <a:moveTo>
                  <a:pt x="0" y="50554"/>
                </a:moveTo>
                <a:cubicBezTo>
                  <a:pt x="0" y="41233"/>
                  <a:pt x="7530" y="33703"/>
                  <a:pt x="16851" y="33703"/>
                </a:cubicBezTo>
                <a:lnTo>
                  <a:pt x="33703" y="33703"/>
                </a:lnTo>
                <a:cubicBezTo>
                  <a:pt x="98844" y="33703"/>
                  <a:pt x="151663" y="86521"/>
                  <a:pt x="151663" y="151663"/>
                </a:cubicBezTo>
                <a:lnTo>
                  <a:pt x="151663" y="252771"/>
                </a:lnTo>
                <a:cubicBezTo>
                  <a:pt x="151663" y="262092"/>
                  <a:pt x="144132" y="269623"/>
                  <a:pt x="134811" y="269623"/>
                </a:cubicBezTo>
                <a:cubicBezTo>
                  <a:pt x="125490" y="269623"/>
                  <a:pt x="117960" y="262092"/>
                  <a:pt x="117960" y="252771"/>
                </a:cubicBezTo>
                <a:lnTo>
                  <a:pt x="117960" y="168514"/>
                </a:lnTo>
                <a:cubicBezTo>
                  <a:pt x="52819" y="168514"/>
                  <a:pt x="0" y="115696"/>
                  <a:pt x="0" y="50554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9" name="Text 7"/>
          <p:cNvSpPr/>
          <p:nvPr/>
        </p:nvSpPr>
        <p:spPr>
          <a:xfrm>
            <a:off x="1527862" y="1977233"/>
            <a:ext cx="2325496" cy="40443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654" b="1" dirty="0">
                <a:solidFill>
                  <a:srgbClr val="B85929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基础练习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527862" y="2381667"/>
            <a:ext cx="2246856" cy="2696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15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适合初学者，建立基础技能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86399" y="2831038"/>
            <a:ext cx="44937" cy="1437988"/>
          </a:xfrm>
          <a:custGeom>
            <a:avLst/>
            <a:gdLst/>
            <a:ahLst/>
            <a:cxnLst/>
            <a:rect l="l" t="t" r="r" b="b"/>
            <a:pathLst>
              <a:path w="44937" h="1437988">
                <a:moveTo>
                  <a:pt x="44937" y="0"/>
                </a:moveTo>
                <a:lnTo>
                  <a:pt x="44937" y="0"/>
                </a:lnTo>
                <a:lnTo>
                  <a:pt x="44937" y="1437988"/>
                </a:lnTo>
                <a:lnTo>
                  <a:pt x="44937" y="1437988"/>
                </a:lnTo>
                <a:cubicBezTo>
                  <a:pt x="20119" y="1437988"/>
                  <a:pt x="0" y="1417869"/>
                  <a:pt x="0" y="1393050"/>
                </a:cubicBezTo>
                <a:lnTo>
                  <a:pt x="0" y="44937"/>
                </a:lnTo>
                <a:cubicBezTo>
                  <a:pt x="0" y="20119"/>
                  <a:pt x="20119" y="0"/>
                  <a:pt x="44937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2" name="Shape 10"/>
          <p:cNvSpPr/>
          <p:nvPr/>
        </p:nvSpPr>
        <p:spPr>
          <a:xfrm>
            <a:off x="988616" y="3010786"/>
            <a:ext cx="404434" cy="404434"/>
          </a:xfrm>
          <a:custGeom>
            <a:avLst/>
            <a:gdLst/>
            <a:ahLst/>
            <a:cxnLst/>
            <a:rect l="l" t="t" r="r" b="b"/>
            <a:pathLst>
              <a:path w="404434" h="404434">
                <a:moveTo>
                  <a:pt x="89873" y="0"/>
                </a:moveTo>
                <a:lnTo>
                  <a:pt x="314561" y="0"/>
                </a:lnTo>
                <a:cubicBezTo>
                  <a:pt x="364163" y="0"/>
                  <a:pt x="404434" y="40271"/>
                  <a:pt x="404434" y="89873"/>
                </a:cubicBezTo>
                <a:lnTo>
                  <a:pt x="404434" y="314561"/>
                </a:lnTo>
                <a:cubicBezTo>
                  <a:pt x="404434" y="364196"/>
                  <a:pt x="364196" y="404434"/>
                  <a:pt x="314561" y="404434"/>
                </a:cubicBezTo>
                <a:lnTo>
                  <a:pt x="89873" y="404434"/>
                </a:lnTo>
                <a:cubicBezTo>
                  <a:pt x="40238" y="404434"/>
                  <a:pt x="0" y="364196"/>
                  <a:pt x="0" y="314561"/>
                </a:cubicBezTo>
                <a:lnTo>
                  <a:pt x="0" y="89873"/>
                </a:lnTo>
                <a:cubicBezTo>
                  <a:pt x="0" y="40271"/>
                  <a:pt x="40271" y="0"/>
                  <a:pt x="89873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3" name="Text 11"/>
          <p:cNvSpPr/>
          <p:nvPr/>
        </p:nvSpPr>
        <p:spPr>
          <a:xfrm>
            <a:off x="1155375" y="3078192"/>
            <a:ext cx="157280" cy="2696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15" b="1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1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527862" y="3055724"/>
            <a:ext cx="1460456" cy="31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769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原地对传练习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988616" y="3505095"/>
            <a:ext cx="6673161" cy="5841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15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两人一组，相距3-5米，面对面进行胸前传球。重点体会蹬地发力和手指拨球动作，强调传球的准确性。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786399" y="4269026"/>
            <a:ext cx="44937" cy="1437988"/>
          </a:xfrm>
          <a:custGeom>
            <a:avLst/>
            <a:gdLst/>
            <a:ahLst/>
            <a:cxnLst/>
            <a:rect l="l" t="t" r="r" b="b"/>
            <a:pathLst>
              <a:path w="44937" h="1437988">
                <a:moveTo>
                  <a:pt x="44937" y="0"/>
                </a:moveTo>
                <a:lnTo>
                  <a:pt x="44937" y="0"/>
                </a:lnTo>
                <a:lnTo>
                  <a:pt x="44937" y="1437988"/>
                </a:lnTo>
                <a:lnTo>
                  <a:pt x="44937" y="1437988"/>
                </a:lnTo>
                <a:cubicBezTo>
                  <a:pt x="20119" y="1437988"/>
                  <a:pt x="0" y="1417869"/>
                  <a:pt x="0" y="1393050"/>
                </a:cubicBezTo>
                <a:lnTo>
                  <a:pt x="0" y="44937"/>
                </a:lnTo>
                <a:cubicBezTo>
                  <a:pt x="0" y="20119"/>
                  <a:pt x="20119" y="0"/>
                  <a:pt x="44937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7" name="Shape 15"/>
          <p:cNvSpPr/>
          <p:nvPr/>
        </p:nvSpPr>
        <p:spPr>
          <a:xfrm>
            <a:off x="988616" y="4448774"/>
            <a:ext cx="404434" cy="404434"/>
          </a:xfrm>
          <a:custGeom>
            <a:avLst/>
            <a:gdLst/>
            <a:ahLst/>
            <a:cxnLst/>
            <a:rect l="l" t="t" r="r" b="b"/>
            <a:pathLst>
              <a:path w="404434" h="404434">
                <a:moveTo>
                  <a:pt x="89873" y="0"/>
                </a:moveTo>
                <a:lnTo>
                  <a:pt x="314561" y="0"/>
                </a:lnTo>
                <a:cubicBezTo>
                  <a:pt x="364163" y="0"/>
                  <a:pt x="404434" y="40271"/>
                  <a:pt x="404434" y="89873"/>
                </a:cubicBezTo>
                <a:lnTo>
                  <a:pt x="404434" y="314561"/>
                </a:lnTo>
                <a:cubicBezTo>
                  <a:pt x="404434" y="364196"/>
                  <a:pt x="364196" y="404434"/>
                  <a:pt x="314561" y="404434"/>
                </a:cubicBezTo>
                <a:lnTo>
                  <a:pt x="89873" y="404434"/>
                </a:lnTo>
                <a:cubicBezTo>
                  <a:pt x="40238" y="404434"/>
                  <a:pt x="0" y="364196"/>
                  <a:pt x="0" y="314561"/>
                </a:cubicBezTo>
                <a:lnTo>
                  <a:pt x="0" y="89873"/>
                </a:lnTo>
                <a:cubicBezTo>
                  <a:pt x="0" y="40271"/>
                  <a:pt x="40271" y="0"/>
                  <a:pt x="89873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8" name="Text 16"/>
          <p:cNvSpPr/>
          <p:nvPr/>
        </p:nvSpPr>
        <p:spPr>
          <a:xfrm>
            <a:off x="1140279" y="4516180"/>
            <a:ext cx="190983" cy="2696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15" b="1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2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527862" y="4493711"/>
            <a:ext cx="1460456" cy="31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769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近距离传接球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988616" y="4943082"/>
            <a:ext cx="6673161" cy="5841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15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相距2-3米，快速连续传接。重点练习接球的缓冲动作和快速转换，提高手感和反应速度。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786399" y="5707013"/>
            <a:ext cx="44937" cy="1437988"/>
          </a:xfrm>
          <a:custGeom>
            <a:avLst/>
            <a:gdLst/>
            <a:ahLst/>
            <a:cxnLst/>
            <a:rect l="l" t="t" r="r" b="b"/>
            <a:pathLst>
              <a:path w="44937" h="1437988">
                <a:moveTo>
                  <a:pt x="44937" y="0"/>
                </a:moveTo>
                <a:lnTo>
                  <a:pt x="44937" y="0"/>
                </a:lnTo>
                <a:lnTo>
                  <a:pt x="44937" y="1437988"/>
                </a:lnTo>
                <a:lnTo>
                  <a:pt x="44937" y="1437988"/>
                </a:lnTo>
                <a:cubicBezTo>
                  <a:pt x="20119" y="1437988"/>
                  <a:pt x="0" y="1417869"/>
                  <a:pt x="0" y="1393050"/>
                </a:cubicBezTo>
                <a:lnTo>
                  <a:pt x="0" y="44937"/>
                </a:lnTo>
                <a:cubicBezTo>
                  <a:pt x="0" y="20119"/>
                  <a:pt x="20119" y="0"/>
                  <a:pt x="44937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22" name="Shape 20"/>
          <p:cNvSpPr/>
          <p:nvPr/>
        </p:nvSpPr>
        <p:spPr>
          <a:xfrm>
            <a:off x="988616" y="5886762"/>
            <a:ext cx="404434" cy="404434"/>
          </a:xfrm>
          <a:custGeom>
            <a:avLst/>
            <a:gdLst/>
            <a:ahLst/>
            <a:cxnLst/>
            <a:rect l="l" t="t" r="r" b="b"/>
            <a:pathLst>
              <a:path w="404434" h="404434">
                <a:moveTo>
                  <a:pt x="89873" y="0"/>
                </a:moveTo>
                <a:lnTo>
                  <a:pt x="314561" y="0"/>
                </a:lnTo>
                <a:cubicBezTo>
                  <a:pt x="364163" y="0"/>
                  <a:pt x="404434" y="40271"/>
                  <a:pt x="404434" y="89873"/>
                </a:cubicBezTo>
                <a:lnTo>
                  <a:pt x="404434" y="314561"/>
                </a:lnTo>
                <a:cubicBezTo>
                  <a:pt x="404434" y="364196"/>
                  <a:pt x="364196" y="404434"/>
                  <a:pt x="314561" y="404434"/>
                </a:cubicBezTo>
                <a:lnTo>
                  <a:pt x="89873" y="404434"/>
                </a:lnTo>
                <a:cubicBezTo>
                  <a:pt x="40238" y="404434"/>
                  <a:pt x="0" y="364196"/>
                  <a:pt x="0" y="314561"/>
                </a:cubicBezTo>
                <a:lnTo>
                  <a:pt x="0" y="89873"/>
                </a:lnTo>
                <a:cubicBezTo>
                  <a:pt x="0" y="40271"/>
                  <a:pt x="40271" y="0"/>
                  <a:pt x="89873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23" name="Text 21"/>
          <p:cNvSpPr/>
          <p:nvPr/>
        </p:nvSpPr>
        <p:spPr>
          <a:xfrm>
            <a:off x="1137822" y="5954167"/>
            <a:ext cx="190983" cy="2696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15" b="1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3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1527862" y="5931699"/>
            <a:ext cx="1460456" cy="31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769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徒手模仿练习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988616" y="6381070"/>
            <a:ext cx="6673161" cy="5841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15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不持球，徒手模仿完整的传接球动作。重点体会蹬地、伸臂、拨腕的协调配合，建立正确的动作定型。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8263338" y="1707610"/>
            <a:ext cx="7549435" cy="5707013"/>
          </a:xfrm>
          <a:custGeom>
            <a:avLst/>
            <a:gdLst/>
            <a:ahLst/>
            <a:cxnLst/>
            <a:rect l="l" t="t" r="r" b="b"/>
            <a:pathLst>
              <a:path w="7549435" h="5707013">
                <a:moveTo>
                  <a:pt x="44937" y="0"/>
                </a:moveTo>
                <a:lnTo>
                  <a:pt x="7369664" y="0"/>
                </a:lnTo>
                <a:cubicBezTo>
                  <a:pt x="7468949" y="0"/>
                  <a:pt x="7549435" y="80486"/>
                  <a:pt x="7549435" y="179771"/>
                </a:cubicBezTo>
                <a:lnTo>
                  <a:pt x="7549435" y="5527242"/>
                </a:lnTo>
                <a:cubicBezTo>
                  <a:pt x="7549435" y="5626527"/>
                  <a:pt x="7468949" y="5707013"/>
                  <a:pt x="7369664" y="5707013"/>
                </a:cubicBezTo>
                <a:lnTo>
                  <a:pt x="44937" y="5707013"/>
                </a:lnTo>
                <a:cubicBezTo>
                  <a:pt x="20119" y="5707013"/>
                  <a:pt x="0" y="5686894"/>
                  <a:pt x="0" y="5662076"/>
                </a:cubicBezTo>
                <a:lnTo>
                  <a:pt x="0" y="44937"/>
                </a:lnTo>
                <a:cubicBezTo>
                  <a:pt x="0" y="20119"/>
                  <a:pt x="20119" y="0"/>
                  <a:pt x="44937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7" name="Shape 25"/>
          <p:cNvSpPr/>
          <p:nvPr/>
        </p:nvSpPr>
        <p:spPr>
          <a:xfrm>
            <a:off x="8263338" y="1707610"/>
            <a:ext cx="44937" cy="5707013"/>
          </a:xfrm>
          <a:custGeom>
            <a:avLst/>
            <a:gdLst/>
            <a:ahLst/>
            <a:cxnLst/>
            <a:rect l="l" t="t" r="r" b="b"/>
            <a:pathLst>
              <a:path w="44937" h="5707013">
                <a:moveTo>
                  <a:pt x="44937" y="0"/>
                </a:moveTo>
                <a:lnTo>
                  <a:pt x="44937" y="0"/>
                </a:lnTo>
                <a:lnTo>
                  <a:pt x="44937" y="5707013"/>
                </a:lnTo>
                <a:lnTo>
                  <a:pt x="44937" y="5707013"/>
                </a:lnTo>
                <a:cubicBezTo>
                  <a:pt x="20119" y="5707013"/>
                  <a:pt x="0" y="5686894"/>
                  <a:pt x="0" y="5662076"/>
                </a:cubicBezTo>
                <a:lnTo>
                  <a:pt x="0" y="44937"/>
                </a:lnTo>
                <a:cubicBezTo>
                  <a:pt x="0" y="20119"/>
                  <a:pt x="20119" y="0"/>
                  <a:pt x="44937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8" name="Shape 26"/>
          <p:cNvSpPr/>
          <p:nvPr/>
        </p:nvSpPr>
        <p:spPr>
          <a:xfrm>
            <a:off x="8555429" y="1999701"/>
            <a:ext cx="629120" cy="629120"/>
          </a:xfrm>
          <a:custGeom>
            <a:avLst/>
            <a:gdLst/>
            <a:ahLst/>
            <a:cxnLst/>
            <a:rect l="l" t="t" r="r" b="b"/>
            <a:pathLst>
              <a:path w="629120" h="629120">
                <a:moveTo>
                  <a:pt x="134814" y="0"/>
                </a:moveTo>
                <a:lnTo>
                  <a:pt x="494306" y="0"/>
                </a:lnTo>
                <a:cubicBezTo>
                  <a:pt x="568711" y="0"/>
                  <a:pt x="629120" y="60408"/>
                  <a:pt x="629120" y="134814"/>
                </a:cubicBezTo>
                <a:lnTo>
                  <a:pt x="629120" y="494306"/>
                </a:lnTo>
                <a:cubicBezTo>
                  <a:pt x="629120" y="568711"/>
                  <a:pt x="568711" y="629120"/>
                  <a:pt x="494306" y="629120"/>
                </a:cubicBezTo>
                <a:lnTo>
                  <a:pt x="134814" y="629120"/>
                </a:lnTo>
                <a:cubicBezTo>
                  <a:pt x="60408" y="629120"/>
                  <a:pt x="0" y="568711"/>
                  <a:pt x="0" y="494306"/>
                </a:cubicBezTo>
                <a:lnTo>
                  <a:pt x="0" y="134814"/>
                </a:lnTo>
                <a:cubicBezTo>
                  <a:pt x="0" y="60408"/>
                  <a:pt x="60408" y="0"/>
                  <a:pt x="134814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9" name="Shape 27"/>
          <p:cNvSpPr/>
          <p:nvPr/>
        </p:nvSpPr>
        <p:spPr>
          <a:xfrm>
            <a:off x="8735178" y="2179450"/>
            <a:ext cx="269623" cy="269623"/>
          </a:xfrm>
          <a:custGeom>
            <a:avLst/>
            <a:gdLst/>
            <a:ahLst/>
            <a:cxnLst/>
            <a:rect l="l" t="t" r="r" b="b"/>
            <a:pathLst>
              <a:path w="269623" h="269623">
                <a:moveTo>
                  <a:pt x="33703" y="33703"/>
                </a:moveTo>
                <a:cubicBezTo>
                  <a:pt x="33703" y="24382"/>
                  <a:pt x="26172" y="16851"/>
                  <a:pt x="16851" y="16851"/>
                </a:cubicBezTo>
                <a:cubicBezTo>
                  <a:pt x="7530" y="16851"/>
                  <a:pt x="0" y="24382"/>
                  <a:pt x="0" y="33703"/>
                </a:cubicBezTo>
                <a:lnTo>
                  <a:pt x="0" y="210643"/>
                </a:lnTo>
                <a:cubicBezTo>
                  <a:pt x="0" y="233919"/>
                  <a:pt x="18853" y="252771"/>
                  <a:pt x="42129" y="252771"/>
                </a:cubicBezTo>
                <a:lnTo>
                  <a:pt x="252771" y="252771"/>
                </a:lnTo>
                <a:cubicBezTo>
                  <a:pt x="262092" y="252771"/>
                  <a:pt x="269623" y="245241"/>
                  <a:pt x="269623" y="235920"/>
                </a:cubicBezTo>
                <a:cubicBezTo>
                  <a:pt x="269623" y="226599"/>
                  <a:pt x="262092" y="219068"/>
                  <a:pt x="252771" y="219068"/>
                </a:cubicBezTo>
                <a:lnTo>
                  <a:pt x="42129" y="219068"/>
                </a:lnTo>
                <a:cubicBezTo>
                  <a:pt x="37494" y="219068"/>
                  <a:pt x="33703" y="215277"/>
                  <a:pt x="33703" y="210643"/>
                </a:cubicBezTo>
                <a:lnTo>
                  <a:pt x="33703" y="33703"/>
                </a:lnTo>
                <a:close/>
                <a:moveTo>
                  <a:pt x="247821" y="79307"/>
                </a:moveTo>
                <a:cubicBezTo>
                  <a:pt x="254404" y="72724"/>
                  <a:pt x="254404" y="62034"/>
                  <a:pt x="247821" y="55452"/>
                </a:cubicBezTo>
                <a:cubicBezTo>
                  <a:pt x="241239" y="48869"/>
                  <a:pt x="230548" y="48869"/>
                  <a:pt x="223966" y="55452"/>
                </a:cubicBezTo>
                <a:lnTo>
                  <a:pt x="168514" y="110956"/>
                </a:lnTo>
                <a:lnTo>
                  <a:pt x="138287" y="80781"/>
                </a:lnTo>
                <a:cubicBezTo>
                  <a:pt x="131704" y="74199"/>
                  <a:pt x="121014" y="74199"/>
                  <a:pt x="114432" y="80781"/>
                </a:cubicBezTo>
                <a:lnTo>
                  <a:pt x="63877" y="131336"/>
                </a:lnTo>
                <a:cubicBezTo>
                  <a:pt x="57295" y="137918"/>
                  <a:pt x="57295" y="148608"/>
                  <a:pt x="63877" y="155191"/>
                </a:cubicBezTo>
                <a:cubicBezTo>
                  <a:pt x="70460" y="161774"/>
                  <a:pt x="81150" y="161774"/>
                  <a:pt x="87733" y="155191"/>
                </a:cubicBezTo>
                <a:lnTo>
                  <a:pt x="126386" y="116538"/>
                </a:lnTo>
                <a:lnTo>
                  <a:pt x="156613" y="146765"/>
                </a:lnTo>
                <a:cubicBezTo>
                  <a:pt x="163195" y="153348"/>
                  <a:pt x="173886" y="153348"/>
                  <a:pt x="180468" y="146765"/>
                </a:cubicBezTo>
                <a:lnTo>
                  <a:pt x="247874" y="79360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30" name="Text 28"/>
          <p:cNvSpPr/>
          <p:nvPr/>
        </p:nvSpPr>
        <p:spPr>
          <a:xfrm>
            <a:off x="9319360" y="1977233"/>
            <a:ext cx="2145747" cy="40443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654" b="1" dirty="0">
                <a:solidFill>
                  <a:srgbClr val="D8A760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提高练习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9319360" y="2381667"/>
            <a:ext cx="2067107" cy="2696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15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适合有一定基础的学习者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8577898" y="2831038"/>
            <a:ext cx="44937" cy="1437988"/>
          </a:xfrm>
          <a:custGeom>
            <a:avLst/>
            <a:gdLst/>
            <a:ahLst/>
            <a:cxnLst/>
            <a:rect l="l" t="t" r="r" b="b"/>
            <a:pathLst>
              <a:path w="44937" h="1437988">
                <a:moveTo>
                  <a:pt x="44937" y="0"/>
                </a:moveTo>
                <a:lnTo>
                  <a:pt x="44937" y="0"/>
                </a:lnTo>
                <a:lnTo>
                  <a:pt x="44937" y="1437988"/>
                </a:lnTo>
                <a:lnTo>
                  <a:pt x="44937" y="1437988"/>
                </a:lnTo>
                <a:cubicBezTo>
                  <a:pt x="20119" y="1437988"/>
                  <a:pt x="0" y="1417869"/>
                  <a:pt x="0" y="1393050"/>
                </a:cubicBezTo>
                <a:lnTo>
                  <a:pt x="0" y="44937"/>
                </a:lnTo>
                <a:cubicBezTo>
                  <a:pt x="0" y="20119"/>
                  <a:pt x="20119" y="0"/>
                  <a:pt x="44937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33" name="Shape 31"/>
          <p:cNvSpPr/>
          <p:nvPr/>
        </p:nvSpPr>
        <p:spPr>
          <a:xfrm>
            <a:off x="8780115" y="3010786"/>
            <a:ext cx="404434" cy="404434"/>
          </a:xfrm>
          <a:custGeom>
            <a:avLst/>
            <a:gdLst/>
            <a:ahLst/>
            <a:cxnLst/>
            <a:rect l="l" t="t" r="r" b="b"/>
            <a:pathLst>
              <a:path w="404434" h="404434">
                <a:moveTo>
                  <a:pt x="89873" y="0"/>
                </a:moveTo>
                <a:lnTo>
                  <a:pt x="314561" y="0"/>
                </a:lnTo>
                <a:cubicBezTo>
                  <a:pt x="364163" y="0"/>
                  <a:pt x="404434" y="40271"/>
                  <a:pt x="404434" y="89873"/>
                </a:cubicBezTo>
                <a:lnTo>
                  <a:pt x="404434" y="314561"/>
                </a:lnTo>
                <a:cubicBezTo>
                  <a:pt x="404434" y="364196"/>
                  <a:pt x="364196" y="404434"/>
                  <a:pt x="314561" y="404434"/>
                </a:cubicBezTo>
                <a:lnTo>
                  <a:pt x="89873" y="404434"/>
                </a:lnTo>
                <a:cubicBezTo>
                  <a:pt x="40238" y="404434"/>
                  <a:pt x="0" y="364196"/>
                  <a:pt x="0" y="314561"/>
                </a:cubicBezTo>
                <a:lnTo>
                  <a:pt x="0" y="89873"/>
                </a:lnTo>
                <a:cubicBezTo>
                  <a:pt x="0" y="40271"/>
                  <a:pt x="40271" y="0"/>
                  <a:pt x="89873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34" name="Text 32"/>
          <p:cNvSpPr/>
          <p:nvPr/>
        </p:nvSpPr>
        <p:spPr>
          <a:xfrm>
            <a:off x="8946874" y="3078192"/>
            <a:ext cx="157280" cy="2696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15" b="1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1</a:t>
            </a:r>
            <a:endParaRPr lang="en-US" sz="1600" dirty="0"/>
          </a:p>
        </p:txBody>
      </p:sp>
      <p:sp>
        <p:nvSpPr>
          <p:cNvPr id="35" name="Text 33"/>
          <p:cNvSpPr/>
          <p:nvPr/>
        </p:nvSpPr>
        <p:spPr>
          <a:xfrm>
            <a:off x="9319360" y="3055724"/>
            <a:ext cx="1460456" cy="31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769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移动中传接球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8780115" y="3505095"/>
            <a:ext cx="6673161" cy="5841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15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在慢跑或侧移中进行传接球练习。重点练习在动态中保持技术动作不变形，提高实战应用能力。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8577898" y="4269026"/>
            <a:ext cx="44937" cy="1437988"/>
          </a:xfrm>
          <a:custGeom>
            <a:avLst/>
            <a:gdLst/>
            <a:ahLst/>
            <a:cxnLst/>
            <a:rect l="l" t="t" r="r" b="b"/>
            <a:pathLst>
              <a:path w="44937" h="1437988">
                <a:moveTo>
                  <a:pt x="44937" y="0"/>
                </a:moveTo>
                <a:lnTo>
                  <a:pt x="44937" y="0"/>
                </a:lnTo>
                <a:lnTo>
                  <a:pt x="44937" y="1437988"/>
                </a:lnTo>
                <a:lnTo>
                  <a:pt x="44937" y="1437988"/>
                </a:lnTo>
                <a:cubicBezTo>
                  <a:pt x="20119" y="1437988"/>
                  <a:pt x="0" y="1417869"/>
                  <a:pt x="0" y="1393050"/>
                </a:cubicBezTo>
                <a:lnTo>
                  <a:pt x="0" y="44937"/>
                </a:lnTo>
                <a:cubicBezTo>
                  <a:pt x="0" y="20119"/>
                  <a:pt x="20119" y="0"/>
                  <a:pt x="44937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8" name="Shape 36"/>
          <p:cNvSpPr/>
          <p:nvPr/>
        </p:nvSpPr>
        <p:spPr>
          <a:xfrm>
            <a:off x="8780115" y="4448774"/>
            <a:ext cx="404434" cy="404434"/>
          </a:xfrm>
          <a:custGeom>
            <a:avLst/>
            <a:gdLst/>
            <a:ahLst/>
            <a:cxnLst/>
            <a:rect l="l" t="t" r="r" b="b"/>
            <a:pathLst>
              <a:path w="404434" h="404434">
                <a:moveTo>
                  <a:pt x="89873" y="0"/>
                </a:moveTo>
                <a:lnTo>
                  <a:pt x="314561" y="0"/>
                </a:lnTo>
                <a:cubicBezTo>
                  <a:pt x="364163" y="0"/>
                  <a:pt x="404434" y="40271"/>
                  <a:pt x="404434" y="89873"/>
                </a:cubicBezTo>
                <a:lnTo>
                  <a:pt x="404434" y="314561"/>
                </a:lnTo>
                <a:cubicBezTo>
                  <a:pt x="404434" y="364196"/>
                  <a:pt x="364196" y="404434"/>
                  <a:pt x="314561" y="404434"/>
                </a:cubicBezTo>
                <a:lnTo>
                  <a:pt x="89873" y="404434"/>
                </a:lnTo>
                <a:cubicBezTo>
                  <a:pt x="40238" y="404434"/>
                  <a:pt x="0" y="364196"/>
                  <a:pt x="0" y="314561"/>
                </a:cubicBezTo>
                <a:lnTo>
                  <a:pt x="0" y="89873"/>
                </a:lnTo>
                <a:cubicBezTo>
                  <a:pt x="0" y="40271"/>
                  <a:pt x="40271" y="0"/>
                  <a:pt x="89873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9" name="Text 37"/>
          <p:cNvSpPr/>
          <p:nvPr/>
        </p:nvSpPr>
        <p:spPr>
          <a:xfrm>
            <a:off x="8931777" y="4516180"/>
            <a:ext cx="190983" cy="2696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15" b="1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2</a:t>
            </a:r>
            <a:endParaRPr lang="en-US" sz="1600" dirty="0"/>
          </a:p>
        </p:txBody>
      </p:sp>
      <p:sp>
        <p:nvSpPr>
          <p:cNvPr id="40" name="Text 38"/>
          <p:cNvSpPr/>
          <p:nvPr/>
        </p:nvSpPr>
        <p:spPr>
          <a:xfrm>
            <a:off x="9319360" y="4493711"/>
            <a:ext cx="1460456" cy="31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769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三角传球练习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8780115" y="4943082"/>
            <a:ext cx="6673161" cy="5841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15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三人一组站成三角形，连续传球给不同方向的队友。重点练习快速转移视线和传球目标的能力。</a:t>
            </a:r>
            <a:endParaRPr lang="en-US" sz="1600" dirty="0"/>
          </a:p>
        </p:txBody>
      </p:sp>
      <p:sp>
        <p:nvSpPr>
          <p:cNvPr id="42" name="Shape 40"/>
          <p:cNvSpPr/>
          <p:nvPr/>
        </p:nvSpPr>
        <p:spPr>
          <a:xfrm>
            <a:off x="8577898" y="5707013"/>
            <a:ext cx="44937" cy="1437988"/>
          </a:xfrm>
          <a:custGeom>
            <a:avLst/>
            <a:gdLst/>
            <a:ahLst/>
            <a:cxnLst/>
            <a:rect l="l" t="t" r="r" b="b"/>
            <a:pathLst>
              <a:path w="44937" h="1437988">
                <a:moveTo>
                  <a:pt x="44937" y="0"/>
                </a:moveTo>
                <a:lnTo>
                  <a:pt x="44937" y="0"/>
                </a:lnTo>
                <a:lnTo>
                  <a:pt x="44937" y="1437988"/>
                </a:lnTo>
                <a:lnTo>
                  <a:pt x="44937" y="1437988"/>
                </a:lnTo>
                <a:cubicBezTo>
                  <a:pt x="20119" y="1437988"/>
                  <a:pt x="0" y="1417869"/>
                  <a:pt x="0" y="1393050"/>
                </a:cubicBezTo>
                <a:lnTo>
                  <a:pt x="0" y="44937"/>
                </a:lnTo>
                <a:cubicBezTo>
                  <a:pt x="0" y="20119"/>
                  <a:pt x="20119" y="0"/>
                  <a:pt x="44937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43" name="Shape 41"/>
          <p:cNvSpPr/>
          <p:nvPr/>
        </p:nvSpPr>
        <p:spPr>
          <a:xfrm>
            <a:off x="8780115" y="5886762"/>
            <a:ext cx="404434" cy="404434"/>
          </a:xfrm>
          <a:custGeom>
            <a:avLst/>
            <a:gdLst/>
            <a:ahLst/>
            <a:cxnLst/>
            <a:rect l="l" t="t" r="r" b="b"/>
            <a:pathLst>
              <a:path w="404434" h="404434">
                <a:moveTo>
                  <a:pt x="89873" y="0"/>
                </a:moveTo>
                <a:lnTo>
                  <a:pt x="314561" y="0"/>
                </a:lnTo>
                <a:cubicBezTo>
                  <a:pt x="364163" y="0"/>
                  <a:pt x="404434" y="40271"/>
                  <a:pt x="404434" y="89873"/>
                </a:cubicBezTo>
                <a:lnTo>
                  <a:pt x="404434" y="314561"/>
                </a:lnTo>
                <a:cubicBezTo>
                  <a:pt x="404434" y="364196"/>
                  <a:pt x="364196" y="404434"/>
                  <a:pt x="314561" y="404434"/>
                </a:cubicBezTo>
                <a:lnTo>
                  <a:pt x="89873" y="404434"/>
                </a:lnTo>
                <a:cubicBezTo>
                  <a:pt x="40238" y="404434"/>
                  <a:pt x="0" y="364196"/>
                  <a:pt x="0" y="314561"/>
                </a:cubicBezTo>
                <a:lnTo>
                  <a:pt x="0" y="89873"/>
                </a:lnTo>
                <a:cubicBezTo>
                  <a:pt x="0" y="40271"/>
                  <a:pt x="40271" y="0"/>
                  <a:pt x="89873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44" name="Text 42"/>
          <p:cNvSpPr/>
          <p:nvPr/>
        </p:nvSpPr>
        <p:spPr>
          <a:xfrm>
            <a:off x="8929320" y="5954167"/>
            <a:ext cx="190983" cy="26962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15" b="1" dirty="0">
                <a:solidFill>
                  <a:srgbClr val="F8F7F4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3</a:t>
            </a:r>
            <a:endParaRPr lang="en-US" sz="1600" dirty="0"/>
          </a:p>
        </p:txBody>
      </p:sp>
      <p:sp>
        <p:nvSpPr>
          <p:cNvPr id="45" name="Text 43"/>
          <p:cNvSpPr/>
          <p:nvPr/>
        </p:nvSpPr>
        <p:spPr>
          <a:xfrm>
            <a:off x="9319360" y="5931699"/>
            <a:ext cx="1235771" cy="31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769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传接球接力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8780115" y="6381070"/>
            <a:ext cx="6673161" cy="5841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15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分组进行传接球接力比赛，看哪组传得又快又准。在竞争中提高技术的稳定性和准确性。</a:t>
            </a:r>
            <a:endParaRPr lang="en-US" sz="1600" dirty="0"/>
          </a:p>
        </p:txBody>
      </p:sp>
      <p:sp>
        <p:nvSpPr>
          <p:cNvPr id="47" name="Shape 45"/>
          <p:cNvSpPr/>
          <p:nvPr/>
        </p:nvSpPr>
        <p:spPr>
          <a:xfrm>
            <a:off x="449371" y="7594372"/>
            <a:ext cx="15357258" cy="1100959"/>
          </a:xfrm>
          <a:custGeom>
            <a:avLst/>
            <a:gdLst/>
            <a:ahLst/>
            <a:cxnLst/>
            <a:rect l="l" t="t" r="r" b="b"/>
            <a:pathLst>
              <a:path w="15357258" h="1100959">
                <a:moveTo>
                  <a:pt x="134812" y="0"/>
                </a:moveTo>
                <a:lnTo>
                  <a:pt x="15222445" y="0"/>
                </a:lnTo>
                <a:cubicBezTo>
                  <a:pt x="15296900" y="0"/>
                  <a:pt x="15357258" y="60358"/>
                  <a:pt x="15357258" y="134812"/>
                </a:cubicBezTo>
                <a:lnTo>
                  <a:pt x="15357258" y="966147"/>
                </a:lnTo>
                <a:cubicBezTo>
                  <a:pt x="15357258" y="1040602"/>
                  <a:pt x="15296900" y="1100959"/>
                  <a:pt x="15222445" y="1100959"/>
                </a:cubicBezTo>
                <a:lnTo>
                  <a:pt x="134812" y="1100959"/>
                </a:lnTo>
                <a:cubicBezTo>
                  <a:pt x="60358" y="1100959"/>
                  <a:pt x="0" y="1040602"/>
                  <a:pt x="0" y="966147"/>
                </a:cubicBezTo>
                <a:lnTo>
                  <a:pt x="0" y="134812"/>
                </a:lnTo>
                <a:cubicBezTo>
                  <a:pt x="0" y="60358"/>
                  <a:pt x="60358" y="0"/>
                  <a:pt x="134812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48" name="Shape 46"/>
          <p:cNvSpPr/>
          <p:nvPr/>
        </p:nvSpPr>
        <p:spPr>
          <a:xfrm>
            <a:off x="629120" y="7830292"/>
            <a:ext cx="629120" cy="629120"/>
          </a:xfrm>
          <a:custGeom>
            <a:avLst/>
            <a:gdLst/>
            <a:ahLst/>
            <a:cxnLst/>
            <a:rect l="l" t="t" r="r" b="b"/>
            <a:pathLst>
              <a:path w="629120" h="629120">
                <a:moveTo>
                  <a:pt x="134814" y="0"/>
                </a:moveTo>
                <a:lnTo>
                  <a:pt x="494306" y="0"/>
                </a:lnTo>
                <a:cubicBezTo>
                  <a:pt x="568711" y="0"/>
                  <a:pt x="629120" y="60408"/>
                  <a:pt x="629120" y="134814"/>
                </a:cubicBezTo>
                <a:lnTo>
                  <a:pt x="629120" y="494306"/>
                </a:lnTo>
                <a:cubicBezTo>
                  <a:pt x="629120" y="568711"/>
                  <a:pt x="568711" y="629120"/>
                  <a:pt x="494306" y="629120"/>
                </a:cubicBezTo>
                <a:lnTo>
                  <a:pt x="134814" y="629120"/>
                </a:lnTo>
                <a:cubicBezTo>
                  <a:pt x="60408" y="629120"/>
                  <a:pt x="0" y="568711"/>
                  <a:pt x="0" y="494306"/>
                </a:cubicBezTo>
                <a:lnTo>
                  <a:pt x="0" y="134814"/>
                </a:lnTo>
                <a:cubicBezTo>
                  <a:pt x="0" y="60408"/>
                  <a:pt x="60408" y="0"/>
                  <a:pt x="134814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9" name="Shape 47"/>
          <p:cNvSpPr/>
          <p:nvPr/>
        </p:nvSpPr>
        <p:spPr>
          <a:xfrm>
            <a:off x="808868" y="8010040"/>
            <a:ext cx="269623" cy="269623"/>
          </a:xfrm>
          <a:custGeom>
            <a:avLst/>
            <a:gdLst/>
            <a:ahLst/>
            <a:cxnLst/>
            <a:rect l="l" t="t" r="r" b="b"/>
            <a:pathLst>
              <a:path w="269623" h="269623">
                <a:moveTo>
                  <a:pt x="134811" y="0"/>
                </a:moveTo>
                <a:cubicBezTo>
                  <a:pt x="209216" y="0"/>
                  <a:pt x="269623" y="60407"/>
                  <a:pt x="269623" y="134811"/>
                </a:cubicBezTo>
                <a:cubicBezTo>
                  <a:pt x="269623" y="209216"/>
                  <a:pt x="209216" y="269623"/>
                  <a:pt x="134811" y="269623"/>
                </a:cubicBezTo>
                <a:cubicBezTo>
                  <a:pt x="60407" y="269623"/>
                  <a:pt x="0" y="209216"/>
                  <a:pt x="0" y="134811"/>
                </a:cubicBezTo>
                <a:cubicBezTo>
                  <a:pt x="0" y="60407"/>
                  <a:pt x="60407" y="0"/>
                  <a:pt x="134811" y="0"/>
                </a:cubicBezTo>
                <a:close/>
                <a:moveTo>
                  <a:pt x="122173" y="63193"/>
                </a:moveTo>
                <a:lnTo>
                  <a:pt x="122173" y="134811"/>
                </a:lnTo>
                <a:cubicBezTo>
                  <a:pt x="122173" y="139024"/>
                  <a:pt x="124279" y="142974"/>
                  <a:pt x="127807" y="145343"/>
                </a:cubicBezTo>
                <a:lnTo>
                  <a:pt x="178362" y="179046"/>
                </a:lnTo>
                <a:cubicBezTo>
                  <a:pt x="184154" y="182943"/>
                  <a:pt x="192001" y="181363"/>
                  <a:pt x="195898" y="175518"/>
                </a:cubicBezTo>
                <a:cubicBezTo>
                  <a:pt x="199795" y="169673"/>
                  <a:pt x="198215" y="161879"/>
                  <a:pt x="192369" y="157982"/>
                </a:cubicBezTo>
                <a:lnTo>
                  <a:pt x="147450" y="128071"/>
                </a:lnTo>
                <a:lnTo>
                  <a:pt x="147450" y="63193"/>
                </a:lnTo>
                <a:cubicBezTo>
                  <a:pt x="147450" y="56189"/>
                  <a:pt x="141815" y="50554"/>
                  <a:pt x="134811" y="50554"/>
                </a:cubicBezTo>
                <a:cubicBezTo>
                  <a:pt x="127807" y="50554"/>
                  <a:pt x="122173" y="56189"/>
                  <a:pt x="122173" y="63193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50" name="Text 48"/>
          <p:cNvSpPr/>
          <p:nvPr/>
        </p:nvSpPr>
        <p:spPr>
          <a:xfrm>
            <a:off x="1482925" y="7774120"/>
            <a:ext cx="14278767" cy="35949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123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练习时间建议</a:t>
            </a:r>
            <a:endParaRPr lang="en-US" sz="1600" dirty="0"/>
          </a:p>
        </p:txBody>
      </p:sp>
      <p:sp>
        <p:nvSpPr>
          <p:cNvPr id="51" name="Text 49"/>
          <p:cNvSpPr/>
          <p:nvPr/>
        </p:nvSpPr>
        <p:spPr>
          <a:xfrm>
            <a:off x="1482925" y="8223491"/>
            <a:ext cx="14233830" cy="292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15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基础练习每项10-15分钟，提高练习每项15-20分钟。根据掌握情况灵活调整，循序渐进，切忌急于求成。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23333" y="677333"/>
            <a:ext cx="63500" cy="508000"/>
          </a:xfrm>
          <a:custGeom>
            <a:avLst/>
            <a:gdLst/>
            <a:ahLst/>
            <a:cxnLst/>
            <a:rect l="l" t="t" r="r" b="b"/>
            <a:pathLst>
              <a:path w="63500" h="508000">
                <a:moveTo>
                  <a:pt x="0" y="0"/>
                </a:moveTo>
                <a:lnTo>
                  <a:pt x="63500" y="0"/>
                </a:lnTo>
                <a:lnTo>
                  <a:pt x="63500" y="508000"/>
                </a:lnTo>
                <a:lnTo>
                  <a:pt x="0" y="508000"/>
                </a:lnTo>
                <a:lnTo>
                  <a:pt x="0" y="0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" name="Text 1"/>
          <p:cNvSpPr/>
          <p:nvPr/>
        </p:nvSpPr>
        <p:spPr>
          <a:xfrm>
            <a:off x="656167" y="423333"/>
            <a:ext cx="3302000" cy="635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000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实战中的运用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656167" y="1143000"/>
            <a:ext cx="3153833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667" dirty="0">
                <a:solidFill>
                  <a:srgbClr val="4A443F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Game Application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23333" y="1608667"/>
            <a:ext cx="8477250" cy="7281333"/>
          </a:xfrm>
          <a:custGeom>
            <a:avLst/>
            <a:gdLst/>
            <a:ahLst/>
            <a:cxnLst/>
            <a:rect l="l" t="t" r="r" b="b"/>
            <a:pathLst>
              <a:path w="8477250" h="7281333">
                <a:moveTo>
                  <a:pt x="169364" y="0"/>
                </a:moveTo>
                <a:lnTo>
                  <a:pt x="8307886" y="0"/>
                </a:lnTo>
                <a:cubicBezTo>
                  <a:pt x="8401423" y="0"/>
                  <a:pt x="8477250" y="75827"/>
                  <a:pt x="8477250" y="169364"/>
                </a:cubicBezTo>
                <a:lnTo>
                  <a:pt x="8477250" y="7111970"/>
                </a:lnTo>
                <a:cubicBezTo>
                  <a:pt x="8477250" y="7205507"/>
                  <a:pt x="8401423" y="7281333"/>
                  <a:pt x="8307886" y="7281333"/>
                </a:cubicBezTo>
                <a:lnTo>
                  <a:pt x="169364" y="7281333"/>
                </a:lnTo>
                <a:cubicBezTo>
                  <a:pt x="75827" y="7281333"/>
                  <a:pt x="0" y="7205507"/>
                  <a:pt x="0" y="7111970"/>
                </a:cubicBezTo>
                <a:lnTo>
                  <a:pt x="0" y="169364"/>
                </a:lnTo>
                <a:cubicBezTo>
                  <a:pt x="0" y="75827"/>
                  <a:pt x="75827" y="0"/>
                  <a:pt x="169364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6" name="Shape 4"/>
          <p:cNvSpPr/>
          <p:nvPr/>
        </p:nvSpPr>
        <p:spPr>
          <a:xfrm>
            <a:off x="677333" y="1862667"/>
            <a:ext cx="592667" cy="592667"/>
          </a:xfrm>
          <a:custGeom>
            <a:avLst/>
            <a:gdLst/>
            <a:ahLst/>
            <a:cxnLst/>
            <a:rect l="l" t="t" r="r" b="b"/>
            <a:pathLst>
              <a:path w="592667" h="592667">
                <a:moveTo>
                  <a:pt x="127003" y="0"/>
                </a:moveTo>
                <a:lnTo>
                  <a:pt x="465664" y="0"/>
                </a:lnTo>
                <a:cubicBezTo>
                  <a:pt x="535759" y="0"/>
                  <a:pt x="592667" y="56908"/>
                  <a:pt x="592667" y="127003"/>
                </a:cubicBezTo>
                <a:lnTo>
                  <a:pt x="592667" y="465664"/>
                </a:lnTo>
                <a:cubicBezTo>
                  <a:pt x="592667" y="535759"/>
                  <a:pt x="535759" y="592667"/>
                  <a:pt x="465664" y="592667"/>
                </a:cubicBezTo>
                <a:lnTo>
                  <a:pt x="127003" y="592667"/>
                </a:lnTo>
                <a:cubicBezTo>
                  <a:pt x="56908" y="592667"/>
                  <a:pt x="0" y="535759"/>
                  <a:pt x="0" y="465664"/>
                </a:cubicBezTo>
                <a:lnTo>
                  <a:pt x="0" y="127003"/>
                </a:lnTo>
                <a:cubicBezTo>
                  <a:pt x="0" y="56908"/>
                  <a:pt x="56908" y="0"/>
                  <a:pt x="127003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7" name="Shape 5"/>
          <p:cNvSpPr/>
          <p:nvPr/>
        </p:nvSpPr>
        <p:spPr>
          <a:xfrm>
            <a:off x="846667" y="2032000"/>
            <a:ext cx="254000" cy="254000"/>
          </a:xfrm>
          <a:custGeom>
            <a:avLst/>
            <a:gdLst/>
            <a:ahLst/>
            <a:cxnLst/>
            <a:rect l="l" t="t" r="r" b="b"/>
            <a:pathLst>
              <a:path w="254000" h="254000">
                <a:moveTo>
                  <a:pt x="45988" y="29170"/>
                </a:moveTo>
                <a:lnTo>
                  <a:pt x="84882" y="68064"/>
                </a:lnTo>
                <a:cubicBezTo>
                  <a:pt x="93911" y="55662"/>
                  <a:pt x="99219" y="40332"/>
                  <a:pt x="99219" y="23812"/>
                </a:cubicBezTo>
                <a:cubicBezTo>
                  <a:pt x="99219" y="16818"/>
                  <a:pt x="98276" y="10071"/>
                  <a:pt x="96490" y="3671"/>
                </a:cubicBezTo>
                <a:cubicBezTo>
                  <a:pt x="77639" y="8334"/>
                  <a:pt x="60474" y="17165"/>
                  <a:pt x="45988" y="29170"/>
                </a:cubicBezTo>
                <a:close/>
                <a:moveTo>
                  <a:pt x="29170" y="45988"/>
                </a:moveTo>
                <a:cubicBezTo>
                  <a:pt x="17165" y="60474"/>
                  <a:pt x="8334" y="77639"/>
                  <a:pt x="3671" y="96490"/>
                </a:cubicBezTo>
                <a:cubicBezTo>
                  <a:pt x="10071" y="98276"/>
                  <a:pt x="16818" y="99219"/>
                  <a:pt x="23812" y="99219"/>
                </a:cubicBezTo>
                <a:cubicBezTo>
                  <a:pt x="40332" y="99219"/>
                  <a:pt x="55612" y="93911"/>
                  <a:pt x="68064" y="84882"/>
                </a:cubicBezTo>
                <a:lnTo>
                  <a:pt x="29170" y="45988"/>
                </a:lnTo>
                <a:close/>
                <a:moveTo>
                  <a:pt x="127000" y="0"/>
                </a:moveTo>
                <a:cubicBezTo>
                  <a:pt x="124718" y="0"/>
                  <a:pt x="122436" y="50"/>
                  <a:pt x="120204" y="198"/>
                </a:cubicBezTo>
                <a:cubicBezTo>
                  <a:pt x="122039" y="7789"/>
                  <a:pt x="123031" y="15677"/>
                  <a:pt x="123031" y="23812"/>
                </a:cubicBezTo>
                <a:cubicBezTo>
                  <a:pt x="123031" y="46930"/>
                  <a:pt x="115143" y="68163"/>
                  <a:pt x="101898" y="85030"/>
                </a:cubicBezTo>
                <a:lnTo>
                  <a:pt x="127000" y="110182"/>
                </a:lnTo>
                <a:lnTo>
                  <a:pt x="208012" y="29170"/>
                </a:lnTo>
                <a:cubicBezTo>
                  <a:pt x="185986" y="10964"/>
                  <a:pt x="157807" y="0"/>
                  <a:pt x="127000" y="0"/>
                </a:cubicBezTo>
                <a:close/>
                <a:moveTo>
                  <a:pt x="23812" y="123031"/>
                </a:moveTo>
                <a:cubicBezTo>
                  <a:pt x="15677" y="123031"/>
                  <a:pt x="7739" y="122039"/>
                  <a:pt x="198" y="120204"/>
                </a:cubicBezTo>
                <a:cubicBezTo>
                  <a:pt x="99" y="122436"/>
                  <a:pt x="0" y="124718"/>
                  <a:pt x="0" y="127000"/>
                </a:cubicBezTo>
                <a:cubicBezTo>
                  <a:pt x="0" y="157807"/>
                  <a:pt x="10964" y="185986"/>
                  <a:pt x="29170" y="208012"/>
                </a:cubicBezTo>
                <a:lnTo>
                  <a:pt x="110182" y="127000"/>
                </a:lnTo>
                <a:lnTo>
                  <a:pt x="85030" y="101898"/>
                </a:lnTo>
                <a:cubicBezTo>
                  <a:pt x="68163" y="115143"/>
                  <a:pt x="46930" y="123031"/>
                  <a:pt x="23812" y="123031"/>
                </a:cubicBezTo>
                <a:close/>
                <a:moveTo>
                  <a:pt x="253802" y="133796"/>
                </a:moveTo>
                <a:cubicBezTo>
                  <a:pt x="253901" y="131564"/>
                  <a:pt x="254000" y="129282"/>
                  <a:pt x="254000" y="127000"/>
                </a:cubicBezTo>
                <a:cubicBezTo>
                  <a:pt x="254000" y="96193"/>
                  <a:pt x="243036" y="68014"/>
                  <a:pt x="224830" y="45988"/>
                </a:cubicBezTo>
                <a:lnTo>
                  <a:pt x="143818" y="127000"/>
                </a:lnTo>
                <a:lnTo>
                  <a:pt x="168970" y="152102"/>
                </a:lnTo>
                <a:cubicBezTo>
                  <a:pt x="185837" y="138857"/>
                  <a:pt x="207119" y="130969"/>
                  <a:pt x="230188" y="130969"/>
                </a:cubicBezTo>
                <a:cubicBezTo>
                  <a:pt x="238323" y="130969"/>
                  <a:pt x="246261" y="131961"/>
                  <a:pt x="253802" y="133796"/>
                </a:cubicBezTo>
                <a:close/>
                <a:moveTo>
                  <a:pt x="250279" y="157510"/>
                </a:moveTo>
                <a:cubicBezTo>
                  <a:pt x="243880" y="155724"/>
                  <a:pt x="237133" y="154781"/>
                  <a:pt x="230138" y="154781"/>
                </a:cubicBezTo>
                <a:cubicBezTo>
                  <a:pt x="213618" y="154781"/>
                  <a:pt x="198338" y="160089"/>
                  <a:pt x="185886" y="169118"/>
                </a:cubicBezTo>
                <a:lnTo>
                  <a:pt x="224780" y="208012"/>
                </a:lnTo>
                <a:cubicBezTo>
                  <a:pt x="236786" y="193526"/>
                  <a:pt x="245616" y="176361"/>
                  <a:pt x="250279" y="157510"/>
                </a:cubicBezTo>
                <a:close/>
                <a:moveTo>
                  <a:pt x="169118" y="185936"/>
                </a:moveTo>
                <a:cubicBezTo>
                  <a:pt x="160089" y="198338"/>
                  <a:pt x="154781" y="213668"/>
                  <a:pt x="154781" y="230188"/>
                </a:cubicBezTo>
                <a:cubicBezTo>
                  <a:pt x="154781" y="237182"/>
                  <a:pt x="155724" y="243929"/>
                  <a:pt x="157510" y="250329"/>
                </a:cubicBezTo>
                <a:cubicBezTo>
                  <a:pt x="176361" y="245666"/>
                  <a:pt x="193526" y="236835"/>
                  <a:pt x="208012" y="224830"/>
                </a:cubicBezTo>
                <a:lnTo>
                  <a:pt x="169118" y="185936"/>
                </a:lnTo>
                <a:close/>
                <a:moveTo>
                  <a:pt x="152102" y="168920"/>
                </a:moveTo>
                <a:lnTo>
                  <a:pt x="127000" y="143818"/>
                </a:lnTo>
                <a:lnTo>
                  <a:pt x="45988" y="224830"/>
                </a:lnTo>
                <a:cubicBezTo>
                  <a:pt x="67965" y="243036"/>
                  <a:pt x="96193" y="254000"/>
                  <a:pt x="127000" y="254000"/>
                </a:cubicBezTo>
                <a:cubicBezTo>
                  <a:pt x="129282" y="254000"/>
                  <a:pt x="131564" y="253950"/>
                  <a:pt x="133796" y="253802"/>
                </a:cubicBezTo>
                <a:cubicBezTo>
                  <a:pt x="131961" y="246211"/>
                  <a:pt x="130969" y="238323"/>
                  <a:pt x="130969" y="230188"/>
                </a:cubicBezTo>
                <a:cubicBezTo>
                  <a:pt x="130969" y="207070"/>
                  <a:pt x="138857" y="185837"/>
                  <a:pt x="152102" y="16897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8" name="Text 6"/>
          <p:cNvSpPr/>
          <p:nvPr/>
        </p:nvSpPr>
        <p:spPr>
          <a:xfrm>
            <a:off x="1397000" y="1968500"/>
            <a:ext cx="142875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500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适用情况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846667" y="2794000"/>
            <a:ext cx="423333" cy="423333"/>
          </a:xfrm>
          <a:custGeom>
            <a:avLst/>
            <a:gdLst/>
            <a:ahLst/>
            <a:cxnLst/>
            <a:rect l="l" t="t" r="r" b="b"/>
            <a:pathLst>
              <a:path w="423333" h="423333">
                <a:moveTo>
                  <a:pt x="84667" y="0"/>
                </a:moveTo>
                <a:lnTo>
                  <a:pt x="338667" y="0"/>
                </a:lnTo>
                <a:cubicBezTo>
                  <a:pt x="385427" y="0"/>
                  <a:pt x="423333" y="37907"/>
                  <a:pt x="423333" y="84667"/>
                </a:cubicBezTo>
                <a:lnTo>
                  <a:pt x="423333" y="338667"/>
                </a:lnTo>
                <a:cubicBezTo>
                  <a:pt x="423333" y="385427"/>
                  <a:pt x="385427" y="423333"/>
                  <a:pt x="338667" y="423333"/>
                </a:cubicBezTo>
                <a:lnTo>
                  <a:pt x="84667" y="423333"/>
                </a:lnTo>
                <a:cubicBezTo>
                  <a:pt x="37907" y="423333"/>
                  <a:pt x="0" y="385427"/>
                  <a:pt x="0" y="338667"/>
                </a:cubicBezTo>
                <a:lnTo>
                  <a:pt x="0" y="84667"/>
                </a:lnTo>
                <a:cubicBezTo>
                  <a:pt x="0" y="37907"/>
                  <a:pt x="37907" y="0"/>
                  <a:pt x="84667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0" name="Shape 8"/>
          <p:cNvSpPr/>
          <p:nvPr/>
        </p:nvSpPr>
        <p:spPr>
          <a:xfrm>
            <a:off x="984250" y="2921000"/>
            <a:ext cx="148167" cy="169333"/>
          </a:xfrm>
          <a:custGeom>
            <a:avLst/>
            <a:gdLst/>
            <a:ahLst/>
            <a:cxnLst/>
            <a:rect l="l" t="t" r="r" b="b"/>
            <a:pathLst>
              <a:path w="148167" h="169333">
                <a:moveTo>
                  <a:pt x="84832" y="-10583"/>
                </a:moveTo>
                <a:cubicBezTo>
                  <a:pt x="95054" y="-10583"/>
                  <a:pt x="103353" y="-2284"/>
                  <a:pt x="103353" y="7938"/>
                </a:cubicBezTo>
                <a:cubicBezTo>
                  <a:pt x="103353" y="18159"/>
                  <a:pt x="95054" y="26458"/>
                  <a:pt x="84832" y="26458"/>
                </a:cubicBezTo>
                <a:cubicBezTo>
                  <a:pt x="74610" y="26458"/>
                  <a:pt x="66311" y="18159"/>
                  <a:pt x="66311" y="7938"/>
                </a:cubicBezTo>
                <a:cubicBezTo>
                  <a:pt x="66311" y="-2284"/>
                  <a:pt x="74610" y="-10583"/>
                  <a:pt x="84832" y="-10583"/>
                </a:cubicBezTo>
                <a:close/>
                <a:moveTo>
                  <a:pt x="40878" y="58208"/>
                </a:moveTo>
                <a:cubicBezTo>
                  <a:pt x="39787" y="58208"/>
                  <a:pt x="38828" y="58870"/>
                  <a:pt x="38431" y="59862"/>
                </a:cubicBezTo>
                <a:lnTo>
                  <a:pt x="31155" y="78019"/>
                </a:lnTo>
                <a:cubicBezTo>
                  <a:pt x="28972" y="83443"/>
                  <a:pt x="22820" y="86089"/>
                  <a:pt x="17396" y="83906"/>
                </a:cubicBezTo>
                <a:cubicBezTo>
                  <a:pt x="11972" y="81723"/>
                  <a:pt x="9327" y="75572"/>
                  <a:pt x="11509" y="70148"/>
                </a:cubicBezTo>
                <a:lnTo>
                  <a:pt x="18752" y="51991"/>
                </a:lnTo>
                <a:cubicBezTo>
                  <a:pt x="22390" y="42962"/>
                  <a:pt x="31122" y="37042"/>
                  <a:pt x="40878" y="37042"/>
                </a:cubicBezTo>
                <a:lnTo>
                  <a:pt x="73058" y="37042"/>
                </a:lnTo>
                <a:cubicBezTo>
                  <a:pt x="82484" y="37042"/>
                  <a:pt x="91182" y="42036"/>
                  <a:pt x="95911" y="50172"/>
                </a:cubicBezTo>
                <a:lnTo>
                  <a:pt x="106759" y="68792"/>
                </a:lnTo>
                <a:lnTo>
                  <a:pt x="127132" y="68792"/>
                </a:lnTo>
                <a:cubicBezTo>
                  <a:pt x="132986" y="68792"/>
                  <a:pt x="137716" y="73521"/>
                  <a:pt x="137716" y="79375"/>
                </a:cubicBezTo>
                <a:cubicBezTo>
                  <a:pt x="137716" y="85229"/>
                  <a:pt x="132986" y="89958"/>
                  <a:pt x="127132" y="89958"/>
                </a:cubicBezTo>
                <a:lnTo>
                  <a:pt x="106759" y="89958"/>
                </a:lnTo>
                <a:cubicBezTo>
                  <a:pt x="99219" y="89958"/>
                  <a:pt x="92273" y="85957"/>
                  <a:pt x="88470" y="79441"/>
                </a:cubicBezTo>
                <a:lnTo>
                  <a:pt x="85163" y="73786"/>
                </a:lnTo>
                <a:lnTo>
                  <a:pt x="78317" y="97069"/>
                </a:lnTo>
                <a:lnTo>
                  <a:pt x="103254" y="104543"/>
                </a:lnTo>
                <a:cubicBezTo>
                  <a:pt x="112415" y="107289"/>
                  <a:pt x="117078" y="117442"/>
                  <a:pt x="113209" y="126206"/>
                </a:cubicBezTo>
                <a:lnTo>
                  <a:pt x="94489" y="168341"/>
                </a:lnTo>
                <a:cubicBezTo>
                  <a:pt x="92108" y="173699"/>
                  <a:pt x="85857" y="176080"/>
                  <a:pt x="80533" y="173699"/>
                </a:cubicBezTo>
                <a:cubicBezTo>
                  <a:pt x="75208" y="171318"/>
                  <a:pt x="72793" y="165067"/>
                  <a:pt x="75175" y="159742"/>
                </a:cubicBezTo>
                <a:lnTo>
                  <a:pt x="91447" y="123097"/>
                </a:lnTo>
                <a:lnTo>
                  <a:pt x="59730" y="113572"/>
                </a:lnTo>
                <a:cubicBezTo>
                  <a:pt x="48915" y="110331"/>
                  <a:pt x="42532" y="99120"/>
                  <a:pt x="45277" y="88172"/>
                </a:cubicBezTo>
                <a:lnTo>
                  <a:pt x="52784" y="58208"/>
                </a:lnTo>
                <a:lnTo>
                  <a:pt x="40911" y="58208"/>
                </a:lnTo>
                <a:close/>
                <a:moveTo>
                  <a:pt x="38232" y="118070"/>
                </a:moveTo>
                <a:cubicBezTo>
                  <a:pt x="42631" y="122998"/>
                  <a:pt x="48386" y="126768"/>
                  <a:pt x="55166" y="128786"/>
                </a:cubicBezTo>
                <a:lnTo>
                  <a:pt x="56720" y="129249"/>
                </a:lnTo>
                <a:lnTo>
                  <a:pt x="54438" y="135632"/>
                </a:lnTo>
                <a:cubicBezTo>
                  <a:pt x="52520" y="141023"/>
                  <a:pt x="49146" y="145818"/>
                  <a:pt x="44748" y="149457"/>
                </a:cubicBezTo>
                <a:lnTo>
                  <a:pt x="17496" y="171913"/>
                </a:lnTo>
                <a:cubicBezTo>
                  <a:pt x="12998" y="175617"/>
                  <a:pt x="6317" y="174989"/>
                  <a:pt x="2613" y="170491"/>
                </a:cubicBezTo>
                <a:cubicBezTo>
                  <a:pt x="-1091" y="165993"/>
                  <a:pt x="-463" y="159312"/>
                  <a:pt x="4035" y="155608"/>
                </a:cubicBezTo>
                <a:lnTo>
                  <a:pt x="31287" y="133152"/>
                </a:lnTo>
                <a:cubicBezTo>
                  <a:pt x="32775" y="131928"/>
                  <a:pt x="33867" y="130340"/>
                  <a:pt x="34528" y="128554"/>
                </a:cubicBezTo>
                <a:lnTo>
                  <a:pt x="38232" y="118070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1" name="Text 9"/>
          <p:cNvSpPr/>
          <p:nvPr/>
        </p:nvSpPr>
        <p:spPr>
          <a:xfrm>
            <a:off x="1397000" y="2794000"/>
            <a:ext cx="7175500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00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快攻中的快速传球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397000" y="3153833"/>
            <a:ext cx="7164917" cy="508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33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在快攻反击中，胸前传球快速、准确的特点得到充分发挥。通过一记精准的长传，可以快速将球推进到前场，创造得分机会。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846667" y="4000500"/>
            <a:ext cx="423333" cy="423333"/>
          </a:xfrm>
          <a:custGeom>
            <a:avLst/>
            <a:gdLst/>
            <a:ahLst/>
            <a:cxnLst/>
            <a:rect l="l" t="t" r="r" b="b"/>
            <a:pathLst>
              <a:path w="423333" h="423333">
                <a:moveTo>
                  <a:pt x="84667" y="0"/>
                </a:moveTo>
                <a:lnTo>
                  <a:pt x="338667" y="0"/>
                </a:lnTo>
                <a:cubicBezTo>
                  <a:pt x="385427" y="0"/>
                  <a:pt x="423333" y="37907"/>
                  <a:pt x="423333" y="84667"/>
                </a:cubicBezTo>
                <a:lnTo>
                  <a:pt x="423333" y="338667"/>
                </a:lnTo>
                <a:cubicBezTo>
                  <a:pt x="423333" y="385427"/>
                  <a:pt x="385427" y="423333"/>
                  <a:pt x="338667" y="423333"/>
                </a:cubicBezTo>
                <a:lnTo>
                  <a:pt x="84667" y="423333"/>
                </a:lnTo>
                <a:cubicBezTo>
                  <a:pt x="37907" y="423333"/>
                  <a:pt x="0" y="385427"/>
                  <a:pt x="0" y="338667"/>
                </a:cubicBezTo>
                <a:lnTo>
                  <a:pt x="0" y="84667"/>
                </a:lnTo>
                <a:cubicBezTo>
                  <a:pt x="0" y="37907"/>
                  <a:pt x="37907" y="0"/>
                  <a:pt x="84667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4" name="Shape 12"/>
          <p:cNvSpPr/>
          <p:nvPr/>
        </p:nvSpPr>
        <p:spPr>
          <a:xfrm>
            <a:off x="952500" y="4127500"/>
            <a:ext cx="211667" cy="169333"/>
          </a:xfrm>
          <a:custGeom>
            <a:avLst/>
            <a:gdLst/>
            <a:ahLst/>
            <a:cxnLst/>
            <a:rect l="l" t="t" r="r" b="b"/>
            <a:pathLst>
              <a:path w="211667" h="169333">
                <a:moveTo>
                  <a:pt x="105833" y="5292"/>
                </a:moveTo>
                <a:cubicBezTo>
                  <a:pt x="124817" y="5292"/>
                  <a:pt x="140229" y="20704"/>
                  <a:pt x="140229" y="39688"/>
                </a:cubicBezTo>
                <a:cubicBezTo>
                  <a:pt x="140229" y="58671"/>
                  <a:pt x="124817" y="74083"/>
                  <a:pt x="105833" y="74083"/>
                </a:cubicBezTo>
                <a:cubicBezTo>
                  <a:pt x="86850" y="74083"/>
                  <a:pt x="71438" y="58671"/>
                  <a:pt x="71438" y="39688"/>
                </a:cubicBezTo>
                <a:cubicBezTo>
                  <a:pt x="71438" y="20704"/>
                  <a:pt x="86850" y="5292"/>
                  <a:pt x="105833" y="5292"/>
                </a:cubicBezTo>
                <a:close/>
                <a:moveTo>
                  <a:pt x="31750" y="29104"/>
                </a:moveTo>
                <a:cubicBezTo>
                  <a:pt x="44892" y="29104"/>
                  <a:pt x="55563" y="39774"/>
                  <a:pt x="55563" y="52917"/>
                </a:cubicBezTo>
                <a:cubicBezTo>
                  <a:pt x="55563" y="66059"/>
                  <a:pt x="44892" y="76729"/>
                  <a:pt x="31750" y="76729"/>
                </a:cubicBezTo>
                <a:cubicBezTo>
                  <a:pt x="18608" y="76729"/>
                  <a:pt x="7938" y="66059"/>
                  <a:pt x="7938" y="52917"/>
                </a:cubicBezTo>
                <a:cubicBezTo>
                  <a:pt x="7938" y="39774"/>
                  <a:pt x="18608" y="29104"/>
                  <a:pt x="31750" y="29104"/>
                </a:cubicBezTo>
                <a:close/>
                <a:moveTo>
                  <a:pt x="0" y="137583"/>
                </a:moveTo>
                <a:cubicBezTo>
                  <a:pt x="0" y="114201"/>
                  <a:pt x="18951" y="95250"/>
                  <a:pt x="42333" y="95250"/>
                </a:cubicBezTo>
                <a:cubicBezTo>
                  <a:pt x="46567" y="95250"/>
                  <a:pt x="50668" y="95878"/>
                  <a:pt x="54537" y="97036"/>
                </a:cubicBezTo>
                <a:cubicBezTo>
                  <a:pt x="43656" y="109207"/>
                  <a:pt x="37042" y="125280"/>
                  <a:pt x="37042" y="142875"/>
                </a:cubicBezTo>
                <a:lnTo>
                  <a:pt x="37042" y="148167"/>
                </a:lnTo>
                <a:cubicBezTo>
                  <a:pt x="37042" y="151937"/>
                  <a:pt x="37835" y="155509"/>
                  <a:pt x="39258" y="158750"/>
                </a:cubicBezTo>
                <a:lnTo>
                  <a:pt x="10583" y="158750"/>
                </a:lnTo>
                <a:cubicBezTo>
                  <a:pt x="4729" y="158750"/>
                  <a:pt x="0" y="154021"/>
                  <a:pt x="0" y="148167"/>
                </a:cubicBezTo>
                <a:lnTo>
                  <a:pt x="0" y="137583"/>
                </a:lnTo>
                <a:close/>
                <a:moveTo>
                  <a:pt x="172409" y="158750"/>
                </a:moveTo>
                <a:cubicBezTo>
                  <a:pt x="173831" y="155509"/>
                  <a:pt x="174625" y="151937"/>
                  <a:pt x="174625" y="148167"/>
                </a:cubicBezTo>
                <a:lnTo>
                  <a:pt x="174625" y="142875"/>
                </a:lnTo>
                <a:cubicBezTo>
                  <a:pt x="174625" y="125280"/>
                  <a:pt x="168010" y="109207"/>
                  <a:pt x="157129" y="97036"/>
                </a:cubicBezTo>
                <a:cubicBezTo>
                  <a:pt x="160999" y="95878"/>
                  <a:pt x="165100" y="95250"/>
                  <a:pt x="169333" y="95250"/>
                </a:cubicBezTo>
                <a:cubicBezTo>
                  <a:pt x="192716" y="95250"/>
                  <a:pt x="211667" y="114201"/>
                  <a:pt x="211667" y="137583"/>
                </a:cubicBezTo>
                <a:lnTo>
                  <a:pt x="211667" y="148167"/>
                </a:lnTo>
                <a:cubicBezTo>
                  <a:pt x="211667" y="154021"/>
                  <a:pt x="206937" y="158750"/>
                  <a:pt x="201083" y="158750"/>
                </a:cubicBezTo>
                <a:lnTo>
                  <a:pt x="172409" y="158750"/>
                </a:lnTo>
                <a:close/>
                <a:moveTo>
                  <a:pt x="156104" y="52917"/>
                </a:moveTo>
                <a:cubicBezTo>
                  <a:pt x="156104" y="39774"/>
                  <a:pt x="166774" y="29104"/>
                  <a:pt x="179917" y="29104"/>
                </a:cubicBezTo>
                <a:cubicBezTo>
                  <a:pt x="193059" y="29104"/>
                  <a:pt x="203729" y="39774"/>
                  <a:pt x="203729" y="52917"/>
                </a:cubicBezTo>
                <a:cubicBezTo>
                  <a:pt x="203729" y="66059"/>
                  <a:pt x="193059" y="76729"/>
                  <a:pt x="179917" y="76729"/>
                </a:cubicBezTo>
                <a:cubicBezTo>
                  <a:pt x="166774" y="76729"/>
                  <a:pt x="156104" y="66059"/>
                  <a:pt x="156104" y="52917"/>
                </a:cubicBezTo>
                <a:close/>
                <a:moveTo>
                  <a:pt x="52917" y="142875"/>
                </a:moveTo>
                <a:cubicBezTo>
                  <a:pt x="52917" y="113639"/>
                  <a:pt x="76597" y="89958"/>
                  <a:pt x="105833" y="89958"/>
                </a:cubicBezTo>
                <a:cubicBezTo>
                  <a:pt x="135070" y="89958"/>
                  <a:pt x="158750" y="113639"/>
                  <a:pt x="158750" y="142875"/>
                </a:cubicBezTo>
                <a:lnTo>
                  <a:pt x="158750" y="148167"/>
                </a:lnTo>
                <a:cubicBezTo>
                  <a:pt x="158750" y="154021"/>
                  <a:pt x="154021" y="158750"/>
                  <a:pt x="148167" y="158750"/>
                </a:cubicBezTo>
                <a:lnTo>
                  <a:pt x="63500" y="158750"/>
                </a:lnTo>
                <a:cubicBezTo>
                  <a:pt x="57646" y="158750"/>
                  <a:pt x="52917" y="154021"/>
                  <a:pt x="52917" y="148167"/>
                </a:cubicBezTo>
                <a:lnTo>
                  <a:pt x="52917" y="142875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5" name="Text 13"/>
          <p:cNvSpPr/>
          <p:nvPr/>
        </p:nvSpPr>
        <p:spPr>
          <a:xfrm>
            <a:off x="1397000" y="4000500"/>
            <a:ext cx="7175500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00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阵地战的配合传球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1397000" y="4360333"/>
            <a:ext cx="7164917" cy="508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33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在阵地进攻中，通过连续的胸前传球调动防守，寻找最佳进攻时机。这种传球方式稳定可靠，不易被抢断。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846667" y="5207000"/>
            <a:ext cx="423333" cy="423333"/>
          </a:xfrm>
          <a:custGeom>
            <a:avLst/>
            <a:gdLst/>
            <a:ahLst/>
            <a:cxnLst/>
            <a:rect l="l" t="t" r="r" b="b"/>
            <a:pathLst>
              <a:path w="423333" h="423333">
                <a:moveTo>
                  <a:pt x="84667" y="0"/>
                </a:moveTo>
                <a:lnTo>
                  <a:pt x="338667" y="0"/>
                </a:lnTo>
                <a:cubicBezTo>
                  <a:pt x="385427" y="0"/>
                  <a:pt x="423333" y="37907"/>
                  <a:pt x="423333" y="84667"/>
                </a:cubicBezTo>
                <a:lnTo>
                  <a:pt x="423333" y="338667"/>
                </a:lnTo>
                <a:cubicBezTo>
                  <a:pt x="423333" y="385427"/>
                  <a:pt x="385427" y="423333"/>
                  <a:pt x="338667" y="423333"/>
                </a:cubicBezTo>
                <a:lnTo>
                  <a:pt x="84667" y="423333"/>
                </a:lnTo>
                <a:cubicBezTo>
                  <a:pt x="37907" y="423333"/>
                  <a:pt x="0" y="385427"/>
                  <a:pt x="0" y="338667"/>
                </a:cubicBezTo>
                <a:lnTo>
                  <a:pt x="0" y="84667"/>
                </a:lnTo>
                <a:cubicBezTo>
                  <a:pt x="0" y="37907"/>
                  <a:pt x="37907" y="0"/>
                  <a:pt x="84667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18" name="Shape 16"/>
          <p:cNvSpPr/>
          <p:nvPr/>
        </p:nvSpPr>
        <p:spPr>
          <a:xfrm>
            <a:off x="984250" y="5334000"/>
            <a:ext cx="148167" cy="169333"/>
          </a:xfrm>
          <a:custGeom>
            <a:avLst/>
            <a:gdLst/>
            <a:ahLst/>
            <a:cxnLst/>
            <a:rect l="l" t="t" r="r" b="b"/>
            <a:pathLst>
              <a:path w="148167" h="169333">
                <a:moveTo>
                  <a:pt x="55563" y="10583"/>
                </a:moveTo>
                <a:lnTo>
                  <a:pt x="7938" y="10583"/>
                </a:lnTo>
                <a:cubicBezTo>
                  <a:pt x="3539" y="10583"/>
                  <a:pt x="0" y="14122"/>
                  <a:pt x="0" y="18521"/>
                </a:cubicBezTo>
                <a:lnTo>
                  <a:pt x="0" y="66146"/>
                </a:lnTo>
                <a:cubicBezTo>
                  <a:pt x="0" y="69354"/>
                  <a:pt x="1918" y="72264"/>
                  <a:pt x="4895" y="73488"/>
                </a:cubicBezTo>
                <a:cubicBezTo>
                  <a:pt x="7871" y="74712"/>
                  <a:pt x="11278" y="74017"/>
                  <a:pt x="13560" y="71768"/>
                </a:cubicBezTo>
                <a:lnTo>
                  <a:pt x="26789" y="58539"/>
                </a:lnTo>
                <a:lnTo>
                  <a:pt x="52917" y="84667"/>
                </a:lnTo>
                <a:lnTo>
                  <a:pt x="26789" y="110794"/>
                </a:lnTo>
                <a:lnTo>
                  <a:pt x="13560" y="97565"/>
                </a:lnTo>
                <a:cubicBezTo>
                  <a:pt x="11278" y="95283"/>
                  <a:pt x="7871" y="94622"/>
                  <a:pt x="4895" y="95845"/>
                </a:cubicBezTo>
                <a:cubicBezTo>
                  <a:pt x="1918" y="97069"/>
                  <a:pt x="0" y="99979"/>
                  <a:pt x="0" y="103188"/>
                </a:cubicBezTo>
                <a:lnTo>
                  <a:pt x="0" y="150813"/>
                </a:lnTo>
                <a:cubicBezTo>
                  <a:pt x="0" y="155211"/>
                  <a:pt x="3539" y="158750"/>
                  <a:pt x="7938" y="158750"/>
                </a:cubicBezTo>
                <a:lnTo>
                  <a:pt x="55563" y="158750"/>
                </a:lnTo>
                <a:cubicBezTo>
                  <a:pt x="58771" y="158750"/>
                  <a:pt x="61681" y="156832"/>
                  <a:pt x="62905" y="153855"/>
                </a:cubicBezTo>
                <a:cubicBezTo>
                  <a:pt x="64128" y="150879"/>
                  <a:pt x="63467" y="147472"/>
                  <a:pt x="61185" y="145190"/>
                </a:cubicBezTo>
                <a:lnTo>
                  <a:pt x="47956" y="131961"/>
                </a:lnTo>
                <a:lnTo>
                  <a:pt x="74083" y="105833"/>
                </a:lnTo>
                <a:lnTo>
                  <a:pt x="100211" y="131961"/>
                </a:lnTo>
                <a:lnTo>
                  <a:pt x="86982" y="145190"/>
                </a:lnTo>
                <a:cubicBezTo>
                  <a:pt x="84700" y="147472"/>
                  <a:pt x="84038" y="150879"/>
                  <a:pt x="85262" y="153855"/>
                </a:cubicBezTo>
                <a:cubicBezTo>
                  <a:pt x="86486" y="156832"/>
                  <a:pt x="89396" y="158750"/>
                  <a:pt x="92604" y="158750"/>
                </a:cubicBezTo>
                <a:lnTo>
                  <a:pt x="140229" y="158750"/>
                </a:lnTo>
                <a:cubicBezTo>
                  <a:pt x="144628" y="158750"/>
                  <a:pt x="148167" y="155211"/>
                  <a:pt x="148167" y="150813"/>
                </a:cubicBezTo>
                <a:lnTo>
                  <a:pt x="148167" y="103188"/>
                </a:lnTo>
                <a:cubicBezTo>
                  <a:pt x="148167" y="99979"/>
                  <a:pt x="146248" y="97069"/>
                  <a:pt x="143272" y="95845"/>
                </a:cubicBezTo>
                <a:cubicBezTo>
                  <a:pt x="140295" y="94622"/>
                  <a:pt x="136889" y="95283"/>
                  <a:pt x="134607" y="97565"/>
                </a:cubicBezTo>
                <a:lnTo>
                  <a:pt x="121378" y="110794"/>
                </a:lnTo>
                <a:lnTo>
                  <a:pt x="95250" y="84667"/>
                </a:lnTo>
                <a:lnTo>
                  <a:pt x="121378" y="58539"/>
                </a:lnTo>
                <a:lnTo>
                  <a:pt x="134607" y="71768"/>
                </a:lnTo>
                <a:cubicBezTo>
                  <a:pt x="136889" y="74050"/>
                  <a:pt x="140295" y="74712"/>
                  <a:pt x="143272" y="73488"/>
                </a:cubicBezTo>
                <a:cubicBezTo>
                  <a:pt x="146248" y="72264"/>
                  <a:pt x="148167" y="69354"/>
                  <a:pt x="148167" y="66146"/>
                </a:cubicBezTo>
                <a:lnTo>
                  <a:pt x="148167" y="18521"/>
                </a:lnTo>
                <a:cubicBezTo>
                  <a:pt x="148167" y="14122"/>
                  <a:pt x="144628" y="10583"/>
                  <a:pt x="140229" y="10583"/>
                </a:cubicBezTo>
                <a:lnTo>
                  <a:pt x="92604" y="10583"/>
                </a:lnTo>
                <a:cubicBezTo>
                  <a:pt x="89396" y="10583"/>
                  <a:pt x="86486" y="12502"/>
                  <a:pt x="85262" y="15478"/>
                </a:cubicBezTo>
                <a:cubicBezTo>
                  <a:pt x="84038" y="18455"/>
                  <a:pt x="84733" y="21861"/>
                  <a:pt x="86982" y="24143"/>
                </a:cubicBezTo>
                <a:lnTo>
                  <a:pt x="100211" y="37372"/>
                </a:lnTo>
                <a:lnTo>
                  <a:pt x="74083" y="63500"/>
                </a:lnTo>
                <a:lnTo>
                  <a:pt x="47956" y="37372"/>
                </a:lnTo>
                <a:lnTo>
                  <a:pt x="61185" y="24143"/>
                </a:lnTo>
                <a:cubicBezTo>
                  <a:pt x="63467" y="21861"/>
                  <a:pt x="64128" y="18455"/>
                  <a:pt x="62905" y="15478"/>
                </a:cubicBezTo>
                <a:cubicBezTo>
                  <a:pt x="61681" y="12502"/>
                  <a:pt x="58771" y="10583"/>
                  <a:pt x="55563" y="10583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9" name="Text 17"/>
          <p:cNvSpPr/>
          <p:nvPr/>
        </p:nvSpPr>
        <p:spPr>
          <a:xfrm>
            <a:off x="1397000" y="5207000"/>
            <a:ext cx="7175500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00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突破分球时的传球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397000" y="5566833"/>
            <a:ext cx="7164917" cy="508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33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突破后吸引防守，将球分给空位队友。胸前传球可以快速、准确地完成分球，帮助球队创造更好的得分机会。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9131267" y="1608667"/>
            <a:ext cx="6699250" cy="5080000"/>
          </a:xfrm>
          <a:custGeom>
            <a:avLst/>
            <a:gdLst/>
            <a:ahLst/>
            <a:cxnLst/>
            <a:rect l="l" t="t" r="r" b="b"/>
            <a:pathLst>
              <a:path w="6699250" h="5080000">
                <a:moveTo>
                  <a:pt x="42333" y="0"/>
                </a:moveTo>
                <a:lnTo>
                  <a:pt x="6529934" y="0"/>
                </a:lnTo>
                <a:cubicBezTo>
                  <a:pt x="6623444" y="0"/>
                  <a:pt x="6699250" y="75806"/>
                  <a:pt x="6699250" y="169316"/>
                </a:cubicBezTo>
                <a:lnTo>
                  <a:pt x="6699250" y="4910684"/>
                </a:lnTo>
                <a:cubicBezTo>
                  <a:pt x="6699250" y="5004194"/>
                  <a:pt x="6623444" y="5080000"/>
                  <a:pt x="6529934" y="5080000"/>
                </a:cubicBezTo>
                <a:lnTo>
                  <a:pt x="42333" y="5080000"/>
                </a:lnTo>
                <a:cubicBezTo>
                  <a:pt x="18953" y="5080000"/>
                  <a:pt x="0" y="5061047"/>
                  <a:pt x="0" y="5037667"/>
                </a:cubicBezTo>
                <a:lnTo>
                  <a:pt x="0" y="42333"/>
                </a:lnTo>
                <a:cubicBezTo>
                  <a:pt x="0" y="18953"/>
                  <a:pt x="18953" y="0"/>
                  <a:pt x="42333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2" name="Shape 20"/>
          <p:cNvSpPr/>
          <p:nvPr/>
        </p:nvSpPr>
        <p:spPr>
          <a:xfrm>
            <a:off x="9131267" y="1608667"/>
            <a:ext cx="42333" cy="5080000"/>
          </a:xfrm>
          <a:custGeom>
            <a:avLst/>
            <a:gdLst/>
            <a:ahLst/>
            <a:cxnLst/>
            <a:rect l="l" t="t" r="r" b="b"/>
            <a:pathLst>
              <a:path w="42333" h="5080000">
                <a:moveTo>
                  <a:pt x="42333" y="0"/>
                </a:moveTo>
                <a:lnTo>
                  <a:pt x="42333" y="0"/>
                </a:lnTo>
                <a:lnTo>
                  <a:pt x="42333" y="5080000"/>
                </a:lnTo>
                <a:lnTo>
                  <a:pt x="42333" y="5080000"/>
                </a:lnTo>
                <a:cubicBezTo>
                  <a:pt x="18953" y="5080000"/>
                  <a:pt x="0" y="5061047"/>
                  <a:pt x="0" y="5037667"/>
                </a:cubicBezTo>
                <a:lnTo>
                  <a:pt x="0" y="42333"/>
                </a:lnTo>
                <a:cubicBezTo>
                  <a:pt x="0" y="18953"/>
                  <a:pt x="18953" y="0"/>
                  <a:pt x="42333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3" name="Shape 21"/>
          <p:cNvSpPr/>
          <p:nvPr/>
        </p:nvSpPr>
        <p:spPr>
          <a:xfrm>
            <a:off x="9406434" y="1862667"/>
            <a:ext cx="592667" cy="592667"/>
          </a:xfrm>
          <a:custGeom>
            <a:avLst/>
            <a:gdLst/>
            <a:ahLst/>
            <a:cxnLst/>
            <a:rect l="l" t="t" r="r" b="b"/>
            <a:pathLst>
              <a:path w="592667" h="592667">
                <a:moveTo>
                  <a:pt x="127003" y="0"/>
                </a:moveTo>
                <a:lnTo>
                  <a:pt x="465664" y="0"/>
                </a:lnTo>
                <a:cubicBezTo>
                  <a:pt x="535759" y="0"/>
                  <a:pt x="592667" y="56908"/>
                  <a:pt x="592667" y="127003"/>
                </a:cubicBezTo>
                <a:lnTo>
                  <a:pt x="592667" y="465664"/>
                </a:lnTo>
                <a:cubicBezTo>
                  <a:pt x="592667" y="535759"/>
                  <a:pt x="535759" y="592667"/>
                  <a:pt x="465664" y="592667"/>
                </a:cubicBezTo>
                <a:lnTo>
                  <a:pt x="127003" y="592667"/>
                </a:lnTo>
                <a:cubicBezTo>
                  <a:pt x="56908" y="592667"/>
                  <a:pt x="0" y="535759"/>
                  <a:pt x="0" y="465664"/>
                </a:cubicBezTo>
                <a:lnTo>
                  <a:pt x="0" y="127003"/>
                </a:lnTo>
                <a:cubicBezTo>
                  <a:pt x="0" y="56908"/>
                  <a:pt x="56908" y="0"/>
                  <a:pt x="127003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4" name="Shape 22"/>
          <p:cNvSpPr/>
          <p:nvPr/>
        </p:nvSpPr>
        <p:spPr>
          <a:xfrm>
            <a:off x="9575767" y="2032000"/>
            <a:ext cx="254000" cy="254000"/>
          </a:xfrm>
          <a:custGeom>
            <a:avLst/>
            <a:gdLst/>
            <a:ahLst/>
            <a:cxnLst/>
            <a:rect l="l" t="t" r="r" b="b"/>
            <a:pathLst>
              <a:path w="254000" h="254000">
                <a:moveTo>
                  <a:pt x="127000" y="0"/>
                </a:moveTo>
                <a:cubicBezTo>
                  <a:pt x="134293" y="0"/>
                  <a:pt x="140990" y="4018"/>
                  <a:pt x="144463" y="10418"/>
                </a:cubicBezTo>
                <a:lnTo>
                  <a:pt x="251619" y="208855"/>
                </a:lnTo>
                <a:cubicBezTo>
                  <a:pt x="254943" y="215007"/>
                  <a:pt x="254794" y="222448"/>
                  <a:pt x="251222" y="228451"/>
                </a:cubicBezTo>
                <a:cubicBezTo>
                  <a:pt x="247650" y="234454"/>
                  <a:pt x="241151" y="238125"/>
                  <a:pt x="234156" y="238125"/>
                </a:cubicBezTo>
                <a:lnTo>
                  <a:pt x="19844" y="238125"/>
                </a:lnTo>
                <a:cubicBezTo>
                  <a:pt x="12849" y="238125"/>
                  <a:pt x="6400" y="234454"/>
                  <a:pt x="2778" y="228451"/>
                </a:cubicBezTo>
                <a:cubicBezTo>
                  <a:pt x="-843" y="222448"/>
                  <a:pt x="-943" y="215007"/>
                  <a:pt x="2381" y="208855"/>
                </a:cubicBezTo>
                <a:lnTo>
                  <a:pt x="109538" y="10418"/>
                </a:lnTo>
                <a:cubicBezTo>
                  <a:pt x="113010" y="4018"/>
                  <a:pt x="119707" y="0"/>
                  <a:pt x="127000" y="0"/>
                </a:cubicBezTo>
                <a:close/>
                <a:moveTo>
                  <a:pt x="127000" y="83344"/>
                </a:moveTo>
                <a:cubicBezTo>
                  <a:pt x="120402" y="83344"/>
                  <a:pt x="115094" y="88652"/>
                  <a:pt x="115094" y="95250"/>
                </a:cubicBezTo>
                <a:lnTo>
                  <a:pt x="115094" y="150813"/>
                </a:lnTo>
                <a:cubicBezTo>
                  <a:pt x="115094" y="157411"/>
                  <a:pt x="120402" y="162719"/>
                  <a:pt x="127000" y="162719"/>
                </a:cubicBezTo>
                <a:cubicBezTo>
                  <a:pt x="133598" y="162719"/>
                  <a:pt x="138906" y="157411"/>
                  <a:pt x="138906" y="150813"/>
                </a:cubicBezTo>
                <a:lnTo>
                  <a:pt x="138906" y="95250"/>
                </a:lnTo>
                <a:cubicBezTo>
                  <a:pt x="138906" y="88652"/>
                  <a:pt x="133598" y="83344"/>
                  <a:pt x="127000" y="83344"/>
                </a:cubicBezTo>
                <a:close/>
                <a:moveTo>
                  <a:pt x="140246" y="190500"/>
                </a:moveTo>
                <a:cubicBezTo>
                  <a:pt x="140547" y="185583"/>
                  <a:pt x="138095" y="180906"/>
                  <a:pt x="133880" y="178356"/>
                </a:cubicBezTo>
                <a:cubicBezTo>
                  <a:pt x="129666" y="175807"/>
                  <a:pt x="124384" y="175807"/>
                  <a:pt x="120169" y="178356"/>
                </a:cubicBezTo>
                <a:cubicBezTo>
                  <a:pt x="115955" y="180906"/>
                  <a:pt x="113503" y="185583"/>
                  <a:pt x="113804" y="190500"/>
                </a:cubicBezTo>
                <a:cubicBezTo>
                  <a:pt x="113503" y="195417"/>
                  <a:pt x="115955" y="200094"/>
                  <a:pt x="120169" y="202644"/>
                </a:cubicBezTo>
                <a:cubicBezTo>
                  <a:pt x="124384" y="205193"/>
                  <a:pt x="129666" y="205193"/>
                  <a:pt x="133880" y="202644"/>
                </a:cubicBezTo>
                <a:cubicBezTo>
                  <a:pt x="138095" y="200094"/>
                  <a:pt x="140547" y="195417"/>
                  <a:pt x="140246" y="19050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5" name="Text 23"/>
          <p:cNvSpPr/>
          <p:nvPr/>
        </p:nvSpPr>
        <p:spPr>
          <a:xfrm>
            <a:off x="10126100" y="1968500"/>
            <a:ext cx="142875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500" b="1" dirty="0">
                <a:solidFill>
                  <a:srgbClr val="D8A760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注意事项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9588996" y="2815167"/>
            <a:ext cx="238125" cy="211667"/>
          </a:xfrm>
          <a:custGeom>
            <a:avLst/>
            <a:gdLst/>
            <a:ahLst/>
            <a:cxnLst/>
            <a:rect l="l" t="t" r="r" b="b"/>
            <a:pathLst>
              <a:path w="238125" h="211667">
                <a:moveTo>
                  <a:pt x="119063" y="13229"/>
                </a:moveTo>
                <a:cubicBezTo>
                  <a:pt x="85659" y="13229"/>
                  <a:pt x="58911" y="28443"/>
                  <a:pt x="39439" y="46550"/>
                </a:cubicBezTo>
                <a:cubicBezTo>
                  <a:pt x="20092" y="64534"/>
                  <a:pt x="7152" y="85990"/>
                  <a:pt x="992" y="100748"/>
                </a:cubicBezTo>
                <a:cubicBezTo>
                  <a:pt x="-372" y="104014"/>
                  <a:pt x="-372" y="107652"/>
                  <a:pt x="992" y="110918"/>
                </a:cubicBezTo>
                <a:cubicBezTo>
                  <a:pt x="7152" y="125677"/>
                  <a:pt x="20092" y="147174"/>
                  <a:pt x="39439" y="165117"/>
                </a:cubicBezTo>
                <a:cubicBezTo>
                  <a:pt x="58911" y="183183"/>
                  <a:pt x="85659" y="198438"/>
                  <a:pt x="119063" y="198438"/>
                </a:cubicBezTo>
                <a:cubicBezTo>
                  <a:pt x="152466" y="198438"/>
                  <a:pt x="179214" y="183224"/>
                  <a:pt x="198686" y="165117"/>
                </a:cubicBezTo>
                <a:cubicBezTo>
                  <a:pt x="218033" y="147133"/>
                  <a:pt x="230973" y="125677"/>
                  <a:pt x="237133" y="110918"/>
                </a:cubicBezTo>
                <a:cubicBezTo>
                  <a:pt x="238497" y="107652"/>
                  <a:pt x="238497" y="104014"/>
                  <a:pt x="237133" y="100748"/>
                </a:cubicBezTo>
                <a:cubicBezTo>
                  <a:pt x="230973" y="85990"/>
                  <a:pt x="218033" y="64492"/>
                  <a:pt x="198686" y="46550"/>
                </a:cubicBezTo>
                <a:cubicBezTo>
                  <a:pt x="179214" y="28484"/>
                  <a:pt x="152466" y="13229"/>
                  <a:pt x="119063" y="13229"/>
                </a:cubicBezTo>
                <a:close/>
                <a:moveTo>
                  <a:pt x="59531" y="105833"/>
                </a:moveTo>
                <a:cubicBezTo>
                  <a:pt x="59531" y="72977"/>
                  <a:pt x="86206" y="46302"/>
                  <a:pt x="119063" y="46302"/>
                </a:cubicBezTo>
                <a:cubicBezTo>
                  <a:pt x="151919" y="46302"/>
                  <a:pt x="178594" y="72977"/>
                  <a:pt x="178594" y="105833"/>
                </a:cubicBezTo>
                <a:cubicBezTo>
                  <a:pt x="178594" y="138690"/>
                  <a:pt x="151919" y="165365"/>
                  <a:pt x="119063" y="165365"/>
                </a:cubicBezTo>
                <a:cubicBezTo>
                  <a:pt x="86206" y="165365"/>
                  <a:pt x="59531" y="138690"/>
                  <a:pt x="59531" y="105833"/>
                </a:cubicBezTo>
                <a:close/>
                <a:moveTo>
                  <a:pt x="119063" y="79375"/>
                </a:moveTo>
                <a:cubicBezTo>
                  <a:pt x="119063" y="93968"/>
                  <a:pt x="107198" y="105833"/>
                  <a:pt x="92604" y="105833"/>
                </a:cubicBezTo>
                <a:cubicBezTo>
                  <a:pt x="87850" y="105833"/>
                  <a:pt x="83385" y="104593"/>
                  <a:pt x="79499" y="102361"/>
                </a:cubicBezTo>
                <a:cubicBezTo>
                  <a:pt x="79086" y="106867"/>
                  <a:pt x="79458" y="111497"/>
                  <a:pt x="80698" y="116086"/>
                </a:cubicBezTo>
                <a:cubicBezTo>
                  <a:pt x="86362" y="137253"/>
                  <a:pt x="108148" y="149820"/>
                  <a:pt x="129315" y="144157"/>
                </a:cubicBezTo>
                <a:cubicBezTo>
                  <a:pt x="150482" y="138493"/>
                  <a:pt x="163049" y="116706"/>
                  <a:pt x="157386" y="95539"/>
                </a:cubicBezTo>
                <a:cubicBezTo>
                  <a:pt x="152342" y="76646"/>
                  <a:pt x="134441" y="64616"/>
                  <a:pt x="115590" y="66270"/>
                </a:cubicBezTo>
                <a:cubicBezTo>
                  <a:pt x="117781" y="70115"/>
                  <a:pt x="119063" y="74579"/>
                  <a:pt x="119063" y="79375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7" name="Text 25"/>
          <p:cNvSpPr/>
          <p:nvPr/>
        </p:nvSpPr>
        <p:spPr>
          <a:xfrm>
            <a:off x="9967350" y="2794000"/>
            <a:ext cx="4159250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00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观察队友位置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9967350" y="3132667"/>
            <a:ext cx="4148667" cy="2751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33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传球前快速扫视全场，准确判断队友位置和移动方向。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9602225" y="3767667"/>
            <a:ext cx="211667" cy="211667"/>
          </a:xfrm>
          <a:custGeom>
            <a:avLst/>
            <a:gdLst/>
            <a:ahLst/>
            <a:cxnLst/>
            <a:rect l="l" t="t" r="r" b="b"/>
            <a:pathLst>
              <a:path w="211667" h="211667">
                <a:moveTo>
                  <a:pt x="105833" y="0"/>
                </a:moveTo>
                <a:cubicBezTo>
                  <a:pt x="164244" y="0"/>
                  <a:pt x="211667" y="47422"/>
                  <a:pt x="211667" y="105833"/>
                </a:cubicBezTo>
                <a:cubicBezTo>
                  <a:pt x="211667" y="164244"/>
                  <a:pt x="164244" y="211667"/>
                  <a:pt x="105833" y="211667"/>
                </a:cubicBezTo>
                <a:cubicBezTo>
                  <a:pt x="47422" y="211667"/>
                  <a:pt x="0" y="164244"/>
                  <a:pt x="0" y="105833"/>
                </a:cubicBezTo>
                <a:cubicBezTo>
                  <a:pt x="0" y="47422"/>
                  <a:pt x="47422" y="0"/>
                  <a:pt x="105833" y="0"/>
                </a:cubicBezTo>
                <a:close/>
                <a:moveTo>
                  <a:pt x="95911" y="49609"/>
                </a:moveTo>
                <a:lnTo>
                  <a:pt x="95911" y="105833"/>
                </a:lnTo>
                <a:cubicBezTo>
                  <a:pt x="95911" y="109141"/>
                  <a:pt x="97565" y="112241"/>
                  <a:pt x="100335" y="114102"/>
                </a:cubicBezTo>
                <a:lnTo>
                  <a:pt x="140022" y="140560"/>
                </a:lnTo>
                <a:cubicBezTo>
                  <a:pt x="144570" y="143619"/>
                  <a:pt x="150730" y="142379"/>
                  <a:pt x="153789" y="137790"/>
                </a:cubicBezTo>
                <a:cubicBezTo>
                  <a:pt x="156848" y="133201"/>
                  <a:pt x="155608" y="127083"/>
                  <a:pt x="151019" y="124023"/>
                </a:cubicBezTo>
                <a:lnTo>
                  <a:pt x="115755" y="100542"/>
                </a:lnTo>
                <a:lnTo>
                  <a:pt x="115755" y="49609"/>
                </a:lnTo>
                <a:cubicBezTo>
                  <a:pt x="115755" y="44111"/>
                  <a:pt x="111332" y="39688"/>
                  <a:pt x="105833" y="39688"/>
                </a:cubicBezTo>
                <a:cubicBezTo>
                  <a:pt x="100335" y="39688"/>
                  <a:pt x="95911" y="44111"/>
                  <a:pt x="95911" y="49609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30" name="Text 28"/>
          <p:cNvSpPr/>
          <p:nvPr/>
        </p:nvSpPr>
        <p:spPr>
          <a:xfrm>
            <a:off x="9967350" y="3746500"/>
            <a:ext cx="5005917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00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把握传球时机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9967350" y="4085167"/>
            <a:ext cx="4995333" cy="2751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33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选择最佳传球时机，避免盲目传球，注意防守队员的位置和意图。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9575767" y="4720167"/>
            <a:ext cx="264583" cy="211667"/>
          </a:xfrm>
          <a:custGeom>
            <a:avLst/>
            <a:gdLst/>
            <a:ahLst/>
            <a:cxnLst/>
            <a:rect l="l" t="t" r="r" b="b"/>
            <a:pathLst>
              <a:path w="264583" h="211667">
                <a:moveTo>
                  <a:pt x="39688" y="46302"/>
                </a:moveTo>
                <a:cubicBezTo>
                  <a:pt x="39688" y="35347"/>
                  <a:pt x="48576" y="26458"/>
                  <a:pt x="59531" y="26458"/>
                </a:cubicBezTo>
                <a:cubicBezTo>
                  <a:pt x="70487" y="26458"/>
                  <a:pt x="79375" y="35347"/>
                  <a:pt x="79375" y="46302"/>
                </a:cubicBezTo>
                <a:lnTo>
                  <a:pt x="79375" y="92604"/>
                </a:lnTo>
                <a:lnTo>
                  <a:pt x="185208" y="92604"/>
                </a:lnTo>
                <a:lnTo>
                  <a:pt x="185208" y="46302"/>
                </a:lnTo>
                <a:cubicBezTo>
                  <a:pt x="185208" y="35347"/>
                  <a:pt x="194097" y="26458"/>
                  <a:pt x="205052" y="26458"/>
                </a:cubicBezTo>
                <a:cubicBezTo>
                  <a:pt x="216007" y="26458"/>
                  <a:pt x="224896" y="35347"/>
                  <a:pt x="224896" y="46302"/>
                </a:cubicBezTo>
                <a:lnTo>
                  <a:pt x="224896" y="52917"/>
                </a:lnTo>
                <a:lnTo>
                  <a:pt x="231510" y="52917"/>
                </a:lnTo>
                <a:cubicBezTo>
                  <a:pt x="242466" y="52917"/>
                  <a:pt x="251354" y="61805"/>
                  <a:pt x="251354" y="72760"/>
                </a:cubicBezTo>
                <a:lnTo>
                  <a:pt x="251354" y="92604"/>
                </a:lnTo>
                <a:cubicBezTo>
                  <a:pt x="258672" y="92604"/>
                  <a:pt x="264583" y="98516"/>
                  <a:pt x="264583" y="105833"/>
                </a:cubicBezTo>
                <a:cubicBezTo>
                  <a:pt x="264583" y="113151"/>
                  <a:pt x="258672" y="119063"/>
                  <a:pt x="251354" y="119063"/>
                </a:cubicBezTo>
                <a:lnTo>
                  <a:pt x="251354" y="138906"/>
                </a:lnTo>
                <a:cubicBezTo>
                  <a:pt x="251354" y="149862"/>
                  <a:pt x="242466" y="158750"/>
                  <a:pt x="231510" y="158750"/>
                </a:cubicBezTo>
                <a:lnTo>
                  <a:pt x="224896" y="158750"/>
                </a:lnTo>
                <a:lnTo>
                  <a:pt x="224896" y="165365"/>
                </a:lnTo>
                <a:cubicBezTo>
                  <a:pt x="224896" y="176320"/>
                  <a:pt x="216007" y="185208"/>
                  <a:pt x="205052" y="185208"/>
                </a:cubicBezTo>
                <a:cubicBezTo>
                  <a:pt x="194097" y="185208"/>
                  <a:pt x="185208" y="176320"/>
                  <a:pt x="185208" y="165365"/>
                </a:cubicBezTo>
                <a:lnTo>
                  <a:pt x="185208" y="119063"/>
                </a:lnTo>
                <a:lnTo>
                  <a:pt x="79375" y="119063"/>
                </a:lnTo>
                <a:lnTo>
                  <a:pt x="79375" y="165365"/>
                </a:lnTo>
                <a:cubicBezTo>
                  <a:pt x="79375" y="176320"/>
                  <a:pt x="70487" y="185208"/>
                  <a:pt x="59531" y="185208"/>
                </a:cubicBezTo>
                <a:cubicBezTo>
                  <a:pt x="48576" y="185208"/>
                  <a:pt x="39688" y="176320"/>
                  <a:pt x="39688" y="165365"/>
                </a:cubicBezTo>
                <a:lnTo>
                  <a:pt x="39688" y="158750"/>
                </a:lnTo>
                <a:lnTo>
                  <a:pt x="33073" y="158750"/>
                </a:lnTo>
                <a:cubicBezTo>
                  <a:pt x="22118" y="158750"/>
                  <a:pt x="13229" y="149862"/>
                  <a:pt x="13229" y="138906"/>
                </a:cubicBezTo>
                <a:lnTo>
                  <a:pt x="13229" y="119063"/>
                </a:lnTo>
                <a:cubicBezTo>
                  <a:pt x="5912" y="119063"/>
                  <a:pt x="0" y="113151"/>
                  <a:pt x="0" y="105833"/>
                </a:cubicBezTo>
                <a:cubicBezTo>
                  <a:pt x="0" y="98516"/>
                  <a:pt x="5912" y="92604"/>
                  <a:pt x="13229" y="92604"/>
                </a:cubicBezTo>
                <a:lnTo>
                  <a:pt x="13229" y="72760"/>
                </a:lnTo>
                <a:cubicBezTo>
                  <a:pt x="13229" y="61805"/>
                  <a:pt x="22118" y="52917"/>
                  <a:pt x="33073" y="52917"/>
                </a:cubicBezTo>
                <a:lnTo>
                  <a:pt x="39688" y="52917"/>
                </a:lnTo>
                <a:lnTo>
                  <a:pt x="39688" y="46302"/>
                </a:ln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33" name="Text 31"/>
          <p:cNvSpPr/>
          <p:nvPr/>
        </p:nvSpPr>
        <p:spPr>
          <a:xfrm>
            <a:off x="9967350" y="4699000"/>
            <a:ext cx="4497917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00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注意传球力度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9967350" y="5037667"/>
            <a:ext cx="4487333" cy="2751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33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根据距离和防守强度调整传球力量，确保队友能轻松接住。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9602225" y="5672667"/>
            <a:ext cx="211667" cy="211667"/>
          </a:xfrm>
          <a:custGeom>
            <a:avLst/>
            <a:gdLst/>
            <a:ahLst/>
            <a:cxnLst/>
            <a:rect l="l" t="t" r="r" b="b"/>
            <a:pathLst>
              <a:path w="211667" h="211667">
                <a:moveTo>
                  <a:pt x="105833" y="0"/>
                </a:moveTo>
                <a:cubicBezTo>
                  <a:pt x="107735" y="0"/>
                  <a:pt x="109637" y="413"/>
                  <a:pt x="111373" y="1199"/>
                </a:cubicBezTo>
                <a:lnTo>
                  <a:pt x="189260" y="34230"/>
                </a:lnTo>
                <a:cubicBezTo>
                  <a:pt x="198355" y="38075"/>
                  <a:pt x="205135" y="47046"/>
                  <a:pt x="205093" y="57878"/>
                </a:cubicBezTo>
                <a:cubicBezTo>
                  <a:pt x="204887" y="98888"/>
                  <a:pt x="188020" y="173922"/>
                  <a:pt x="116789" y="208029"/>
                </a:cubicBezTo>
                <a:cubicBezTo>
                  <a:pt x="109885" y="211336"/>
                  <a:pt x="101865" y="211336"/>
                  <a:pt x="94961" y="208029"/>
                </a:cubicBezTo>
                <a:cubicBezTo>
                  <a:pt x="23688" y="173922"/>
                  <a:pt x="6863" y="98888"/>
                  <a:pt x="6656" y="57878"/>
                </a:cubicBezTo>
                <a:cubicBezTo>
                  <a:pt x="6615" y="47046"/>
                  <a:pt x="13395" y="38075"/>
                  <a:pt x="22490" y="34230"/>
                </a:cubicBezTo>
                <a:lnTo>
                  <a:pt x="100335" y="1199"/>
                </a:lnTo>
                <a:cubicBezTo>
                  <a:pt x="102071" y="413"/>
                  <a:pt x="103932" y="0"/>
                  <a:pt x="105833" y="0"/>
                </a:cubicBezTo>
                <a:close/>
                <a:moveTo>
                  <a:pt x="105833" y="27616"/>
                </a:moveTo>
                <a:lnTo>
                  <a:pt x="105833" y="183927"/>
                </a:lnTo>
                <a:cubicBezTo>
                  <a:pt x="162884" y="156311"/>
                  <a:pt x="178222" y="95126"/>
                  <a:pt x="178594" y="58498"/>
                </a:cubicBezTo>
                <a:lnTo>
                  <a:pt x="105833" y="27657"/>
                </a:lnTo>
                <a:lnTo>
                  <a:pt x="105833" y="27657"/>
                </a:ln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36" name="Text 34"/>
          <p:cNvSpPr/>
          <p:nvPr/>
        </p:nvSpPr>
        <p:spPr>
          <a:xfrm>
            <a:off x="9967350" y="5651500"/>
            <a:ext cx="3651250" cy="2963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00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保护好球权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9967350" y="5990167"/>
            <a:ext cx="3640667" cy="27516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33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传球后做好接球准备，避免因失误而丢失球权。</a:t>
            </a:r>
            <a:endParaRPr lang="en-US" sz="1600" dirty="0"/>
          </a:p>
        </p:txBody>
      </p:sp>
      <p:pic>
        <p:nvPicPr>
          <p:cNvPr id="38" name="Image 0" descr="https://kimi-web-img.moonshot.cn/img/coachingyouthhoops.com/c66b1dbacc7f98246c858ae722e37ece5d18e4cb.png">    </p:cNvPr>
          <p:cNvPicPr>
            <a:picLocks noChangeAspect="1"/>
          </p:cNvPicPr>
          <p:nvPr/>
        </p:nvPicPr>
        <p:blipFill>
          <a:blip r:embed="rId1"/>
          <a:srcRect l="4546" r="4546" t="0" b="0"/>
          <a:stretch/>
        </p:blipFill>
        <p:spPr>
          <a:xfrm>
            <a:off x="9110100" y="6858000"/>
            <a:ext cx="6720417" cy="2032000"/>
          </a:xfrm>
          <a:prstGeom prst="roundRect">
            <a:avLst>
              <a:gd name="adj" fmla="val 8333"/>
            </a:avLst>
          </a:prstGeom>
        </p:spPr>
      </p:pic>
      <p:sp>
        <p:nvSpPr>
          <p:cNvPr id="39" name="Text 36"/>
          <p:cNvSpPr/>
          <p:nvPr/>
        </p:nvSpPr>
        <p:spPr>
          <a:xfrm>
            <a:off x="9321767" y="8360833"/>
            <a:ext cx="2921000" cy="317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000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从训练到实战，灵活运用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85254" y="776406"/>
            <a:ext cx="72788" cy="582304"/>
          </a:xfrm>
          <a:custGeom>
            <a:avLst/>
            <a:gdLst/>
            <a:ahLst/>
            <a:cxnLst/>
            <a:rect l="l" t="t" r="r" b="b"/>
            <a:pathLst>
              <a:path w="72788" h="582304">
                <a:moveTo>
                  <a:pt x="0" y="0"/>
                </a:moveTo>
                <a:lnTo>
                  <a:pt x="72788" y="0"/>
                </a:lnTo>
                <a:lnTo>
                  <a:pt x="72788" y="582304"/>
                </a:lnTo>
                <a:lnTo>
                  <a:pt x="0" y="582304"/>
                </a:lnTo>
                <a:lnTo>
                  <a:pt x="0" y="0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" name="Text 1"/>
          <p:cNvSpPr/>
          <p:nvPr/>
        </p:nvSpPr>
        <p:spPr>
          <a:xfrm>
            <a:off x="752143" y="485254"/>
            <a:ext cx="4949588" cy="72788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585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练习安全注意事项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52143" y="1310185"/>
            <a:ext cx="4779749" cy="33967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910" dirty="0">
                <a:solidFill>
                  <a:srgbClr val="4A443F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Safety Guidelines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09516" y="1892490"/>
            <a:ext cx="7497170" cy="2499057"/>
          </a:xfrm>
          <a:custGeom>
            <a:avLst/>
            <a:gdLst/>
            <a:ahLst/>
            <a:cxnLst/>
            <a:rect l="l" t="t" r="r" b="b"/>
            <a:pathLst>
              <a:path w="7497170" h="2499057">
                <a:moveTo>
                  <a:pt x="48525" y="0"/>
                </a:moveTo>
                <a:lnTo>
                  <a:pt x="7303068" y="0"/>
                </a:lnTo>
                <a:cubicBezTo>
                  <a:pt x="7410268" y="0"/>
                  <a:pt x="7497170" y="86902"/>
                  <a:pt x="7497170" y="194102"/>
                </a:cubicBezTo>
                <a:lnTo>
                  <a:pt x="7497170" y="2304955"/>
                </a:lnTo>
                <a:cubicBezTo>
                  <a:pt x="7497170" y="2412154"/>
                  <a:pt x="7410268" y="2499057"/>
                  <a:pt x="7303068" y="2499057"/>
                </a:cubicBezTo>
                <a:lnTo>
                  <a:pt x="48525" y="2499057"/>
                </a:lnTo>
                <a:cubicBezTo>
                  <a:pt x="21726" y="2499057"/>
                  <a:pt x="0" y="2477331"/>
                  <a:pt x="0" y="2450531"/>
                </a:cubicBezTo>
                <a:lnTo>
                  <a:pt x="0" y="48525"/>
                </a:lnTo>
                <a:cubicBezTo>
                  <a:pt x="0" y="21726"/>
                  <a:pt x="21726" y="0"/>
                  <a:pt x="4852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509516" y="1892490"/>
            <a:ext cx="48525" cy="2499057"/>
          </a:xfrm>
          <a:custGeom>
            <a:avLst/>
            <a:gdLst/>
            <a:ahLst/>
            <a:cxnLst/>
            <a:rect l="l" t="t" r="r" b="b"/>
            <a:pathLst>
              <a:path w="48525" h="2499057">
                <a:moveTo>
                  <a:pt x="48525" y="0"/>
                </a:moveTo>
                <a:lnTo>
                  <a:pt x="48525" y="0"/>
                </a:lnTo>
                <a:lnTo>
                  <a:pt x="48525" y="2499057"/>
                </a:lnTo>
                <a:lnTo>
                  <a:pt x="48525" y="2499057"/>
                </a:lnTo>
                <a:cubicBezTo>
                  <a:pt x="21726" y="2499057"/>
                  <a:pt x="0" y="2477331"/>
                  <a:pt x="0" y="2450531"/>
                </a:cubicBezTo>
                <a:lnTo>
                  <a:pt x="0" y="48525"/>
                </a:lnTo>
                <a:cubicBezTo>
                  <a:pt x="0" y="21726"/>
                  <a:pt x="21726" y="0"/>
                  <a:pt x="48525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7" name="Shape 5"/>
          <p:cNvSpPr/>
          <p:nvPr/>
        </p:nvSpPr>
        <p:spPr>
          <a:xfrm>
            <a:off x="824931" y="2183642"/>
            <a:ext cx="776406" cy="776406"/>
          </a:xfrm>
          <a:custGeom>
            <a:avLst/>
            <a:gdLst/>
            <a:ahLst/>
            <a:cxnLst/>
            <a:rect l="l" t="t" r="r" b="b"/>
            <a:pathLst>
              <a:path w="776406" h="776406">
                <a:moveTo>
                  <a:pt x="145576" y="0"/>
                </a:moveTo>
                <a:lnTo>
                  <a:pt x="630830" y="0"/>
                </a:lnTo>
                <a:cubicBezTo>
                  <a:pt x="711229" y="0"/>
                  <a:pt x="776406" y="65177"/>
                  <a:pt x="776406" y="145576"/>
                </a:cubicBezTo>
                <a:lnTo>
                  <a:pt x="776406" y="630830"/>
                </a:lnTo>
                <a:cubicBezTo>
                  <a:pt x="776406" y="711229"/>
                  <a:pt x="711229" y="776406"/>
                  <a:pt x="630830" y="776406"/>
                </a:cubicBezTo>
                <a:lnTo>
                  <a:pt x="145576" y="776406"/>
                </a:lnTo>
                <a:cubicBezTo>
                  <a:pt x="65177" y="776406"/>
                  <a:pt x="0" y="711229"/>
                  <a:pt x="0" y="630830"/>
                </a:cubicBezTo>
                <a:lnTo>
                  <a:pt x="0" y="145576"/>
                </a:lnTo>
                <a:cubicBezTo>
                  <a:pt x="0" y="65230"/>
                  <a:pt x="65230" y="0"/>
                  <a:pt x="145576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8" name="Shape 6"/>
          <p:cNvSpPr/>
          <p:nvPr/>
        </p:nvSpPr>
        <p:spPr>
          <a:xfrm>
            <a:off x="1056943" y="2389875"/>
            <a:ext cx="318448" cy="363940"/>
          </a:xfrm>
          <a:custGeom>
            <a:avLst/>
            <a:gdLst/>
            <a:ahLst/>
            <a:cxnLst/>
            <a:rect l="l" t="t" r="r" b="b"/>
            <a:pathLst>
              <a:path w="318448" h="363940">
                <a:moveTo>
                  <a:pt x="114087" y="-18766"/>
                </a:moveTo>
                <a:cubicBezTo>
                  <a:pt x="120697" y="-24310"/>
                  <a:pt x="130436" y="-24097"/>
                  <a:pt x="136762" y="-18126"/>
                </a:cubicBezTo>
                <a:cubicBezTo>
                  <a:pt x="145505" y="-9880"/>
                  <a:pt x="153324" y="-782"/>
                  <a:pt x="160859" y="8459"/>
                </a:cubicBezTo>
                <a:cubicBezTo>
                  <a:pt x="170455" y="20187"/>
                  <a:pt x="181970" y="35683"/>
                  <a:pt x="193059" y="54093"/>
                </a:cubicBezTo>
                <a:cubicBezTo>
                  <a:pt x="196755" y="49260"/>
                  <a:pt x="200167" y="44995"/>
                  <a:pt x="203153" y="41370"/>
                </a:cubicBezTo>
                <a:cubicBezTo>
                  <a:pt x="203935" y="40446"/>
                  <a:pt x="204716" y="39451"/>
                  <a:pt x="205498" y="38455"/>
                </a:cubicBezTo>
                <a:cubicBezTo>
                  <a:pt x="211114" y="31489"/>
                  <a:pt x="218080" y="22746"/>
                  <a:pt x="227392" y="22746"/>
                </a:cubicBezTo>
                <a:cubicBezTo>
                  <a:pt x="236917" y="22746"/>
                  <a:pt x="243598" y="31205"/>
                  <a:pt x="249285" y="38455"/>
                </a:cubicBezTo>
                <a:cubicBezTo>
                  <a:pt x="250209" y="39664"/>
                  <a:pt x="251133" y="40801"/>
                  <a:pt x="252057" y="41867"/>
                </a:cubicBezTo>
                <a:cubicBezTo>
                  <a:pt x="259379" y="50682"/>
                  <a:pt x="269117" y="63405"/>
                  <a:pt x="278855" y="79114"/>
                </a:cubicBezTo>
                <a:cubicBezTo>
                  <a:pt x="298189" y="110319"/>
                  <a:pt x="318377" y="154746"/>
                  <a:pt x="318377" y="204645"/>
                </a:cubicBezTo>
                <a:cubicBezTo>
                  <a:pt x="318377" y="292574"/>
                  <a:pt x="247081" y="363869"/>
                  <a:pt x="159153" y="363869"/>
                </a:cubicBezTo>
                <a:cubicBezTo>
                  <a:pt x="71224" y="363869"/>
                  <a:pt x="0" y="292645"/>
                  <a:pt x="0" y="204716"/>
                </a:cubicBezTo>
                <a:cubicBezTo>
                  <a:pt x="0" y="139961"/>
                  <a:pt x="29215" y="83877"/>
                  <a:pt x="57221" y="44782"/>
                </a:cubicBezTo>
                <a:cubicBezTo>
                  <a:pt x="71366" y="25092"/>
                  <a:pt x="85441" y="9312"/>
                  <a:pt x="96032" y="-1493"/>
                </a:cubicBezTo>
                <a:cubicBezTo>
                  <a:pt x="101861" y="-7464"/>
                  <a:pt x="107760" y="-13363"/>
                  <a:pt x="114158" y="-18695"/>
                </a:cubicBezTo>
                <a:close/>
                <a:moveTo>
                  <a:pt x="160432" y="295701"/>
                </a:moveTo>
                <a:cubicBezTo>
                  <a:pt x="178416" y="295701"/>
                  <a:pt x="194338" y="290726"/>
                  <a:pt x="209337" y="280774"/>
                </a:cubicBezTo>
                <a:cubicBezTo>
                  <a:pt x="239262" y="259876"/>
                  <a:pt x="247295" y="218080"/>
                  <a:pt x="229311" y="185240"/>
                </a:cubicBezTo>
                <a:cubicBezTo>
                  <a:pt x="226112" y="178843"/>
                  <a:pt x="217938" y="178416"/>
                  <a:pt x="213317" y="183818"/>
                </a:cubicBezTo>
                <a:lnTo>
                  <a:pt x="195405" y="204645"/>
                </a:lnTo>
                <a:cubicBezTo>
                  <a:pt x="190713" y="210048"/>
                  <a:pt x="182254" y="209905"/>
                  <a:pt x="177847" y="204290"/>
                </a:cubicBezTo>
                <a:cubicBezTo>
                  <a:pt x="165550" y="188581"/>
                  <a:pt x="142946" y="159935"/>
                  <a:pt x="131431" y="145292"/>
                </a:cubicBezTo>
                <a:cubicBezTo>
                  <a:pt x="127592" y="140387"/>
                  <a:pt x="120626" y="139605"/>
                  <a:pt x="116148" y="143941"/>
                </a:cubicBezTo>
                <a:cubicBezTo>
                  <a:pt x="103140" y="156594"/>
                  <a:pt x="79541" y="184316"/>
                  <a:pt x="79541" y="218080"/>
                </a:cubicBezTo>
                <a:cubicBezTo>
                  <a:pt x="79541" y="266842"/>
                  <a:pt x="115508" y="295701"/>
                  <a:pt x="160361" y="295701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9" name="Text 7"/>
          <p:cNvSpPr/>
          <p:nvPr/>
        </p:nvSpPr>
        <p:spPr>
          <a:xfrm>
            <a:off x="1795439" y="2207904"/>
            <a:ext cx="1637731" cy="436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866" b="1" dirty="0">
                <a:solidFill>
                  <a:srgbClr val="B85929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热身充分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795439" y="2644633"/>
            <a:ext cx="1552812" cy="291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28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预防运动损伤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55260" y="3178412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2" name="Text 10"/>
          <p:cNvSpPr/>
          <p:nvPr/>
        </p:nvSpPr>
        <p:spPr>
          <a:xfrm>
            <a:off x="1194937" y="3154149"/>
            <a:ext cx="5349922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练习前进行5-10分钟热身活动，包括慢跑、关节活动、拉伸等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855260" y="3493827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4" name="Text 12"/>
          <p:cNvSpPr/>
          <p:nvPr/>
        </p:nvSpPr>
        <p:spPr>
          <a:xfrm>
            <a:off x="1194937" y="3469564"/>
            <a:ext cx="5531893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特别要注意手腕、手臂、肩关节的活动，避免突然发力造成伤害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855260" y="3809242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6" name="Text 14"/>
          <p:cNvSpPr/>
          <p:nvPr/>
        </p:nvSpPr>
        <p:spPr>
          <a:xfrm>
            <a:off x="1194937" y="3784979"/>
            <a:ext cx="4367284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天气寒冷时适当增加热身时间，让身体充分活动开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8276230" y="1892490"/>
            <a:ext cx="7497170" cy="2499057"/>
          </a:xfrm>
          <a:custGeom>
            <a:avLst/>
            <a:gdLst/>
            <a:ahLst/>
            <a:cxnLst/>
            <a:rect l="l" t="t" r="r" b="b"/>
            <a:pathLst>
              <a:path w="7497170" h="2499057">
                <a:moveTo>
                  <a:pt x="48525" y="0"/>
                </a:moveTo>
                <a:lnTo>
                  <a:pt x="7303068" y="0"/>
                </a:lnTo>
                <a:cubicBezTo>
                  <a:pt x="7410268" y="0"/>
                  <a:pt x="7497170" y="86902"/>
                  <a:pt x="7497170" y="194102"/>
                </a:cubicBezTo>
                <a:lnTo>
                  <a:pt x="7497170" y="2304955"/>
                </a:lnTo>
                <a:cubicBezTo>
                  <a:pt x="7497170" y="2412154"/>
                  <a:pt x="7410268" y="2499057"/>
                  <a:pt x="7303068" y="2499057"/>
                </a:cubicBezTo>
                <a:lnTo>
                  <a:pt x="48525" y="2499057"/>
                </a:lnTo>
                <a:cubicBezTo>
                  <a:pt x="21726" y="2499057"/>
                  <a:pt x="0" y="2477331"/>
                  <a:pt x="0" y="2450531"/>
                </a:cubicBezTo>
                <a:lnTo>
                  <a:pt x="0" y="48525"/>
                </a:lnTo>
                <a:cubicBezTo>
                  <a:pt x="0" y="21726"/>
                  <a:pt x="21726" y="0"/>
                  <a:pt x="4852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8" name="Shape 16"/>
          <p:cNvSpPr/>
          <p:nvPr/>
        </p:nvSpPr>
        <p:spPr>
          <a:xfrm>
            <a:off x="8276230" y="1892490"/>
            <a:ext cx="48525" cy="2499057"/>
          </a:xfrm>
          <a:custGeom>
            <a:avLst/>
            <a:gdLst/>
            <a:ahLst/>
            <a:cxnLst/>
            <a:rect l="l" t="t" r="r" b="b"/>
            <a:pathLst>
              <a:path w="48525" h="2499057">
                <a:moveTo>
                  <a:pt x="48525" y="0"/>
                </a:moveTo>
                <a:lnTo>
                  <a:pt x="48525" y="0"/>
                </a:lnTo>
                <a:lnTo>
                  <a:pt x="48525" y="2499057"/>
                </a:lnTo>
                <a:lnTo>
                  <a:pt x="48525" y="2499057"/>
                </a:lnTo>
                <a:cubicBezTo>
                  <a:pt x="21726" y="2499057"/>
                  <a:pt x="0" y="2477331"/>
                  <a:pt x="0" y="2450531"/>
                </a:cubicBezTo>
                <a:lnTo>
                  <a:pt x="0" y="48525"/>
                </a:lnTo>
                <a:cubicBezTo>
                  <a:pt x="0" y="21726"/>
                  <a:pt x="21726" y="0"/>
                  <a:pt x="48525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9" name="Shape 17"/>
          <p:cNvSpPr/>
          <p:nvPr/>
        </p:nvSpPr>
        <p:spPr>
          <a:xfrm>
            <a:off x="8591645" y="2183642"/>
            <a:ext cx="776406" cy="776406"/>
          </a:xfrm>
          <a:custGeom>
            <a:avLst/>
            <a:gdLst/>
            <a:ahLst/>
            <a:cxnLst/>
            <a:rect l="l" t="t" r="r" b="b"/>
            <a:pathLst>
              <a:path w="776406" h="776406">
                <a:moveTo>
                  <a:pt x="145576" y="0"/>
                </a:moveTo>
                <a:lnTo>
                  <a:pt x="630830" y="0"/>
                </a:lnTo>
                <a:cubicBezTo>
                  <a:pt x="711229" y="0"/>
                  <a:pt x="776406" y="65177"/>
                  <a:pt x="776406" y="145576"/>
                </a:cubicBezTo>
                <a:lnTo>
                  <a:pt x="776406" y="630830"/>
                </a:lnTo>
                <a:cubicBezTo>
                  <a:pt x="776406" y="711229"/>
                  <a:pt x="711229" y="776406"/>
                  <a:pt x="630830" y="776406"/>
                </a:cubicBezTo>
                <a:lnTo>
                  <a:pt x="145576" y="776406"/>
                </a:lnTo>
                <a:cubicBezTo>
                  <a:pt x="65177" y="776406"/>
                  <a:pt x="0" y="711229"/>
                  <a:pt x="0" y="630830"/>
                </a:cubicBezTo>
                <a:lnTo>
                  <a:pt x="0" y="145576"/>
                </a:lnTo>
                <a:cubicBezTo>
                  <a:pt x="0" y="65230"/>
                  <a:pt x="65230" y="0"/>
                  <a:pt x="145576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0" name="Shape 18"/>
          <p:cNvSpPr/>
          <p:nvPr/>
        </p:nvSpPr>
        <p:spPr>
          <a:xfrm>
            <a:off x="8778164" y="2389875"/>
            <a:ext cx="409433" cy="363940"/>
          </a:xfrm>
          <a:custGeom>
            <a:avLst/>
            <a:gdLst/>
            <a:ahLst/>
            <a:cxnLst/>
            <a:rect l="l" t="t" r="r" b="b"/>
            <a:pathLst>
              <a:path w="409433" h="363940">
                <a:moveTo>
                  <a:pt x="204716" y="22746"/>
                </a:moveTo>
                <a:cubicBezTo>
                  <a:pt x="147282" y="22746"/>
                  <a:pt x="101292" y="48904"/>
                  <a:pt x="67812" y="80038"/>
                </a:cubicBezTo>
                <a:cubicBezTo>
                  <a:pt x="34546" y="110959"/>
                  <a:pt x="12297" y="147851"/>
                  <a:pt x="1706" y="173227"/>
                </a:cubicBezTo>
                <a:cubicBezTo>
                  <a:pt x="-640" y="178843"/>
                  <a:pt x="-640" y="185098"/>
                  <a:pt x="1706" y="190713"/>
                </a:cubicBezTo>
                <a:cubicBezTo>
                  <a:pt x="12297" y="216090"/>
                  <a:pt x="34546" y="253052"/>
                  <a:pt x="67812" y="283902"/>
                </a:cubicBezTo>
                <a:cubicBezTo>
                  <a:pt x="101292" y="314965"/>
                  <a:pt x="147282" y="341194"/>
                  <a:pt x="204716" y="341194"/>
                </a:cubicBezTo>
                <a:cubicBezTo>
                  <a:pt x="262151" y="341194"/>
                  <a:pt x="308141" y="315036"/>
                  <a:pt x="341621" y="283902"/>
                </a:cubicBezTo>
                <a:cubicBezTo>
                  <a:pt x="374887" y="252981"/>
                  <a:pt x="397136" y="216090"/>
                  <a:pt x="407727" y="190713"/>
                </a:cubicBezTo>
                <a:cubicBezTo>
                  <a:pt x="410073" y="185098"/>
                  <a:pt x="410073" y="178843"/>
                  <a:pt x="407727" y="173227"/>
                </a:cubicBezTo>
                <a:cubicBezTo>
                  <a:pt x="397136" y="147851"/>
                  <a:pt x="374887" y="110888"/>
                  <a:pt x="341621" y="80038"/>
                </a:cubicBezTo>
                <a:cubicBezTo>
                  <a:pt x="308141" y="48976"/>
                  <a:pt x="262151" y="22746"/>
                  <a:pt x="204716" y="22746"/>
                </a:cubicBezTo>
                <a:close/>
                <a:moveTo>
                  <a:pt x="102358" y="181970"/>
                </a:moveTo>
                <a:cubicBezTo>
                  <a:pt x="102358" y="125477"/>
                  <a:pt x="148223" y="79612"/>
                  <a:pt x="204716" y="79612"/>
                </a:cubicBezTo>
                <a:cubicBezTo>
                  <a:pt x="261209" y="79612"/>
                  <a:pt x="307075" y="125477"/>
                  <a:pt x="307075" y="181970"/>
                </a:cubicBezTo>
                <a:cubicBezTo>
                  <a:pt x="307075" y="238463"/>
                  <a:pt x="261209" y="284328"/>
                  <a:pt x="204716" y="284328"/>
                </a:cubicBezTo>
                <a:cubicBezTo>
                  <a:pt x="148223" y="284328"/>
                  <a:pt x="102358" y="238463"/>
                  <a:pt x="102358" y="181970"/>
                </a:cubicBezTo>
                <a:close/>
                <a:moveTo>
                  <a:pt x="204716" y="136478"/>
                </a:moveTo>
                <a:cubicBezTo>
                  <a:pt x="204716" y="161570"/>
                  <a:pt x="184316" y="181970"/>
                  <a:pt x="159224" y="181970"/>
                </a:cubicBezTo>
                <a:cubicBezTo>
                  <a:pt x="151049" y="181970"/>
                  <a:pt x="143373" y="179838"/>
                  <a:pt x="136691" y="175999"/>
                </a:cubicBezTo>
                <a:cubicBezTo>
                  <a:pt x="135980" y="183747"/>
                  <a:pt x="136620" y="191708"/>
                  <a:pt x="138752" y="199599"/>
                </a:cubicBezTo>
                <a:cubicBezTo>
                  <a:pt x="148490" y="235993"/>
                  <a:pt x="185951" y="257601"/>
                  <a:pt x="222345" y="247863"/>
                </a:cubicBezTo>
                <a:cubicBezTo>
                  <a:pt x="258739" y="238125"/>
                  <a:pt x="280348" y="200665"/>
                  <a:pt x="270610" y="164271"/>
                </a:cubicBezTo>
                <a:cubicBezTo>
                  <a:pt x="261938" y="131786"/>
                  <a:pt x="231159" y="111101"/>
                  <a:pt x="198746" y="113945"/>
                </a:cubicBezTo>
                <a:cubicBezTo>
                  <a:pt x="202513" y="120555"/>
                  <a:pt x="204716" y="128232"/>
                  <a:pt x="204716" y="136478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1" name="Text 19"/>
          <p:cNvSpPr/>
          <p:nvPr/>
        </p:nvSpPr>
        <p:spPr>
          <a:xfrm>
            <a:off x="9562152" y="2207904"/>
            <a:ext cx="1637731" cy="436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866" b="1" dirty="0">
                <a:solidFill>
                  <a:srgbClr val="D8A760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注意观察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9562152" y="2644633"/>
            <a:ext cx="1552812" cy="291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28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避免相互碰撞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8621973" y="3178412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4" name="Text 22"/>
          <p:cNvSpPr/>
          <p:nvPr/>
        </p:nvSpPr>
        <p:spPr>
          <a:xfrm>
            <a:off x="8961651" y="3154149"/>
            <a:ext cx="4173182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练习时时刻注意周围情况，避免与他人发生碰撞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8621973" y="3493827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6" name="Text 24"/>
          <p:cNvSpPr/>
          <p:nvPr/>
        </p:nvSpPr>
        <p:spPr>
          <a:xfrm>
            <a:off x="8961651" y="3469564"/>
            <a:ext cx="4367284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分组练习时保持适当距离，每组之间留有足够空间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8621973" y="3809242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8" name="Text 26"/>
          <p:cNvSpPr/>
          <p:nvPr/>
        </p:nvSpPr>
        <p:spPr>
          <a:xfrm>
            <a:off x="8961651" y="3784979"/>
            <a:ext cx="4949588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传球前确认目标方向无人阻挡，接球时注意球飞来的路线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509516" y="4634173"/>
            <a:ext cx="7497170" cy="2499057"/>
          </a:xfrm>
          <a:custGeom>
            <a:avLst/>
            <a:gdLst/>
            <a:ahLst/>
            <a:cxnLst/>
            <a:rect l="l" t="t" r="r" b="b"/>
            <a:pathLst>
              <a:path w="7497170" h="2499057">
                <a:moveTo>
                  <a:pt x="48525" y="0"/>
                </a:moveTo>
                <a:lnTo>
                  <a:pt x="7303068" y="0"/>
                </a:lnTo>
                <a:cubicBezTo>
                  <a:pt x="7410268" y="0"/>
                  <a:pt x="7497170" y="86902"/>
                  <a:pt x="7497170" y="194102"/>
                </a:cubicBezTo>
                <a:lnTo>
                  <a:pt x="7497170" y="2304955"/>
                </a:lnTo>
                <a:cubicBezTo>
                  <a:pt x="7497170" y="2412154"/>
                  <a:pt x="7410268" y="2499057"/>
                  <a:pt x="7303068" y="2499057"/>
                </a:cubicBezTo>
                <a:lnTo>
                  <a:pt x="48525" y="2499057"/>
                </a:lnTo>
                <a:cubicBezTo>
                  <a:pt x="21726" y="2499057"/>
                  <a:pt x="0" y="2477331"/>
                  <a:pt x="0" y="2450531"/>
                </a:cubicBezTo>
                <a:lnTo>
                  <a:pt x="0" y="48525"/>
                </a:lnTo>
                <a:cubicBezTo>
                  <a:pt x="0" y="21726"/>
                  <a:pt x="21726" y="0"/>
                  <a:pt x="4852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0" name="Shape 28"/>
          <p:cNvSpPr/>
          <p:nvPr/>
        </p:nvSpPr>
        <p:spPr>
          <a:xfrm>
            <a:off x="509516" y="4634173"/>
            <a:ext cx="48525" cy="2499057"/>
          </a:xfrm>
          <a:custGeom>
            <a:avLst/>
            <a:gdLst/>
            <a:ahLst/>
            <a:cxnLst/>
            <a:rect l="l" t="t" r="r" b="b"/>
            <a:pathLst>
              <a:path w="48525" h="2499057">
                <a:moveTo>
                  <a:pt x="48525" y="0"/>
                </a:moveTo>
                <a:lnTo>
                  <a:pt x="48525" y="0"/>
                </a:lnTo>
                <a:lnTo>
                  <a:pt x="48525" y="2499057"/>
                </a:lnTo>
                <a:lnTo>
                  <a:pt x="48525" y="2499057"/>
                </a:lnTo>
                <a:cubicBezTo>
                  <a:pt x="21726" y="2499057"/>
                  <a:pt x="0" y="2477331"/>
                  <a:pt x="0" y="2450531"/>
                </a:cubicBezTo>
                <a:lnTo>
                  <a:pt x="0" y="48525"/>
                </a:lnTo>
                <a:cubicBezTo>
                  <a:pt x="0" y="21726"/>
                  <a:pt x="21726" y="0"/>
                  <a:pt x="48525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1" name="Shape 29"/>
          <p:cNvSpPr/>
          <p:nvPr/>
        </p:nvSpPr>
        <p:spPr>
          <a:xfrm>
            <a:off x="824931" y="4925325"/>
            <a:ext cx="776406" cy="776406"/>
          </a:xfrm>
          <a:custGeom>
            <a:avLst/>
            <a:gdLst/>
            <a:ahLst/>
            <a:cxnLst/>
            <a:rect l="l" t="t" r="r" b="b"/>
            <a:pathLst>
              <a:path w="776406" h="776406">
                <a:moveTo>
                  <a:pt x="145576" y="0"/>
                </a:moveTo>
                <a:lnTo>
                  <a:pt x="630830" y="0"/>
                </a:lnTo>
                <a:cubicBezTo>
                  <a:pt x="711229" y="0"/>
                  <a:pt x="776406" y="65177"/>
                  <a:pt x="776406" y="145576"/>
                </a:cubicBezTo>
                <a:lnTo>
                  <a:pt x="776406" y="630830"/>
                </a:lnTo>
                <a:cubicBezTo>
                  <a:pt x="776406" y="711229"/>
                  <a:pt x="711229" y="776406"/>
                  <a:pt x="630830" y="776406"/>
                </a:cubicBezTo>
                <a:lnTo>
                  <a:pt x="145576" y="776406"/>
                </a:lnTo>
                <a:cubicBezTo>
                  <a:pt x="65177" y="776406"/>
                  <a:pt x="0" y="711229"/>
                  <a:pt x="0" y="630830"/>
                </a:cubicBezTo>
                <a:lnTo>
                  <a:pt x="0" y="145576"/>
                </a:lnTo>
                <a:cubicBezTo>
                  <a:pt x="0" y="65230"/>
                  <a:pt x="65230" y="0"/>
                  <a:pt x="145576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2" name="Shape 30"/>
          <p:cNvSpPr/>
          <p:nvPr/>
        </p:nvSpPr>
        <p:spPr>
          <a:xfrm>
            <a:off x="1034197" y="5131558"/>
            <a:ext cx="363940" cy="363940"/>
          </a:xfrm>
          <a:custGeom>
            <a:avLst/>
            <a:gdLst/>
            <a:ahLst/>
            <a:cxnLst/>
            <a:rect l="l" t="t" r="r" b="b"/>
            <a:pathLst>
              <a:path w="363940" h="363940">
                <a:moveTo>
                  <a:pt x="204716" y="22746"/>
                </a:moveTo>
                <a:cubicBezTo>
                  <a:pt x="204716" y="10165"/>
                  <a:pt x="194552" y="0"/>
                  <a:pt x="181970" y="0"/>
                </a:cubicBezTo>
                <a:cubicBezTo>
                  <a:pt x="169389" y="0"/>
                  <a:pt x="159224" y="10165"/>
                  <a:pt x="159224" y="22746"/>
                </a:cubicBezTo>
                <a:lnTo>
                  <a:pt x="159224" y="170597"/>
                </a:lnTo>
                <a:cubicBezTo>
                  <a:pt x="159224" y="176852"/>
                  <a:pt x="154106" y="181970"/>
                  <a:pt x="147851" y="181970"/>
                </a:cubicBezTo>
                <a:cubicBezTo>
                  <a:pt x="141596" y="181970"/>
                  <a:pt x="136478" y="176852"/>
                  <a:pt x="136478" y="170597"/>
                </a:cubicBezTo>
                <a:lnTo>
                  <a:pt x="136478" y="45493"/>
                </a:lnTo>
                <a:cubicBezTo>
                  <a:pt x="136478" y="32911"/>
                  <a:pt x="126313" y="22746"/>
                  <a:pt x="113731" y="22746"/>
                </a:cubicBezTo>
                <a:cubicBezTo>
                  <a:pt x="101150" y="22746"/>
                  <a:pt x="90985" y="32911"/>
                  <a:pt x="90985" y="45493"/>
                </a:cubicBezTo>
                <a:lnTo>
                  <a:pt x="90985" y="238836"/>
                </a:lnTo>
                <a:cubicBezTo>
                  <a:pt x="90985" y="239902"/>
                  <a:pt x="90985" y="241039"/>
                  <a:pt x="91056" y="242106"/>
                </a:cubicBezTo>
                <a:lnTo>
                  <a:pt x="48051" y="201162"/>
                </a:lnTo>
                <a:cubicBezTo>
                  <a:pt x="36678" y="190358"/>
                  <a:pt x="18695" y="190784"/>
                  <a:pt x="7819" y="202157"/>
                </a:cubicBezTo>
                <a:cubicBezTo>
                  <a:pt x="-3057" y="213531"/>
                  <a:pt x="-2559" y="231514"/>
                  <a:pt x="8814" y="242390"/>
                </a:cubicBezTo>
                <a:lnTo>
                  <a:pt x="88710" y="318448"/>
                </a:lnTo>
                <a:cubicBezTo>
                  <a:pt x="119347" y="347663"/>
                  <a:pt x="160077" y="363940"/>
                  <a:pt x="202442" y="363940"/>
                </a:cubicBezTo>
                <a:lnTo>
                  <a:pt x="216090" y="363940"/>
                </a:lnTo>
                <a:cubicBezTo>
                  <a:pt x="285181" y="363940"/>
                  <a:pt x="341194" y="307928"/>
                  <a:pt x="341194" y="238836"/>
                </a:cubicBezTo>
                <a:lnTo>
                  <a:pt x="341194" y="90985"/>
                </a:lnTo>
                <a:cubicBezTo>
                  <a:pt x="341194" y="78404"/>
                  <a:pt x="331029" y="68239"/>
                  <a:pt x="318448" y="68239"/>
                </a:cubicBezTo>
                <a:cubicBezTo>
                  <a:pt x="305866" y="68239"/>
                  <a:pt x="295701" y="78404"/>
                  <a:pt x="295701" y="90985"/>
                </a:cubicBezTo>
                <a:lnTo>
                  <a:pt x="295701" y="170597"/>
                </a:lnTo>
                <a:cubicBezTo>
                  <a:pt x="295701" y="176852"/>
                  <a:pt x="290584" y="181970"/>
                  <a:pt x="284328" y="181970"/>
                </a:cubicBezTo>
                <a:cubicBezTo>
                  <a:pt x="278073" y="181970"/>
                  <a:pt x="272955" y="176852"/>
                  <a:pt x="272955" y="170597"/>
                </a:cubicBezTo>
                <a:lnTo>
                  <a:pt x="272955" y="45493"/>
                </a:lnTo>
                <a:cubicBezTo>
                  <a:pt x="272955" y="32911"/>
                  <a:pt x="262790" y="22746"/>
                  <a:pt x="250209" y="22746"/>
                </a:cubicBezTo>
                <a:cubicBezTo>
                  <a:pt x="237627" y="22746"/>
                  <a:pt x="227463" y="32911"/>
                  <a:pt x="227463" y="45493"/>
                </a:cubicBezTo>
                <a:lnTo>
                  <a:pt x="227463" y="170597"/>
                </a:lnTo>
                <a:cubicBezTo>
                  <a:pt x="227463" y="176852"/>
                  <a:pt x="222345" y="181970"/>
                  <a:pt x="216090" y="181970"/>
                </a:cubicBezTo>
                <a:cubicBezTo>
                  <a:pt x="209834" y="181970"/>
                  <a:pt x="204716" y="176852"/>
                  <a:pt x="204716" y="170597"/>
                </a:cubicBezTo>
                <a:lnTo>
                  <a:pt x="204716" y="22746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33" name="Text 31"/>
          <p:cNvSpPr/>
          <p:nvPr/>
        </p:nvSpPr>
        <p:spPr>
          <a:xfrm>
            <a:off x="1795439" y="4949588"/>
            <a:ext cx="1637731" cy="436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866" b="1" dirty="0">
                <a:solidFill>
                  <a:srgbClr val="4A443F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及时报告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1795439" y="5386316"/>
            <a:ext cx="1552812" cy="291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28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身体不适要告知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855260" y="5920096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6" name="Text 34"/>
          <p:cNvSpPr/>
          <p:nvPr/>
        </p:nvSpPr>
        <p:spPr>
          <a:xfrm>
            <a:off x="1194937" y="5895833"/>
            <a:ext cx="4173182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练习中如感到身体不适，应立即停止并告知老师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855260" y="6235510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8" name="Text 36"/>
          <p:cNvSpPr/>
          <p:nvPr/>
        </p:nvSpPr>
        <p:spPr>
          <a:xfrm>
            <a:off x="1194937" y="6211248"/>
            <a:ext cx="4173182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有伤病史的同学要提前说明情况，避免剧烈运动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855260" y="6550925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40" name="Text 38"/>
          <p:cNvSpPr/>
          <p:nvPr/>
        </p:nvSpPr>
        <p:spPr>
          <a:xfrm>
            <a:off x="1194937" y="6526663"/>
            <a:ext cx="4755487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运动后如有头晕、恶心等症状，要及时休息并寻求帮助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8276230" y="4634173"/>
            <a:ext cx="7497170" cy="2499057"/>
          </a:xfrm>
          <a:custGeom>
            <a:avLst/>
            <a:gdLst/>
            <a:ahLst/>
            <a:cxnLst/>
            <a:rect l="l" t="t" r="r" b="b"/>
            <a:pathLst>
              <a:path w="7497170" h="2499057">
                <a:moveTo>
                  <a:pt x="48525" y="0"/>
                </a:moveTo>
                <a:lnTo>
                  <a:pt x="7303068" y="0"/>
                </a:lnTo>
                <a:cubicBezTo>
                  <a:pt x="7410268" y="0"/>
                  <a:pt x="7497170" y="86902"/>
                  <a:pt x="7497170" y="194102"/>
                </a:cubicBezTo>
                <a:lnTo>
                  <a:pt x="7497170" y="2304955"/>
                </a:lnTo>
                <a:cubicBezTo>
                  <a:pt x="7497170" y="2412154"/>
                  <a:pt x="7410268" y="2499057"/>
                  <a:pt x="7303068" y="2499057"/>
                </a:cubicBezTo>
                <a:lnTo>
                  <a:pt x="48525" y="2499057"/>
                </a:lnTo>
                <a:cubicBezTo>
                  <a:pt x="21726" y="2499057"/>
                  <a:pt x="0" y="2477331"/>
                  <a:pt x="0" y="2450531"/>
                </a:cubicBezTo>
                <a:lnTo>
                  <a:pt x="0" y="48525"/>
                </a:lnTo>
                <a:cubicBezTo>
                  <a:pt x="0" y="21726"/>
                  <a:pt x="21726" y="0"/>
                  <a:pt x="4852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2" name="Shape 40"/>
          <p:cNvSpPr/>
          <p:nvPr/>
        </p:nvSpPr>
        <p:spPr>
          <a:xfrm>
            <a:off x="8276230" y="4634173"/>
            <a:ext cx="48525" cy="2499057"/>
          </a:xfrm>
          <a:custGeom>
            <a:avLst/>
            <a:gdLst/>
            <a:ahLst/>
            <a:cxnLst/>
            <a:rect l="l" t="t" r="r" b="b"/>
            <a:pathLst>
              <a:path w="48525" h="2499057">
                <a:moveTo>
                  <a:pt x="48525" y="0"/>
                </a:moveTo>
                <a:lnTo>
                  <a:pt x="48525" y="0"/>
                </a:lnTo>
                <a:lnTo>
                  <a:pt x="48525" y="2499057"/>
                </a:lnTo>
                <a:lnTo>
                  <a:pt x="48525" y="2499057"/>
                </a:lnTo>
                <a:cubicBezTo>
                  <a:pt x="21726" y="2499057"/>
                  <a:pt x="0" y="2477331"/>
                  <a:pt x="0" y="2450531"/>
                </a:cubicBezTo>
                <a:lnTo>
                  <a:pt x="0" y="48525"/>
                </a:lnTo>
                <a:cubicBezTo>
                  <a:pt x="0" y="21726"/>
                  <a:pt x="21726" y="0"/>
                  <a:pt x="48525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43" name="Shape 41"/>
          <p:cNvSpPr/>
          <p:nvPr/>
        </p:nvSpPr>
        <p:spPr>
          <a:xfrm>
            <a:off x="8591645" y="4925325"/>
            <a:ext cx="776406" cy="776406"/>
          </a:xfrm>
          <a:custGeom>
            <a:avLst/>
            <a:gdLst/>
            <a:ahLst/>
            <a:cxnLst/>
            <a:rect l="l" t="t" r="r" b="b"/>
            <a:pathLst>
              <a:path w="776406" h="776406">
                <a:moveTo>
                  <a:pt x="145576" y="0"/>
                </a:moveTo>
                <a:lnTo>
                  <a:pt x="630830" y="0"/>
                </a:lnTo>
                <a:cubicBezTo>
                  <a:pt x="711229" y="0"/>
                  <a:pt x="776406" y="65177"/>
                  <a:pt x="776406" y="145576"/>
                </a:cubicBezTo>
                <a:lnTo>
                  <a:pt x="776406" y="630830"/>
                </a:lnTo>
                <a:cubicBezTo>
                  <a:pt x="776406" y="711229"/>
                  <a:pt x="711229" y="776406"/>
                  <a:pt x="630830" y="776406"/>
                </a:cubicBezTo>
                <a:lnTo>
                  <a:pt x="145576" y="776406"/>
                </a:lnTo>
                <a:cubicBezTo>
                  <a:pt x="65177" y="776406"/>
                  <a:pt x="0" y="711229"/>
                  <a:pt x="0" y="630830"/>
                </a:cubicBezTo>
                <a:lnTo>
                  <a:pt x="0" y="145576"/>
                </a:lnTo>
                <a:cubicBezTo>
                  <a:pt x="0" y="65230"/>
                  <a:pt x="65230" y="0"/>
                  <a:pt x="145576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44" name="Shape 42"/>
          <p:cNvSpPr/>
          <p:nvPr/>
        </p:nvSpPr>
        <p:spPr>
          <a:xfrm>
            <a:off x="8755418" y="5131558"/>
            <a:ext cx="454925" cy="363940"/>
          </a:xfrm>
          <a:custGeom>
            <a:avLst/>
            <a:gdLst/>
            <a:ahLst/>
            <a:cxnLst/>
            <a:rect l="l" t="t" r="r" b="b"/>
            <a:pathLst>
              <a:path w="454925" h="363940">
                <a:moveTo>
                  <a:pt x="96672" y="90985"/>
                </a:moveTo>
                <a:cubicBezTo>
                  <a:pt x="96672" y="43908"/>
                  <a:pt x="134893" y="5687"/>
                  <a:pt x="181970" y="5687"/>
                </a:cubicBezTo>
                <a:cubicBezTo>
                  <a:pt x="229048" y="5687"/>
                  <a:pt x="267269" y="43908"/>
                  <a:pt x="267269" y="90985"/>
                </a:cubicBezTo>
                <a:cubicBezTo>
                  <a:pt x="267269" y="138063"/>
                  <a:pt x="229048" y="176284"/>
                  <a:pt x="181970" y="176284"/>
                </a:cubicBezTo>
                <a:cubicBezTo>
                  <a:pt x="134893" y="176284"/>
                  <a:pt x="96672" y="138063"/>
                  <a:pt x="96672" y="90985"/>
                </a:cubicBezTo>
                <a:close/>
                <a:moveTo>
                  <a:pt x="34119" y="342829"/>
                </a:moveTo>
                <a:cubicBezTo>
                  <a:pt x="34119" y="272813"/>
                  <a:pt x="90843" y="216090"/>
                  <a:pt x="160859" y="216090"/>
                </a:cubicBezTo>
                <a:lnTo>
                  <a:pt x="203082" y="216090"/>
                </a:lnTo>
                <a:cubicBezTo>
                  <a:pt x="273097" y="216090"/>
                  <a:pt x="329821" y="272813"/>
                  <a:pt x="329821" y="342829"/>
                </a:cubicBezTo>
                <a:cubicBezTo>
                  <a:pt x="329821" y="354486"/>
                  <a:pt x="320367" y="363940"/>
                  <a:pt x="308710" y="363940"/>
                </a:cubicBezTo>
                <a:lnTo>
                  <a:pt x="55231" y="363940"/>
                </a:lnTo>
                <a:cubicBezTo>
                  <a:pt x="43573" y="363940"/>
                  <a:pt x="34119" y="354486"/>
                  <a:pt x="34119" y="342829"/>
                </a:cubicBezTo>
                <a:close/>
                <a:moveTo>
                  <a:pt x="435307" y="94326"/>
                </a:moveTo>
                <a:lnTo>
                  <a:pt x="378441" y="185311"/>
                </a:lnTo>
                <a:cubicBezTo>
                  <a:pt x="375456" y="190074"/>
                  <a:pt x="370338" y="193059"/>
                  <a:pt x="364722" y="193343"/>
                </a:cubicBezTo>
                <a:cubicBezTo>
                  <a:pt x="359107" y="193628"/>
                  <a:pt x="353704" y="191069"/>
                  <a:pt x="350364" y="186519"/>
                </a:cubicBezTo>
                <a:lnTo>
                  <a:pt x="316244" y="141027"/>
                </a:lnTo>
                <a:cubicBezTo>
                  <a:pt x="310558" y="133492"/>
                  <a:pt x="312121" y="122830"/>
                  <a:pt x="319656" y="117143"/>
                </a:cubicBezTo>
                <a:cubicBezTo>
                  <a:pt x="327191" y="111457"/>
                  <a:pt x="337853" y="113021"/>
                  <a:pt x="343540" y="120555"/>
                </a:cubicBezTo>
                <a:lnTo>
                  <a:pt x="362732" y="146145"/>
                </a:lnTo>
                <a:lnTo>
                  <a:pt x="406376" y="76271"/>
                </a:lnTo>
                <a:cubicBezTo>
                  <a:pt x="411352" y="68310"/>
                  <a:pt x="421872" y="65822"/>
                  <a:pt x="429904" y="70869"/>
                </a:cubicBezTo>
                <a:cubicBezTo>
                  <a:pt x="437937" y="75916"/>
                  <a:pt x="440354" y="86365"/>
                  <a:pt x="435307" y="94397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5" name="Text 43"/>
          <p:cNvSpPr/>
          <p:nvPr/>
        </p:nvSpPr>
        <p:spPr>
          <a:xfrm>
            <a:off x="9562152" y="4949588"/>
            <a:ext cx="1734782" cy="436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866" b="1" dirty="0">
                <a:solidFill>
                  <a:srgbClr val="B85929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动作规范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9562152" y="5386316"/>
            <a:ext cx="1649863" cy="291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28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避免错误动作伤害</a:t>
            </a:r>
            <a:endParaRPr lang="en-US" sz="1600" dirty="0"/>
          </a:p>
        </p:txBody>
      </p:sp>
      <p:sp>
        <p:nvSpPr>
          <p:cNvPr id="47" name="Shape 45"/>
          <p:cNvSpPr/>
          <p:nvPr/>
        </p:nvSpPr>
        <p:spPr>
          <a:xfrm>
            <a:off x="8621973" y="5920096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48" name="Text 46"/>
          <p:cNvSpPr/>
          <p:nvPr/>
        </p:nvSpPr>
        <p:spPr>
          <a:xfrm>
            <a:off x="8961651" y="5895833"/>
            <a:ext cx="4949588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严格按照正确的技术动作练习，避免因错误动作造成损伤</a:t>
            </a:r>
            <a:endParaRPr lang="en-US" sz="1600" dirty="0"/>
          </a:p>
        </p:txBody>
      </p:sp>
      <p:sp>
        <p:nvSpPr>
          <p:cNvPr id="49" name="Shape 47"/>
          <p:cNvSpPr/>
          <p:nvPr/>
        </p:nvSpPr>
        <p:spPr>
          <a:xfrm>
            <a:off x="8621973" y="6235510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50" name="Text 48"/>
          <p:cNvSpPr/>
          <p:nvPr/>
        </p:nvSpPr>
        <p:spPr>
          <a:xfrm>
            <a:off x="8961651" y="6211248"/>
            <a:ext cx="3590878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不要过度用力，循序渐进地增加练习强度</a:t>
            </a:r>
            <a:endParaRPr lang="en-US" sz="1600" dirty="0"/>
          </a:p>
        </p:txBody>
      </p:sp>
      <p:sp>
        <p:nvSpPr>
          <p:cNvPr id="51" name="Shape 49"/>
          <p:cNvSpPr/>
          <p:nvPr/>
        </p:nvSpPr>
        <p:spPr>
          <a:xfrm>
            <a:off x="8621973" y="6550925"/>
            <a:ext cx="218364" cy="218364"/>
          </a:xfrm>
          <a:custGeom>
            <a:avLst/>
            <a:gdLst/>
            <a:ahLst/>
            <a:cxnLst/>
            <a:rect l="l" t="t" r="r" b="b"/>
            <a:pathLst>
              <a:path w="218364" h="218364">
                <a:moveTo>
                  <a:pt x="109182" y="218364"/>
                </a:moveTo>
                <a:cubicBezTo>
                  <a:pt x="169441" y="218364"/>
                  <a:pt x="218364" y="169441"/>
                  <a:pt x="218364" y="109182"/>
                </a:cubicBezTo>
                <a:cubicBezTo>
                  <a:pt x="218364" y="48923"/>
                  <a:pt x="169441" y="0"/>
                  <a:pt x="109182" y="0"/>
                </a:cubicBezTo>
                <a:cubicBezTo>
                  <a:pt x="48923" y="0"/>
                  <a:pt x="0" y="48923"/>
                  <a:pt x="0" y="109182"/>
                </a:cubicBezTo>
                <a:cubicBezTo>
                  <a:pt x="0" y="169441"/>
                  <a:pt x="48923" y="218364"/>
                  <a:pt x="109182" y="218364"/>
                </a:cubicBezTo>
                <a:close/>
                <a:moveTo>
                  <a:pt x="145178" y="90715"/>
                </a:moveTo>
                <a:lnTo>
                  <a:pt x="111059" y="145306"/>
                </a:lnTo>
                <a:cubicBezTo>
                  <a:pt x="109267" y="148164"/>
                  <a:pt x="106197" y="149955"/>
                  <a:pt x="102827" y="150125"/>
                </a:cubicBezTo>
                <a:cubicBezTo>
                  <a:pt x="99458" y="150296"/>
                  <a:pt x="96217" y="148761"/>
                  <a:pt x="94212" y="146031"/>
                </a:cubicBezTo>
                <a:lnTo>
                  <a:pt x="73741" y="118736"/>
                </a:lnTo>
                <a:cubicBezTo>
                  <a:pt x="70329" y="114215"/>
                  <a:pt x="71267" y="107817"/>
                  <a:pt x="75788" y="104405"/>
                </a:cubicBezTo>
                <a:cubicBezTo>
                  <a:pt x="80309" y="100993"/>
                  <a:pt x="86706" y="101932"/>
                  <a:pt x="90118" y="106453"/>
                </a:cubicBezTo>
                <a:lnTo>
                  <a:pt x="101633" y="121806"/>
                </a:lnTo>
                <a:lnTo>
                  <a:pt x="127820" y="79882"/>
                </a:lnTo>
                <a:cubicBezTo>
                  <a:pt x="130805" y="75105"/>
                  <a:pt x="137117" y="73613"/>
                  <a:pt x="141937" y="76641"/>
                </a:cubicBezTo>
                <a:cubicBezTo>
                  <a:pt x="146756" y="79669"/>
                  <a:pt x="148206" y="85938"/>
                  <a:pt x="145178" y="90758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52" name="Text 50"/>
          <p:cNvSpPr/>
          <p:nvPr/>
        </p:nvSpPr>
        <p:spPr>
          <a:xfrm>
            <a:off x="8961651" y="6526663"/>
            <a:ext cx="3979081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发现动作错误及时纠正，养成正确的技术习惯</a:t>
            </a:r>
            <a:endParaRPr lang="en-US" sz="1600" dirty="0"/>
          </a:p>
        </p:txBody>
      </p:sp>
      <p:sp>
        <p:nvSpPr>
          <p:cNvPr id="53" name="Shape 51"/>
          <p:cNvSpPr/>
          <p:nvPr/>
        </p:nvSpPr>
        <p:spPr>
          <a:xfrm>
            <a:off x="485254" y="7375857"/>
            <a:ext cx="15285493" cy="1285922"/>
          </a:xfrm>
          <a:custGeom>
            <a:avLst/>
            <a:gdLst/>
            <a:ahLst/>
            <a:cxnLst/>
            <a:rect l="l" t="t" r="r" b="b"/>
            <a:pathLst>
              <a:path w="15285493" h="1285922">
                <a:moveTo>
                  <a:pt x="145579" y="0"/>
                </a:moveTo>
                <a:lnTo>
                  <a:pt x="15139913" y="0"/>
                </a:lnTo>
                <a:cubicBezTo>
                  <a:pt x="15220314" y="0"/>
                  <a:pt x="15285493" y="65178"/>
                  <a:pt x="15285493" y="145579"/>
                </a:cubicBezTo>
                <a:lnTo>
                  <a:pt x="15285493" y="1140343"/>
                </a:lnTo>
                <a:cubicBezTo>
                  <a:pt x="15285493" y="1220744"/>
                  <a:pt x="15220314" y="1285922"/>
                  <a:pt x="15139913" y="1285922"/>
                </a:cubicBezTo>
                <a:lnTo>
                  <a:pt x="145579" y="1285922"/>
                </a:lnTo>
                <a:cubicBezTo>
                  <a:pt x="65232" y="1285922"/>
                  <a:pt x="0" y="1220691"/>
                  <a:pt x="0" y="1140343"/>
                </a:cubicBezTo>
                <a:lnTo>
                  <a:pt x="0" y="145579"/>
                </a:lnTo>
                <a:cubicBezTo>
                  <a:pt x="0" y="65232"/>
                  <a:pt x="65232" y="0"/>
                  <a:pt x="145579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54" name="Shape 52"/>
          <p:cNvSpPr/>
          <p:nvPr/>
        </p:nvSpPr>
        <p:spPr>
          <a:xfrm>
            <a:off x="727881" y="7630615"/>
            <a:ext cx="776406" cy="776406"/>
          </a:xfrm>
          <a:custGeom>
            <a:avLst/>
            <a:gdLst/>
            <a:ahLst/>
            <a:cxnLst/>
            <a:rect l="l" t="t" r="r" b="b"/>
            <a:pathLst>
              <a:path w="776406" h="776406">
                <a:moveTo>
                  <a:pt x="145576" y="0"/>
                </a:moveTo>
                <a:lnTo>
                  <a:pt x="630830" y="0"/>
                </a:lnTo>
                <a:cubicBezTo>
                  <a:pt x="711229" y="0"/>
                  <a:pt x="776406" y="65177"/>
                  <a:pt x="776406" y="145576"/>
                </a:cubicBezTo>
                <a:lnTo>
                  <a:pt x="776406" y="630830"/>
                </a:lnTo>
                <a:cubicBezTo>
                  <a:pt x="776406" y="711229"/>
                  <a:pt x="711229" y="776406"/>
                  <a:pt x="630830" y="776406"/>
                </a:cubicBezTo>
                <a:lnTo>
                  <a:pt x="145576" y="776406"/>
                </a:lnTo>
                <a:cubicBezTo>
                  <a:pt x="65177" y="776406"/>
                  <a:pt x="0" y="711229"/>
                  <a:pt x="0" y="630830"/>
                </a:cubicBezTo>
                <a:lnTo>
                  <a:pt x="0" y="145576"/>
                </a:lnTo>
                <a:cubicBezTo>
                  <a:pt x="0" y="65230"/>
                  <a:pt x="65230" y="0"/>
                  <a:pt x="145576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55" name="Shape 53"/>
          <p:cNvSpPr/>
          <p:nvPr/>
        </p:nvSpPr>
        <p:spPr>
          <a:xfrm>
            <a:off x="937146" y="7836848"/>
            <a:ext cx="363940" cy="363940"/>
          </a:xfrm>
          <a:custGeom>
            <a:avLst/>
            <a:gdLst/>
            <a:ahLst/>
            <a:cxnLst/>
            <a:rect l="l" t="t" r="r" b="b"/>
            <a:pathLst>
              <a:path w="363940" h="363940">
                <a:moveTo>
                  <a:pt x="171308" y="61912"/>
                </a:moveTo>
                <a:lnTo>
                  <a:pt x="181970" y="76626"/>
                </a:lnTo>
                <a:lnTo>
                  <a:pt x="192632" y="61912"/>
                </a:lnTo>
                <a:cubicBezTo>
                  <a:pt x="210403" y="37318"/>
                  <a:pt x="238978" y="22746"/>
                  <a:pt x="269330" y="22746"/>
                </a:cubicBezTo>
                <a:cubicBezTo>
                  <a:pt x="321575" y="22746"/>
                  <a:pt x="363940" y="65111"/>
                  <a:pt x="363940" y="117357"/>
                </a:cubicBezTo>
                <a:lnTo>
                  <a:pt x="363940" y="119205"/>
                </a:lnTo>
                <a:cubicBezTo>
                  <a:pt x="363940" y="198959"/>
                  <a:pt x="264496" y="291579"/>
                  <a:pt x="212607" y="331171"/>
                </a:cubicBezTo>
                <a:cubicBezTo>
                  <a:pt x="203792" y="337853"/>
                  <a:pt x="192988" y="341194"/>
                  <a:pt x="181970" y="341194"/>
                </a:cubicBezTo>
                <a:cubicBezTo>
                  <a:pt x="170952" y="341194"/>
                  <a:pt x="160077" y="337924"/>
                  <a:pt x="151334" y="331171"/>
                </a:cubicBezTo>
                <a:cubicBezTo>
                  <a:pt x="99444" y="291579"/>
                  <a:pt x="0" y="198959"/>
                  <a:pt x="0" y="119205"/>
                </a:cubicBezTo>
                <a:lnTo>
                  <a:pt x="0" y="117357"/>
                </a:lnTo>
                <a:cubicBezTo>
                  <a:pt x="0" y="65111"/>
                  <a:pt x="42365" y="22746"/>
                  <a:pt x="94610" y="22746"/>
                </a:cubicBezTo>
                <a:cubicBezTo>
                  <a:pt x="124962" y="22746"/>
                  <a:pt x="153537" y="37318"/>
                  <a:pt x="171308" y="61912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56" name="Text 54"/>
          <p:cNvSpPr/>
          <p:nvPr/>
        </p:nvSpPr>
        <p:spPr>
          <a:xfrm>
            <a:off x="1746913" y="7618484"/>
            <a:ext cx="13926782" cy="3882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293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安全第一，健康至上</a:t>
            </a:r>
            <a:endParaRPr lang="en-US" sz="1600" dirty="0"/>
          </a:p>
        </p:txBody>
      </p:sp>
      <p:sp>
        <p:nvSpPr>
          <p:cNvPr id="57" name="Text 55"/>
          <p:cNvSpPr/>
          <p:nvPr/>
        </p:nvSpPr>
        <p:spPr>
          <a:xfrm>
            <a:off x="1746913" y="8103737"/>
            <a:ext cx="13878257" cy="315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28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运动损伤往往发生在不经意间。只有时刻保持安全意识，做好预防措施，才能真正享受运动带来的快乐。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65455" y="744727"/>
            <a:ext cx="69818" cy="558545"/>
          </a:xfrm>
          <a:custGeom>
            <a:avLst/>
            <a:gdLst/>
            <a:ahLst/>
            <a:cxnLst/>
            <a:rect l="l" t="t" r="r" b="b"/>
            <a:pathLst>
              <a:path w="69818" h="558545">
                <a:moveTo>
                  <a:pt x="0" y="0"/>
                </a:moveTo>
                <a:lnTo>
                  <a:pt x="69818" y="0"/>
                </a:lnTo>
                <a:lnTo>
                  <a:pt x="69818" y="558545"/>
                </a:lnTo>
                <a:lnTo>
                  <a:pt x="0" y="558545"/>
                </a:lnTo>
                <a:lnTo>
                  <a:pt x="0" y="0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" name="Text 1"/>
          <p:cNvSpPr/>
          <p:nvPr/>
        </p:nvSpPr>
        <p:spPr>
          <a:xfrm>
            <a:off x="721455" y="465455"/>
            <a:ext cx="4189091" cy="6981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398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本节课要点回顾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21455" y="1256727"/>
            <a:ext cx="4026182" cy="32581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33" dirty="0">
                <a:solidFill>
                  <a:srgbClr val="4A443F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Key Takeaways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65455" y="1768727"/>
            <a:ext cx="6132364" cy="4829091"/>
          </a:xfrm>
          <a:custGeom>
            <a:avLst/>
            <a:gdLst/>
            <a:ahLst/>
            <a:cxnLst/>
            <a:rect l="l" t="t" r="r" b="b"/>
            <a:pathLst>
              <a:path w="6132364" h="4829091">
                <a:moveTo>
                  <a:pt x="186161" y="0"/>
                </a:moveTo>
                <a:lnTo>
                  <a:pt x="5946202" y="0"/>
                </a:lnTo>
                <a:cubicBezTo>
                  <a:pt x="6049016" y="0"/>
                  <a:pt x="6132364" y="83347"/>
                  <a:pt x="6132364" y="186161"/>
                </a:cubicBezTo>
                <a:lnTo>
                  <a:pt x="6132364" y="4642929"/>
                </a:lnTo>
                <a:cubicBezTo>
                  <a:pt x="6132364" y="4745744"/>
                  <a:pt x="6049016" y="4829091"/>
                  <a:pt x="5946202" y="4829091"/>
                </a:cubicBezTo>
                <a:lnTo>
                  <a:pt x="186161" y="4829091"/>
                </a:lnTo>
                <a:cubicBezTo>
                  <a:pt x="83347" y="4829091"/>
                  <a:pt x="0" y="4745744"/>
                  <a:pt x="0" y="4642929"/>
                </a:cubicBezTo>
                <a:lnTo>
                  <a:pt x="0" y="186161"/>
                </a:lnTo>
                <a:cubicBezTo>
                  <a:pt x="0" y="83347"/>
                  <a:pt x="83347" y="0"/>
                  <a:pt x="186161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6" name="Shape 4"/>
          <p:cNvSpPr/>
          <p:nvPr/>
        </p:nvSpPr>
        <p:spPr>
          <a:xfrm>
            <a:off x="3112182" y="2965818"/>
            <a:ext cx="837818" cy="837818"/>
          </a:xfrm>
          <a:custGeom>
            <a:avLst/>
            <a:gdLst/>
            <a:ahLst/>
            <a:cxnLst/>
            <a:rect l="l" t="t" r="r" b="b"/>
            <a:pathLst>
              <a:path w="837818" h="837818">
                <a:moveTo>
                  <a:pt x="236127" y="0"/>
                </a:moveTo>
                <a:lnTo>
                  <a:pt x="602673" y="0"/>
                </a:lnTo>
                <a:cubicBezTo>
                  <a:pt x="646036" y="0"/>
                  <a:pt x="681382" y="35673"/>
                  <a:pt x="679745" y="78873"/>
                </a:cubicBezTo>
                <a:cubicBezTo>
                  <a:pt x="679418" y="87545"/>
                  <a:pt x="679091" y="96218"/>
                  <a:pt x="678600" y="104727"/>
                </a:cubicBezTo>
                <a:lnTo>
                  <a:pt x="759764" y="104727"/>
                </a:lnTo>
                <a:cubicBezTo>
                  <a:pt x="802473" y="104727"/>
                  <a:pt x="840109" y="140073"/>
                  <a:pt x="836836" y="186218"/>
                </a:cubicBezTo>
                <a:cubicBezTo>
                  <a:pt x="824564" y="355909"/>
                  <a:pt x="737836" y="449182"/>
                  <a:pt x="643745" y="497945"/>
                </a:cubicBezTo>
                <a:cubicBezTo>
                  <a:pt x="617891" y="511364"/>
                  <a:pt x="591545" y="521345"/>
                  <a:pt x="566509" y="528709"/>
                </a:cubicBezTo>
                <a:cubicBezTo>
                  <a:pt x="533455" y="575509"/>
                  <a:pt x="499091" y="600218"/>
                  <a:pt x="471764" y="613473"/>
                </a:cubicBezTo>
                <a:lnTo>
                  <a:pt x="471764" y="733091"/>
                </a:lnTo>
                <a:lnTo>
                  <a:pt x="576491" y="733091"/>
                </a:lnTo>
                <a:cubicBezTo>
                  <a:pt x="605455" y="733091"/>
                  <a:pt x="628855" y="756491"/>
                  <a:pt x="628855" y="785455"/>
                </a:cubicBezTo>
                <a:cubicBezTo>
                  <a:pt x="628855" y="814418"/>
                  <a:pt x="605455" y="837818"/>
                  <a:pt x="576491" y="837818"/>
                </a:cubicBezTo>
                <a:lnTo>
                  <a:pt x="262309" y="837818"/>
                </a:lnTo>
                <a:cubicBezTo>
                  <a:pt x="233345" y="837818"/>
                  <a:pt x="209945" y="814418"/>
                  <a:pt x="209945" y="785455"/>
                </a:cubicBezTo>
                <a:cubicBezTo>
                  <a:pt x="209945" y="756491"/>
                  <a:pt x="233345" y="733091"/>
                  <a:pt x="262309" y="733091"/>
                </a:cubicBezTo>
                <a:lnTo>
                  <a:pt x="367036" y="733091"/>
                </a:lnTo>
                <a:lnTo>
                  <a:pt x="367036" y="613473"/>
                </a:lnTo>
                <a:cubicBezTo>
                  <a:pt x="340855" y="600873"/>
                  <a:pt x="308291" y="577473"/>
                  <a:pt x="276545" y="534436"/>
                </a:cubicBezTo>
                <a:cubicBezTo>
                  <a:pt x="246436" y="526582"/>
                  <a:pt x="213709" y="514636"/>
                  <a:pt x="181800" y="496636"/>
                </a:cubicBezTo>
                <a:cubicBezTo>
                  <a:pt x="93273" y="447055"/>
                  <a:pt x="13418" y="353618"/>
                  <a:pt x="1964" y="185891"/>
                </a:cubicBezTo>
                <a:cubicBezTo>
                  <a:pt x="-1145" y="139909"/>
                  <a:pt x="36327" y="104564"/>
                  <a:pt x="79036" y="104564"/>
                </a:cubicBezTo>
                <a:lnTo>
                  <a:pt x="160200" y="104564"/>
                </a:lnTo>
                <a:cubicBezTo>
                  <a:pt x="159709" y="96055"/>
                  <a:pt x="159382" y="87545"/>
                  <a:pt x="159055" y="78709"/>
                </a:cubicBezTo>
                <a:cubicBezTo>
                  <a:pt x="157418" y="35345"/>
                  <a:pt x="192764" y="-164"/>
                  <a:pt x="236127" y="-164"/>
                </a:cubicBezTo>
                <a:close/>
                <a:moveTo>
                  <a:pt x="166091" y="183273"/>
                </a:moveTo>
                <a:lnTo>
                  <a:pt x="80345" y="183273"/>
                </a:lnTo>
                <a:cubicBezTo>
                  <a:pt x="90491" y="321873"/>
                  <a:pt x="154145" y="391255"/>
                  <a:pt x="219764" y="428073"/>
                </a:cubicBezTo>
                <a:cubicBezTo>
                  <a:pt x="196200" y="367036"/>
                  <a:pt x="176727" y="287345"/>
                  <a:pt x="166091" y="183273"/>
                </a:cubicBezTo>
                <a:close/>
                <a:moveTo>
                  <a:pt x="621818" y="420218"/>
                </a:moveTo>
                <a:cubicBezTo>
                  <a:pt x="688091" y="381273"/>
                  <a:pt x="747982" y="312055"/>
                  <a:pt x="758127" y="183273"/>
                </a:cubicBezTo>
                <a:lnTo>
                  <a:pt x="672545" y="183273"/>
                </a:lnTo>
                <a:cubicBezTo>
                  <a:pt x="662400" y="282927"/>
                  <a:pt x="644073" y="360327"/>
                  <a:pt x="621818" y="420218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7" name="Text 5"/>
          <p:cNvSpPr/>
          <p:nvPr/>
        </p:nvSpPr>
        <p:spPr>
          <a:xfrm>
            <a:off x="640000" y="4036364"/>
            <a:ext cx="5783273" cy="4654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3299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学有所成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686545" y="4641455"/>
            <a:ext cx="5690182" cy="7563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833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通过本节课的学习，你已经掌握了篮球双手胸前传接球的完整技术要领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488727" y="6781091"/>
            <a:ext cx="6109091" cy="1896727"/>
          </a:xfrm>
          <a:custGeom>
            <a:avLst/>
            <a:gdLst/>
            <a:ahLst/>
            <a:cxnLst/>
            <a:rect l="l" t="t" r="r" b="b"/>
            <a:pathLst>
              <a:path w="6109091" h="1896727">
                <a:moveTo>
                  <a:pt x="46545" y="0"/>
                </a:moveTo>
                <a:lnTo>
                  <a:pt x="5922908" y="0"/>
                </a:lnTo>
                <a:cubicBezTo>
                  <a:pt x="6025665" y="0"/>
                  <a:pt x="6109091" y="83426"/>
                  <a:pt x="6109091" y="186183"/>
                </a:cubicBezTo>
                <a:lnTo>
                  <a:pt x="6109091" y="1710545"/>
                </a:lnTo>
                <a:cubicBezTo>
                  <a:pt x="6109091" y="1813370"/>
                  <a:pt x="6025734" y="1896727"/>
                  <a:pt x="5922908" y="1896727"/>
                </a:cubicBezTo>
                <a:lnTo>
                  <a:pt x="46545" y="1896727"/>
                </a:lnTo>
                <a:cubicBezTo>
                  <a:pt x="20839" y="1896727"/>
                  <a:pt x="0" y="1875888"/>
                  <a:pt x="0" y="1850182"/>
                </a:cubicBezTo>
                <a:lnTo>
                  <a:pt x="0" y="46545"/>
                </a:lnTo>
                <a:cubicBezTo>
                  <a:pt x="0" y="20839"/>
                  <a:pt x="20839" y="0"/>
                  <a:pt x="4654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0" name="Shape 8"/>
          <p:cNvSpPr/>
          <p:nvPr/>
        </p:nvSpPr>
        <p:spPr>
          <a:xfrm>
            <a:off x="488727" y="6781091"/>
            <a:ext cx="46545" cy="1896727"/>
          </a:xfrm>
          <a:custGeom>
            <a:avLst/>
            <a:gdLst/>
            <a:ahLst/>
            <a:cxnLst/>
            <a:rect l="l" t="t" r="r" b="b"/>
            <a:pathLst>
              <a:path w="46545" h="1896727">
                <a:moveTo>
                  <a:pt x="46545" y="0"/>
                </a:moveTo>
                <a:lnTo>
                  <a:pt x="46545" y="0"/>
                </a:lnTo>
                <a:lnTo>
                  <a:pt x="46545" y="1896727"/>
                </a:lnTo>
                <a:lnTo>
                  <a:pt x="46545" y="1896727"/>
                </a:lnTo>
                <a:cubicBezTo>
                  <a:pt x="20839" y="1896727"/>
                  <a:pt x="0" y="1875888"/>
                  <a:pt x="0" y="1850182"/>
                </a:cubicBezTo>
                <a:lnTo>
                  <a:pt x="0" y="46545"/>
                </a:lnTo>
                <a:cubicBezTo>
                  <a:pt x="0" y="20839"/>
                  <a:pt x="20839" y="0"/>
                  <a:pt x="46545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1" name="Shape 9"/>
          <p:cNvSpPr/>
          <p:nvPr/>
        </p:nvSpPr>
        <p:spPr>
          <a:xfrm>
            <a:off x="744727" y="7013818"/>
            <a:ext cx="558545" cy="558545"/>
          </a:xfrm>
          <a:custGeom>
            <a:avLst/>
            <a:gdLst/>
            <a:ahLst/>
            <a:cxnLst/>
            <a:rect l="l" t="t" r="r" b="b"/>
            <a:pathLst>
              <a:path w="558545" h="558545">
                <a:moveTo>
                  <a:pt x="139636" y="0"/>
                </a:moveTo>
                <a:lnTo>
                  <a:pt x="418909" y="0"/>
                </a:lnTo>
                <a:cubicBezTo>
                  <a:pt x="495976" y="0"/>
                  <a:pt x="558545" y="62569"/>
                  <a:pt x="558545" y="139636"/>
                </a:cubicBezTo>
                <a:lnTo>
                  <a:pt x="558545" y="418909"/>
                </a:lnTo>
                <a:cubicBezTo>
                  <a:pt x="558545" y="496028"/>
                  <a:pt x="496028" y="558545"/>
                  <a:pt x="418909" y="558545"/>
                </a:cubicBezTo>
                <a:lnTo>
                  <a:pt x="139636" y="558545"/>
                </a:lnTo>
                <a:cubicBezTo>
                  <a:pt x="62517" y="558545"/>
                  <a:pt x="0" y="496028"/>
                  <a:pt x="0" y="418909"/>
                </a:cubicBezTo>
                <a:lnTo>
                  <a:pt x="0" y="139636"/>
                </a:lnTo>
                <a:cubicBezTo>
                  <a:pt x="0" y="62569"/>
                  <a:pt x="62569" y="0"/>
                  <a:pt x="139636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2" name="Shape 10"/>
          <p:cNvSpPr/>
          <p:nvPr/>
        </p:nvSpPr>
        <p:spPr>
          <a:xfrm>
            <a:off x="893091" y="7176727"/>
            <a:ext cx="261818" cy="232727"/>
          </a:xfrm>
          <a:custGeom>
            <a:avLst/>
            <a:gdLst/>
            <a:ahLst/>
            <a:cxnLst/>
            <a:rect l="l" t="t" r="r" b="b"/>
            <a:pathLst>
              <a:path w="261818" h="232727">
                <a:moveTo>
                  <a:pt x="168955" y="19591"/>
                </a:moveTo>
                <a:cubicBezTo>
                  <a:pt x="163682" y="14545"/>
                  <a:pt x="155909" y="13136"/>
                  <a:pt x="149227" y="16000"/>
                </a:cubicBezTo>
                <a:cubicBezTo>
                  <a:pt x="142545" y="18864"/>
                  <a:pt x="138182" y="25455"/>
                  <a:pt x="138182" y="32727"/>
                </a:cubicBezTo>
                <a:lnTo>
                  <a:pt x="138182" y="94682"/>
                </a:lnTo>
                <a:lnTo>
                  <a:pt x="59864" y="19636"/>
                </a:lnTo>
                <a:cubicBezTo>
                  <a:pt x="54591" y="14545"/>
                  <a:pt x="46818" y="13136"/>
                  <a:pt x="40136" y="16000"/>
                </a:cubicBezTo>
                <a:cubicBezTo>
                  <a:pt x="33455" y="18864"/>
                  <a:pt x="29091" y="25455"/>
                  <a:pt x="29091" y="32727"/>
                </a:cubicBezTo>
                <a:lnTo>
                  <a:pt x="29091" y="200000"/>
                </a:lnTo>
                <a:cubicBezTo>
                  <a:pt x="29091" y="207273"/>
                  <a:pt x="33455" y="213864"/>
                  <a:pt x="40136" y="216727"/>
                </a:cubicBezTo>
                <a:cubicBezTo>
                  <a:pt x="46818" y="219591"/>
                  <a:pt x="54591" y="218182"/>
                  <a:pt x="59864" y="213136"/>
                </a:cubicBezTo>
                <a:lnTo>
                  <a:pt x="138182" y="138045"/>
                </a:lnTo>
                <a:lnTo>
                  <a:pt x="138182" y="200000"/>
                </a:lnTo>
                <a:cubicBezTo>
                  <a:pt x="138182" y="207273"/>
                  <a:pt x="142545" y="213864"/>
                  <a:pt x="149227" y="216727"/>
                </a:cubicBezTo>
                <a:cubicBezTo>
                  <a:pt x="155909" y="219591"/>
                  <a:pt x="163682" y="218182"/>
                  <a:pt x="168955" y="213136"/>
                </a:cubicBezTo>
                <a:lnTo>
                  <a:pt x="256227" y="129500"/>
                </a:lnTo>
                <a:cubicBezTo>
                  <a:pt x="259818" y="126091"/>
                  <a:pt x="261818" y="121318"/>
                  <a:pt x="261818" y="116364"/>
                </a:cubicBezTo>
                <a:cubicBezTo>
                  <a:pt x="261818" y="111409"/>
                  <a:pt x="259773" y="106682"/>
                  <a:pt x="256227" y="103227"/>
                </a:cubicBezTo>
                <a:lnTo>
                  <a:pt x="168955" y="19591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3" name="Text 11"/>
          <p:cNvSpPr/>
          <p:nvPr/>
        </p:nvSpPr>
        <p:spPr>
          <a:xfrm>
            <a:off x="1442909" y="7106909"/>
            <a:ext cx="1536000" cy="3723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199" b="1" dirty="0">
                <a:solidFill>
                  <a:srgbClr val="D8A760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下节课预告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744727" y="7712000"/>
            <a:ext cx="5725091" cy="3374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49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学习内容：</a:t>
            </a:r>
            <a:pPr>
              <a:lnSpc>
                <a:spcPct val="140000"/>
              </a:lnSpc>
            </a:pPr>
            <a:r>
              <a:rPr lang="en-US" sz="1649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篮球运球技术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744727" y="8145455"/>
            <a:ext cx="5713455" cy="3025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66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我们将学习原地运球和行进间运球的基本技术，掌握控制球的方法。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6852909" y="1768727"/>
            <a:ext cx="8936727" cy="1396364"/>
          </a:xfrm>
          <a:custGeom>
            <a:avLst/>
            <a:gdLst/>
            <a:ahLst/>
            <a:cxnLst/>
            <a:rect l="l" t="t" r="r" b="b"/>
            <a:pathLst>
              <a:path w="8936727" h="1396364">
                <a:moveTo>
                  <a:pt x="46545" y="0"/>
                </a:moveTo>
                <a:lnTo>
                  <a:pt x="8797091" y="0"/>
                </a:lnTo>
                <a:cubicBezTo>
                  <a:pt x="8874210" y="0"/>
                  <a:pt x="8936727" y="62517"/>
                  <a:pt x="8936727" y="139636"/>
                </a:cubicBezTo>
                <a:lnTo>
                  <a:pt x="8936727" y="1256727"/>
                </a:lnTo>
                <a:cubicBezTo>
                  <a:pt x="8936727" y="1333846"/>
                  <a:pt x="8874210" y="1396364"/>
                  <a:pt x="8797091" y="1396364"/>
                </a:cubicBezTo>
                <a:lnTo>
                  <a:pt x="46545" y="1396364"/>
                </a:lnTo>
                <a:cubicBezTo>
                  <a:pt x="20839" y="1396364"/>
                  <a:pt x="0" y="1375525"/>
                  <a:pt x="0" y="1349818"/>
                </a:cubicBezTo>
                <a:lnTo>
                  <a:pt x="0" y="46545"/>
                </a:lnTo>
                <a:cubicBezTo>
                  <a:pt x="0" y="20839"/>
                  <a:pt x="20839" y="0"/>
                  <a:pt x="4654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7" name="Shape 15"/>
          <p:cNvSpPr/>
          <p:nvPr/>
        </p:nvSpPr>
        <p:spPr>
          <a:xfrm>
            <a:off x="6852909" y="1768727"/>
            <a:ext cx="46545" cy="1396364"/>
          </a:xfrm>
          <a:custGeom>
            <a:avLst/>
            <a:gdLst/>
            <a:ahLst/>
            <a:cxnLst/>
            <a:rect l="l" t="t" r="r" b="b"/>
            <a:pathLst>
              <a:path w="46545" h="1396364">
                <a:moveTo>
                  <a:pt x="46545" y="0"/>
                </a:moveTo>
                <a:lnTo>
                  <a:pt x="46545" y="0"/>
                </a:lnTo>
                <a:lnTo>
                  <a:pt x="46545" y="1396364"/>
                </a:lnTo>
                <a:lnTo>
                  <a:pt x="46545" y="1396364"/>
                </a:lnTo>
                <a:cubicBezTo>
                  <a:pt x="20839" y="1396364"/>
                  <a:pt x="0" y="1375525"/>
                  <a:pt x="0" y="1349818"/>
                </a:cubicBezTo>
                <a:lnTo>
                  <a:pt x="0" y="46545"/>
                </a:lnTo>
                <a:cubicBezTo>
                  <a:pt x="0" y="20839"/>
                  <a:pt x="20839" y="0"/>
                  <a:pt x="46545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8" name="Shape 16"/>
          <p:cNvSpPr/>
          <p:nvPr/>
        </p:nvSpPr>
        <p:spPr>
          <a:xfrm>
            <a:off x="7062364" y="1954909"/>
            <a:ext cx="651636" cy="651636"/>
          </a:xfrm>
          <a:custGeom>
            <a:avLst/>
            <a:gdLst/>
            <a:ahLst/>
            <a:cxnLst/>
            <a:rect l="l" t="t" r="r" b="b"/>
            <a:pathLst>
              <a:path w="651636" h="651636">
                <a:moveTo>
                  <a:pt x="139639" y="0"/>
                </a:moveTo>
                <a:lnTo>
                  <a:pt x="511997" y="0"/>
                </a:lnTo>
                <a:cubicBezTo>
                  <a:pt x="589066" y="0"/>
                  <a:pt x="651636" y="62570"/>
                  <a:pt x="651636" y="139639"/>
                </a:cubicBezTo>
                <a:lnTo>
                  <a:pt x="651636" y="511997"/>
                </a:lnTo>
                <a:cubicBezTo>
                  <a:pt x="651636" y="589066"/>
                  <a:pt x="589066" y="651636"/>
                  <a:pt x="511997" y="651636"/>
                </a:cubicBezTo>
                <a:lnTo>
                  <a:pt x="139639" y="651636"/>
                </a:lnTo>
                <a:cubicBezTo>
                  <a:pt x="62570" y="651636"/>
                  <a:pt x="0" y="589066"/>
                  <a:pt x="0" y="511997"/>
                </a:cubicBezTo>
                <a:lnTo>
                  <a:pt x="0" y="139639"/>
                </a:lnTo>
                <a:cubicBezTo>
                  <a:pt x="0" y="62519"/>
                  <a:pt x="62519" y="0"/>
                  <a:pt x="139639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9" name="Shape 17"/>
          <p:cNvSpPr/>
          <p:nvPr/>
        </p:nvSpPr>
        <p:spPr>
          <a:xfrm>
            <a:off x="7283455" y="2141091"/>
            <a:ext cx="209455" cy="279273"/>
          </a:xfrm>
          <a:custGeom>
            <a:avLst/>
            <a:gdLst/>
            <a:ahLst/>
            <a:cxnLst/>
            <a:rect l="l" t="t" r="r" b="b"/>
            <a:pathLst>
              <a:path w="209455" h="279273">
                <a:moveTo>
                  <a:pt x="136309" y="36436"/>
                </a:moveTo>
                <a:cubicBezTo>
                  <a:pt x="141982" y="28636"/>
                  <a:pt x="140236" y="17727"/>
                  <a:pt x="132436" y="12055"/>
                </a:cubicBezTo>
                <a:cubicBezTo>
                  <a:pt x="124636" y="6382"/>
                  <a:pt x="113727" y="8127"/>
                  <a:pt x="108055" y="15927"/>
                </a:cubicBezTo>
                <a:lnTo>
                  <a:pt x="50236" y="95400"/>
                </a:lnTo>
                <a:lnTo>
                  <a:pt x="29782" y="74945"/>
                </a:lnTo>
                <a:cubicBezTo>
                  <a:pt x="22964" y="68127"/>
                  <a:pt x="11891" y="68127"/>
                  <a:pt x="5073" y="74945"/>
                </a:cubicBezTo>
                <a:cubicBezTo>
                  <a:pt x="-1745" y="81764"/>
                  <a:pt x="-1745" y="92836"/>
                  <a:pt x="5073" y="99655"/>
                </a:cubicBezTo>
                <a:lnTo>
                  <a:pt x="39982" y="134564"/>
                </a:lnTo>
                <a:cubicBezTo>
                  <a:pt x="43582" y="138164"/>
                  <a:pt x="48600" y="140018"/>
                  <a:pt x="53673" y="139636"/>
                </a:cubicBezTo>
                <a:cubicBezTo>
                  <a:pt x="58745" y="139255"/>
                  <a:pt x="63436" y="136636"/>
                  <a:pt x="66436" y="132491"/>
                </a:cubicBezTo>
                <a:lnTo>
                  <a:pt x="136255" y="36491"/>
                </a:lnTo>
                <a:close/>
                <a:moveTo>
                  <a:pt x="206127" y="110618"/>
                </a:moveTo>
                <a:cubicBezTo>
                  <a:pt x="211800" y="102818"/>
                  <a:pt x="210055" y="91909"/>
                  <a:pt x="202255" y="86236"/>
                </a:cubicBezTo>
                <a:cubicBezTo>
                  <a:pt x="194455" y="80564"/>
                  <a:pt x="183545" y="82309"/>
                  <a:pt x="177873" y="90109"/>
                </a:cubicBezTo>
                <a:lnTo>
                  <a:pt x="85145" y="217582"/>
                </a:lnTo>
                <a:lnTo>
                  <a:pt x="47236" y="179673"/>
                </a:lnTo>
                <a:cubicBezTo>
                  <a:pt x="40418" y="172855"/>
                  <a:pt x="29345" y="172855"/>
                  <a:pt x="22527" y="179673"/>
                </a:cubicBezTo>
                <a:cubicBezTo>
                  <a:pt x="15709" y="186491"/>
                  <a:pt x="15709" y="197564"/>
                  <a:pt x="22527" y="204382"/>
                </a:cubicBezTo>
                <a:lnTo>
                  <a:pt x="74891" y="256745"/>
                </a:lnTo>
                <a:cubicBezTo>
                  <a:pt x="78491" y="260345"/>
                  <a:pt x="83509" y="262200"/>
                  <a:pt x="88582" y="261818"/>
                </a:cubicBezTo>
                <a:cubicBezTo>
                  <a:pt x="93655" y="261436"/>
                  <a:pt x="98345" y="258818"/>
                  <a:pt x="101345" y="254673"/>
                </a:cubicBezTo>
                <a:lnTo>
                  <a:pt x="206073" y="110673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0" name="Text 18"/>
          <p:cNvSpPr/>
          <p:nvPr/>
        </p:nvSpPr>
        <p:spPr>
          <a:xfrm>
            <a:off x="7900182" y="1954909"/>
            <a:ext cx="7819636" cy="32581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33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掌握了正确的持球姿势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7900182" y="2373818"/>
            <a:ext cx="7796364" cy="605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66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双手自然分开，拇指相对，手指根部以上触球，两肘自然弯曲，球置于胸前位置。这个基础姿势是后续所有技术动作的起点。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6852909" y="3304727"/>
            <a:ext cx="8936727" cy="1396364"/>
          </a:xfrm>
          <a:custGeom>
            <a:avLst/>
            <a:gdLst/>
            <a:ahLst/>
            <a:cxnLst/>
            <a:rect l="l" t="t" r="r" b="b"/>
            <a:pathLst>
              <a:path w="8936727" h="1396364">
                <a:moveTo>
                  <a:pt x="46545" y="0"/>
                </a:moveTo>
                <a:lnTo>
                  <a:pt x="8797091" y="0"/>
                </a:lnTo>
                <a:cubicBezTo>
                  <a:pt x="8874210" y="0"/>
                  <a:pt x="8936727" y="62517"/>
                  <a:pt x="8936727" y="139636"/>
                </a:cubicBezTo>
                <a:lnTo>
                  <a:pt x="8936727" y="1256727"/>
                </a:lnTo>
                <a:cubicBezTo>
                  <a:pt x="8936727" y="1333846"/>
                  <a:pt x="8874210" y="1396364"/>
                  <a:pt x="8797091" y="1396364"/>
                </a:cubicBezTo>
                <a:lnTo>
                  <a:pt x="46545" y="1396364"/>
                </a:lnTo>
                <a:cubicBezTo>
                  <a:pt x="20839" y="1396364"/>
                  <a:pt x="0" y="1375525"/>
                  <a:pt x="0" y="1349818"/>
                </a:cubicBezTo>
                <a:lnTo>
                  <a:pt x="0" y="46545"/>
                </a:lnTo>
                <a:cubicBezTo>
                  <a:pt x="0" y="20839"/>
                  <a:pt x="20839" y="0"/>
                  <a:pt x="4654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3" name="Shape 21"/>
          <p:cNvSpPr/>
          <p:nvPr/>
        </p:nvSpPr>
        <p:spPr>
          <a:xfrm>
            <a:off x="6852909" y="3304727"/>
            <a:ext cx="46545" cy="1396364"/>
          </a:xfrm>
          <a:custGeom>
            <a:avLst/>
            <a:gdLst/>
            <a:ahLst/>
            <a:cxnLst/>
            <a:rect l="l" t="t" r="r" b="b"/>
            <a:pathLst>
              <a:path w="46545" h="1396364">
                <a:moveTo>
                  <a:pt x="46545" y="0"/>
                </a:moveTo>
                <a:lnTo>
                  <a:pt x="46545" y="0"/>
                </a:lnTo>
                <a:lnTo>
                  <a:pt x="46545" y="1396364"/>
                </a:lnTo>
                <a:lnTo>
                  <a:pt x="46545" y="1396364"/>
                </a:lnTo>
                <a:cubicBezTo>
                  <a:pt x="20839" y="1396364"/>
                  <a:pt x="0" y="1375525"/>
                  <a:pt x="0" y="1349818"/>
                </a:cubicBezTo>
                <a:lnTo>
                  <a:pt x="0" y="46545"/>
                </a:lnTo>
                <a:cubicBezTo>
                  <a:pt x="0" y="20839"/>
                  <a:pt x="20839" y="0"/>
                  <a:pt x="46545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4" name="Shape 22"/>
          <p:cNvSpPr/>
          <p:nvPr/>
        </p:nvSpPr>
        <p:spPr>
          <a:xfrm>
            <a:off x="7062364" y="3490909"/>
            <a:ext cx="651636" cy="651636"/>
          </a:xfrm>
          <a:custGeom>
            <a:avLst/>
            <a:gdLst/>
            <a:ahLst/>
            <a:cxnLst/>
            <a:rect l="l" t="t" r="r" b="b"/>
            <a:pathLst>
              <a:path w="651636" h="651636">
                <a:moveTo>
                  <a:pt x="139639" y="0"/>
                </a:moveTo>
                <a:lnTo>
                  <a:pt x="511997" y="0"/>
                </a:lnTo>
                <a:cubicBezTo>
                  <a:pt x="589066" y="0"/>
                  <a:pt x="651636" y="62570"/>
                  <a:pt x="651636" y="139639"/>
                </a:cubicBezTo>
                <a:lnTo>
                  <a:pt x="651636" y="511997"/>
                </a:lnTo>
                <a:cubicBezTo>
                  <a:pt x="651636" y="589066"/>
                  <a:pt x="589066" y="651636"/>
                  <a:pt x="511997" y="651636"/>
                </a:cubicBezTo>
                <a:lnTo>
                  <a:pt x="139639" y="651636"/>
                </a:lnTo>
                <a:cubicBezTo>
                  <a:pt x="62570" y="651636"/>
                  <a:pt x="0" y="589066"/>
                  <a:pt x="0" y="511997"/>
                </a:cubicBezTo>
                <a:lnTo>
                  <a:pt x="0" y="139639"/>
                </a:lnTo>
                <a:cubicBezTo>
                  <a:pt x="0" y="62519"/>
                  <a:pt x="62519" y="0"/>
                  <a:pt x="139639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5" name="Shape 23"/>
          <p:cNvSpPr/>
          <p:nvPr/>
        </p:nvSpPr>
        <p:spPr>
          <a:xfrm>
            <a:off x="7283455" y="3677091"/>
            <a:ext cx="209455" cy="279273"/>
          </a:xfrm>
          <a:custGeom>
            <a:avLst/>
            <a:gdLst/>
            <a:ahLst/>
            <a:cxnLst/>
            <a:rect l="l" t="t" r="r" b="b"/>
            <a:pathLst>
              <a:path w="209455" h="279273">
                <a:moveTo>
                  <a:pt x="136309" y="36436"/>
                </a:moveTo>
                <a:cubicBezTo>
                  <a:pt x="141982" y="28636"/>
                  <a:pt x="140236" y="17727"/>
                  <a:pt x="132436" y="12055"/>
                </a:cubicBezTo>
                <a:cubicBezTo>
                  <a:pt x="124636" y="6382"/>
                  <a:pt x="113727" y="8127"/>
                  <a:pt x="108055" y="15927"/>
                </a:cubicBezTo>
                <a:lnTo>
                  <a:pt x="50236" y="95400"/>
                </a:lnTo>
                <a:lnTo>
                  <a:pt x="29782" y="74945"/>
                </a:lnTo>
                <a:cubicBezTo>
                  <a:pt x="22964" y="68127"/>
                  <a:pt x="11891" y="68127"/>
                  <a:pt x="5073" y="74945"/>
                </a:cubicBezTo>
                <a:cubicBezTo>
                  <a:pt x="-1745" y="81764"/>
                  <a:pt x="-1745" y="92836"/>
                  <a:pt x="5073" y="99655"/>
                </a:cubicBezTo>
                <a:lnTo>
                  <a:pt x="39982" y="134564"/>
                </a:lnTo>
                <a:cubicBezTo>
                  <a:pt x="43582" y="138164"/>
                  <a:pt x="48600" y="140018"/>
                  <a:pt x="53673" y="139636"/>
                </a:cubicBezTo>
                <a:cubicBezTo>
                  <a:pt x="58745" y="139255"/>
                  <a:pt x="63436" y="136636"/>
                  <a:pt x="66436" y="132491"/>
                </a:cubicBezTo>
                <a:lnTo>
                  <a:pt x="136255" y="36491"/>
                </a:lnTo>
                <a:close/>
                <a:moveTo>
                  <a:pt x="206127" y="110618"/>
                </a:moveTo>
                <a:cubicBezTo>
                  <a:pt x="211800" y="102818"/>
                  <a:pt x="210055" y="91909"/>
                  <a:pt x="202255" y="86236"/>
                </a:cubicBezTo>
                <a:cubicBezTo>
                  <a:pt x="194455" y="80564"/>
                  <a:pt x="183545" y="82309"/>
                  <a:pt x="177873" y="90109"/>
                </a:cubicBezTo>
                <a:lnTo>
                  <a:pt x="85145" y="217582"/>
                </a:lnTo>
                <a:lnTo>
                  <a:pt x="47236" y="179673"/>
                </a:lnTo>
                <a:cubicBezTo>
                  <a:pt x="40418" y="172855"/>
                  <a:pt x="29345" y="172855"/>
                  <a:pt x="22527" y="179673"/>
                </a:cubicBezTo>
                <a:cubicBezTo>
                  <a:pt x="15709" y="186491"/>
                  <a:pt x="15709" y="197564"/>
                  <a:pt x="22527" y="204382"/>
                </a:cubicBezTo>
                <a:lnTo>
                  <a:pt x="74891" y="256745"/>
                </a:lnTo>
                <a:cubicBezTo>
                  <a:pt x="78491" y="260345"/>
                  <a:pt x="83509" y="262200"/>
                  <a:pt x="88582" y="261818"/>
                </a:cubicBezTo>
                <a:cubicBezTo>
                  <a:pt x="93655" y="261436"/>
                  <a:pt x="98345" y="258818"/>
                  <a:pt x="101345" y="254673"/>
                </a:cubicBezTo>
                <a:lnTo>
                  <a:pt x="206073" y="110673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6" name="Text 24"/>
          <p:cNvSpPr/>
          <p:nvPr/>
        </p:nvSpPr>
        <p:spPr>
          <a:xfrm>
            <a:off x="7900182" y="3490909"/>
            <a:ext cx="7819636" cy="32581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33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学会了传球的发力技巧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7900182" y="3909818"/>
            <a:ext cx="7796364" cy="605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66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理解并掌握了"蹬地→转腰→伸臂→拨指"的完整发力链条。通过全身协调发力，传球既有力又准确，不再是单纯的手臂动作。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6852909" y="4840727"/>
            <a:ext cx="8936727" cy="1396364"/>
          </a:xfrm>
          <a:custGeom>
            <a:avLst/>
            <a:gdLst/>
            <a:ahLst/>
            <a:cxnLst/>
            <a:rect l="l" t="t" r="r" b="b"/>
            <a:pathLst>
              <a:path w="8936727" h="1396364">
                <a:moveTo>
                  <a:pt x="46545" y="0"/>
                </a:moveTo>
                <a:lnTo>
                  <a:pt x="8797091" y="0"/>
                </a:lnTo>
                <a:cubicBezTo>
                  <a:pt x="8874210" y="0"/>
                  <a:pt x="8936727" y="62517"/>
                  <a:pt x="8936727" y="139636"/>
                </a:cubicBezTo>
                <a:lnTo>
                  <a:pt x="8936727" y="1256727"/>
                </a:lnTo>
                <a:cubicBezTo>
                  <a:pt x="8936727" y="1333846"/>
                  <a:pt x="8874210" y="1396364"/>
                  <a:pt x="8797091" y="1396364"/>
                </a:cubicBezTo>
                <a:lnTo>
                  <a:pt x="46545" y="1396364"/>
                </a:lnTo>
                <a:cubicBezTo>
                  <a:pt x="20839" y="1396364"/>
                  <a:pt x="0" y="1375525"/>
                  <a:pt x="0" y="1349818"/>
                </a:cubicBezTo>
                <a:lnTo>
                  <a:pt x="0" y="46545"/>
                </a:lnTo>
                <a:cubicBezTo>
                  <a:pt x="0" y="20839"/>
                  <a:pt x="20839" y="0"/>
                  <a:pt x="4654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9" name="Shape 27"/>
          <p:cNvSpPr/>
          <p:nvPr/>
        </p:nvSpPr>
        <p:spPr>
          <a:xfrm>
            <a:off x="6852909" y="4840727"/>
            <a:ext cx="46545" cy="1396364"/>
          </a:xfrm>
          <a:custGeom>
            <a:avLst/>
            <a:gdLst/>
            <a:ahLst/>
            <a:cxnLst/>
            <a:rect l="l" t="t" r="r" b="b"/>
            <a:pathLst>
              <a:path w="46545" h="1396364">
                <a:moveTo>
                  <a:pt x="46545" y="0"/>
                </a:moveTo>
                <a:lnTo>
                  <a:pt x="46545" y="0"/>
                </a:lnTo>
                <a:lnTo>
                  <a:pt x="46545" y="1396364"/>
                </a:lnTo>
                <a:lnTo>
                  <a:pt x="46545" y="1396364"/>
                </a:lnTo>
                <a:cubicBezTo>
                  <a:pt x="20839" y="1396364"/>
                  <a:pt x="0" y="1375525"/>
                  <a:pt x="0" y="1349818"/>
                </a:cubicBezTo>
                <a:lnTo>
                  <a:pt x="0" y="46545"/>
                </a:lnTo>
                <a:cubicBezTo>
                  <a:pt x="0" y="20839"/>
                  <a:pt x="20839" y="0"/>
                  <a:pt x="46545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0" name="Shape 28"/>
          <p:cNvSpPr/>
          <p:nvPr/>
        </p:nvSpPr>
        <p:spPr>
          <a:xfrm>
            <a:off x="7062364" y="5026909"/>
            <a:ext cx="651636" cy="651636"/>
          </a:xfrm>
          <a:custGeom>
            <a:avLst/>
            <a:gdLst/>
            <a:ahLst/>
            <a:cxnLst/>
            <a:rect l="l" t="t" r="r" b="b"/>
            <a:pathLst>
              <a:path w="651636" h="651636">
                <a:moveTo>
                  <a:pt x="139639" y="0"/>
                </a:moveTo>
                <a:lnTo>
                  <a:pt x="511997" y="0"/>
                </a:lnTo>
                <a:cubicBezTo>
                  <a:pt x="589066" y="0"/>
                  <a:pt x="651636" y="62570"/>
                  <a:pt x="651636" y="139639"/>
                </a:cubicBezTo>
                <a:lnTo>
                  <a:pt x="651636" y="511997"/>
                </a:lnTo>
                <a:cubicBezTo>
                  <a:pt x="651636" y="589066"/>
                  <a:pt x="589066" y="651636"/>
                  <a:pt x="511997" y="651636"/>
                </a:cubicBezTo>
                <a:lnTo>
                  <a:pt x="139639" y="651636"/>
                </a:lnTo>
                <a:cubicBezTo>
                  <a:pt x="62570" y="651636"/>
                  <a:pt x="0" y="589066"/>
                  <a:pt x="0" y="511997"/>
                </a:cubicBezTo>
                <a:lnTo>
                  <a:pt x="0" y="139639"/>
                </a:lnTo>
                <a:cubicBezTo>
                  <a:pt x="0" y="62519"/>
                  <a:pt x="62519" y="0"/>
                  <a:pt x="139639" y="0"/>
                </a:cubicBezTo>
                <a:close/>
              </a:path>
            </a:pathLst>
          </a:custGeom>
          <a:solidFill>
            <a:srgbClr val="4A443F"/>
          </a:solidFill>
          <a:ln/>
        </p:spPr>
      </p:sp>
      <p:sp>
        <p:nvSpPr>
          <p:cNvPr id="31" name="Shape 29"/>
          <p:cNvSpPr/>
          <p:nvPr/>
        </p:nvSpPr>
        <p:spPr>
          <a:xfrm>
            <a:off x="7283455" y="5213091"/>
            <a:ext cx="209455" cy="279273"/>
          </a:xfrm>
          <a:custGeom>
            <a:avLst/>
            <a:gdLst/>
            <a:ahLst/>
            <a:cxnLst/>
            <a:rect l="l" t="t" r="r" b="b"/>
            <a:pathLst>
              <a:path w="209455" h="279273">
                <a:moveTo>
                  <a:pt x="136309" y="36436"/>
                </a:moveTo>
                <a:cubicBezTo>
                  <a:pt x="141982" y="28636"/>
                  <a:pt x="140236" y="17727"/>
                  <a:pt x="132436" y="12055"/>
                </a:cubicBezTo>
                <a:cubicBezTo>
                  <a:pt x="124636" y="6382"/>
                  <a:pt x="113727" y="8127"/>
                  <a:pt x="108055" y="15927"/>
                </a:cubicBezTo>
                <a:lnTo>
                  <a:pt x="50236" y="95400"/>
                </a:lnTo>
                <a:lnTo>
                  <a:pt x="29782" y="74945"/>
                </a:lnTo>
                <a:cubicBezTo>
                  <a:pt x="22964" y="68127"/>
                  <a:pt x="11891" y="68127"/>
                  <a:pt x="5073" y="74945"/>
                </a:cubicBezTo>
                <a:cubicBezTo>
                  <a:pt x="-1745" y="81764"/>
                  <a:pt x="-1745" y="92836"/>
                  <a:pt x="5073" y="99655"/>
                </a:cubicBezTo>
                <a:lnTo>
                  <a:pt x="39982" y="134564"/>
                </a:lnTo>
                <a:cubicBezTo>
                  <a:pt x="43582" y="138164"/>
                  <a:pt x="48600" y="140018"/>
                  <a:pt x="53673" y="139636"/>
                </a:cubicBezTo>
                <a:cubicBezTo>
                  <a:pt x="58745" y="139255"/>
                  <a:pt x="63436" y="136636"/>
                  <a:pt x="66436" y="132491"/>
                </a:cubicBezTo>
                <a:lnTo>
                  <a:pt x="136255" y="36491"/>
                </a:lnTo>
                <a:close/>
                <a:moveTo>
                  <a:pt x="206127" y="110618"/>
                </a:moveTo>
                <a:cubicBezTo>
                  <a:pt x="211800" y="102818"/>
                  <a:pt x="210055" y="91909"/>
                  <a:pt x="202255" y="86236"/>
                </a:cubicBezTo>
                <a:cubicBezTo>
                  <a:pt x="194455" y="80564"/>
                  <a:pt x="183545" y="82309"/>
                  <a:pt x="177873" y="90109"/>
                </a:cubicBezTo>
                <a:lnTo>
                  <a:pt x="85145" y="217582"/>
                </a:lnTo>
                <a:lnTo>
                  <a:pt x="47236" y="179673"/>
                </a:lnTo>
                <a:cubicBezTo>
                  <a:pt x="40418" y="172855"/>
                  <a:pt x="29345" y="172855"/>
                  <a:pt x="22527" y="179673"/>
                </a:cubicBezTo>
                <a:cubicBezTo>
                  <a:pt x="15709" y="186491"/>
                  <a:pt x="15709" y="197564"/>
                  <a:pt x="22527" y="204382"/>
                </a:cubicBezTo>
                <a:lnTo>
                  <a:pt x="74891" y="256745"/>
                </a:lnTo>
                <a:cubicBezTo>
                  <a:pt x="78491" y="260345"/>
                  <a:pt x="83509" y="262200"/>
                  <a:pt x="88582" y="261818"/>
                </a:cubicBezTo>
                <a:cubicBezTo>
                  <a:pt x="93655" y="261436"/>
                  <a:pt x="98345" y="258818"/>
                  <a:pt x="101345" y="254673"/>
                </a:cubicBezTo>
                <a:lnTo>
                  <a:pt x="206073" y="110673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32" name="Text 30"/>
          <p:cNvSpPr/>
          <p:nvPr/>
        </p:nvSpPr>
        <p:spPr>
          <a:xfrm>
            <a:off x="7900182" y="5026909"/>
            <a:ext cx="7819636" cy="32581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33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理解了接球的缓冲要领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7900182" y="5445818"/>
            <a:ext cx="7796364" cy="605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66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掌握了"主动迎球、准确判断、手臂缓冲、随球后引"的接球流程。通过缓冲动作有效吸收来球力量，稳稳控制住篮球。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6852909" y="6376727"/>
            <a:ext cx="8936727" cy="1396364"/>
          </a:xfrm>
          <a:custGeom>
            <a:avLst/>
            <a:gdLst/>
            <a:ahLst/>
            <a:cxnLst/>
            <a:rect l="l" t="t" r="r" b="b"/>
            <a:pathLst>
              <a:path w="8936727" h="1396364">
                <a:moveTo>
                  <a:pt x="46545" y="0"/>
                </a:moveTo>
                <a:lnTo>
                  <a:pt x="8797091" y="0"/>
                </a:lnTo>
                <a:cubicBezTo>
                  <a:pt x="8874210" y="0"/>
                  <a:pt x="8936727" y="62517"/>
                  <a:pt x="8936727" y="139636"/>
                </a:cubicBezTo>
                <a:lnTo>
                  <a:pt x="8936727" y="1256727"/>
                </a:lnTo>
                <a:cubicBezTo>
                  <a:pt x="8936727" y="1333846"/>
                  <a:pt x="8874210" y="1396364"/>
                  <a:pt x="8797091" y="1396364"/>
                </a:cubicBezTo>
                <a:lnTo>
                  <a:pt x="46545" y="1396364"/>
                </a:lnTo>
                <a:cubicBezTo>
                  <a:pt x="20839" y="1396364"/>
                  <a:pt x="0" y="1375525"/>
                  <a:pt x="0" y="1349818"/>
                </a:cubicBezTo>
                <a:lnTo>
                  <a:pt x="0" y="46545"/>
                </a:lnTo>
                <a:cubicBezTo>
                  <a:pt x="0" y="20839"/>
                  <a:pt x="20839" y="0"/>
                  <a:pt x="46545" y="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5" name="Shape 33"/>
          <p:cNvSpPr/>
          <p:nvPr/>
        </p:nvSpPr>
        <p:spPr>
          <a:xfrm>
            <a:off x="6852909" y="6376727"/>
            <a:ext cx="46545" cy="1396364"/>
          </a:xfrm>
          <a:custGeom>
            <a:avLst/>
            <a:gdLst/>
            <a:ahLst/>
            <a:cxnLst/>
            <a:rect l="l" t="t" r="r" b="b"/>
            <a:pathLst>
              <a:path w="46545" h="1396364">
                <a:moveTo>
                  <a:pt x="46545" y="0"/>
                </a:moveTo>
                <a:lnTo>
                  <a:pt x="46545" y="0"/>
                </a:lnTo>
                <a:lnTo>
                  <a:pt x="46545" y="1396364"/>
                </a:lnTo>
                <a:lnTo>
                  <a:pt x="46545" y="1396364"/>
                </a:lnTo>
                <a:cubicBezTo>
                  <a:pt x="20839" y="1396364"/>
                  <a:pt x="0" y="1375525"/>
                  <a:pt x="0" y="1349818"/>
                </a:cubicBezTo>
                <a:lnTo>
                  <a:pt x="0" y="46545"/>
                </a:lnTo>
                <a:cubicBezTo>
                  <a:pt x="0" y="20839"/>
                  <a:pt x="20839" y="0"/>
                  <a:pt x="46545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6" name="Shape 34"/>
          <p:cNvSpPr/>
          <p:nvPr/>
        </p:nvSpPr>
        <p:spPr>
          <a:xfrm>
            <a:off x="7062364" y="6562909"/>
            <a:ext cx="651636" cy="651636"/>
          </a:xfrm>
          <a:custGeom>
            <a:avLst/>
            <a:gdLst/>
            <a:ahLst/>
            <a:cxnLst/>
            <a:rect l="l" t="t" r="r" b="b"/>
            <a:pathLst>
              <a:path w="651636" h="651636">
                <a:moveTo>
                  <a:pt x="139639" y="0"/>
                </a:moveTo>
                <a:lnTo>
                  <a:pt x="511997" y="0"/>
                </a:lnTo>
                <a:cubicBezTo>
                  <a:pt x="589066" y="0"/>
                  <a:pt x="651636" y="62570"/>
                  <a:pt x="651636" y="139639"/>
                </a:cubicBezTo>
                <a:lnTo>
                  <a:pt x="651636" y="511997"/>
                </a:lnTo>
                <a:cubicBezTo>
                  <a:pt x="651636" y="589066"/>
                  <a:pt x="589066" y="651636"/>
                  <a:pt x="511997" y="651636"/>
                </a:cubicBezTo>
                <a:lnTo>
                  <a:pt x="139639" y="651636"/>
                </a:lnTo>
                <a:cubicBezTo>
                  <a:pt x="62570" y="651636"/>
                  <a:pt x="0" y="589066"/>
                  <a:pt x="0" y="511997"/>
                </a:cubicBezTo>
                <a:lnTo>
                  <a:pt x="0" y="139639"/>
                </a:lnTo>
                <a:cubicBezTo>
                  <a:pt x="0" y="62519"/>
                  <a:pt x="62519" y="0"/>
                  <a:pt x="139639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7" name="Shape 35"/>
          <p:cNvSpPr/>
          <p:nvPr/>
        </p:nvSpPr>
        <p:spPr>
          <a:xfrm>
            <a:off x="7283455" y="6749091"/>
            <a:ext cx="209455" cy="279273"/>
          </a:xfrm>
          <a:custGeom>
            <a:avLst/>
            <a:gdLst/>
            <a:ahLst/>
            <a:cxnLst/>
            <a:rect l="l" t="t" r="r" b="b"/>
            <a:pathLst>
              <a:path w="209455" h="279273">
                <a:moveTo>
                  <a:pt x="136309" y="36436"/>
                </a:moveTo>
                <a:cubicBezTo>
                  <a:pt x="141982" y="28636"/>
                  <a:pt x="140236" y="17727"/>
                  <a:pt x="132436" y="12055"/>
                </a:cubicBezTo>
                <a:cubicBezTo>
                  <a:pt x="124636" y="6382"/>
                  <a:pt x="113727" y="8127"/>
                  <a:pt x="108055" y="15927"/>
                </a:cubicBezTo>
                <a:lnTo>
                  <a:pt x="50236" y="95400"/>
                </a:lnTo>
                <a:lnTo>
                  <a:pt x="29782" y="74945"/>
                </a:lnTo>
                <a:cubicBezTo>
                  <a:pt x="22964" y="68127"/>
                  <a:pt x="11891" y="68127"/>
                  <a:pt x="5073" y="74945"/>
                </a:cubicBezTo>
                <a:cubicBezTo>
                  <a:pt x="-1745" y="81764"/>
                  <a:pt x="-1745" y="92836"/>
                  <a:pt x="5073" y="99655"/>
                </a:cubicBezTo>
                <a:lnTo>
                  <a:pt x="39982" y="134564"/>
                </a:lnTo>
                <a:cubicBezTo>
                  <a:pt x="43582" y="138164"/>
                  <a:pt x="48600" y="140018"/>
                  <a:pt x="53673" y="139636"/>
                </a:cubicBezTo>
                <a:cubicBezTo>
                  <a:pt x="58745" y="139255"/>
                  <a:pt x="63436" y="136636"/>
                  <a:pt x="66436" y="132491"/>
                </a:cubicBezTo>
                <a:lnTo>
                  <a:pt x="136255" y="36491"/>
                </a:lnTo>
                <a:close/>
                <a:moveTo>
                  <a:pt x="206127" y="110618"/>
                </a:moveTo>
                <a:cubicBezTo>
                  <a:pt x="211800" y="102818"/>
                  <a:pt x="210055" y="91909"/>
                  <a:pt x="202255" y="86236"/>
                </a:cubicBezTo>
                <a:cubicBezTo>
                  <a:pt x="194455" y="80564"/>
                  <a:pt x="183545" y="82309"/>
                  <a:pt x="177873" y="90109"/>
                </a:cubicBezTo>
                <a:lnTo>
                  <a:pt x="85145" y="217582"/>
                </a:lnTo>
                <a:lnTo>
                  <a:pt x="47236" y="179673"/>
                </a:lnTo>
                <a:cubicBezTo>
                  <a:pt x="40418" y="172855"/>
                  <a:pt x="29345" y="172855"/>
                  <a:pt x="22527" y="179673"/>
                </a:cubicBezTo>
                <a:cubicBezTo>
                  <a:pt x="15709" y="186491"/>
                  <a:pt x="15709" y="197564"/>
                  <a:pt x="22527" y="204382"/>
                </a:cubicBezTo>
                <a:lnTo>
                  <a:pt x="74891" y="256745"/>
                </a:lnTo>
                <a:cubicBezTo>
                  <a:pt x="78491" y="260345"/>
                  <a:pt x="83509" y="262200"/>
                  <a:pt x="88582" y="261818"/>
                </a:cubicBezTo>
                <a:cubicBezTo>
                  <a:pt x="93655" y="261436"/>
                  <a:pt x="98345" y="258818"/>
                  <a:pt x="101345" y="254673"/>
                </a:cubicBezTo>
                <a:lnTo>
                  <a:pt x="206073" y="110673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38" name="Text 36"/>
          <p:cNvSpPr/>
          <p:nvPr/>
        </p:nvSpPr>
        <p:spPr>
          <a:xfrm>
            <a:off x="7900182" y="6562909"/>
            <a:ext cx="7819636" cy="32581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833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体验了团队合作的乐趣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7900182" y="6981818"/>
            <a:ext cx="7796364" cy="605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66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在分组练习和配合中，感受到团队协作的重要性。篮球不仅是个人技术的展现，更是团队默契配合的艺术。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6841273" y="7924364"/>
            <a:ext cx="8936727" cy="744727"/>
          </a:xfrm>
          <a:custGeom>
            <a:avLst/>
            <a:gdLst/>
            <a:ahLst/>
            <a:cxnLst/>
            <a:rect l="l" t="t" r="r" b="b"/>
            <a:pathLst>
              <a:path w="8936727" h="744727">
                <a:moveTo>
                  <a:pt x="139636" y="0"/>
                </a:moveTo>
                <a:lnTo>
                  <a:pt x="8797091" y="0"/>
                </a:lnTo>
                <a:cubicBezTo>
                  <a:pt x="8874210" y="0"/>
                  <a:pt x="8936727" y="62517"/>
                  <a:pt x="8936727" y="139636"/>
                </a:cubicBezTo>
                <a:lnTo>
                  <a:pt x="8936727" y="605091"/>
                </a:lnTo>
                <a:cubicBezTo>
                  <a:pt x="8936727" y="682210"/>
                  <a:pt x="8874210" y="744727"/>
                  <a:pt x="8797091" y="744727"/>
                </a:cubicBezTo>
                <a:lnTo>
                  <a:pt x="139636" y="744727"/>
                </a:lnTo>
                <a:cubicBezTo>
                  <a:pt x="62517" y="744727"/>
                  <a:pt x="0" y="682210"/>
                  <a:pt x="0" y="605091"/>
                </a:cubicBezTo>
                <a:lnTo>
                  <a:pt x="0" y="139636"/>
                </a:lnTo>
                <a:cubicBezTo>
                  <a:pt x="0" y="62569"/>
                  <a:pt x="62569" y="0"/>
                  <a:pt x="139636" y="0"/>
                </a:cubicBezTo>
                <a:close/>
              </a:path>
            </a:pathLst>
          </a:custGeom>
          <a:solidFill>
            <a:srgbClr val="000000">
              <a:alpha val="0"/>
            </a:srgbClr>
          </a:solidFill>
          <a:ln w="25400">
            <a:solidFill>
              <a:srgbClr val="B85929"/>
            </a:solidFill>
            <a:prstDash val="solid"/>
          </a:ln>
        </p:spPr>
      </p:sp>
      <p:sp>
        <p:nvSpPr>
          <p:cNvPr id="41" name="Shape 39"/>
          <p:cNvSpPr/>
          <p:nvPr/>
        </p:nvSpPr>
        <p:spPr>
          <a:xfrm>
            <a:off x="7107455" y="8122182"/>
            <a:ext cx="305455" cy="349091"/>
          </a:xfrm>
          <a:custGeom>
            <a:avLst/>
            <a:gdLst/>
            <a:ahLst/>
            <a:cxnLst/>
            <a:rect l="l" t="t" r="r" b="b"/>
            <a:pathLst>
              <a:path w="305455" h="349091">
                <a:moveTo>
                  <a:pt x="0" y="147273"/>
                </a:moveTo>
                <a:cubicBezTo>
                  <a:pt x="0" y="102068"/>
                  <a:pt x="36614" y="65455"/>
                  <a:pt x="81818" y="65455"/>
                </a:cubicBezTo>
                <a:lnTo>
                  <a:pt x="87273" y="65455"/>
                </a:lnTo>
                <a:cubicBezTo>
                  <a:pt x="99341" y="65455"/>
                  <a:pt x="109091" y="75205"/>
                  <a:pt x="109091" y="87273"/>
                </a:cubicBezTo>
                <a:cubicBezTo>
                  <a:pt x="109091" y="99341"/>
                  <a:pt x="99341" y="109091"/>
                  <a:pt x="87273" y="109091"/>
                </a:cubicBezTo>
                <a:lnTo>
                  <a:pt x="81818" y="109091"/>
                </a:lnTo>
                <a:cubicBezTo>
                  <a:pt x="60750" y="109091"/>
                  <a:pt x="43636" y="126205"/>
                  <a:pt x="43636" y="147273"/>
                </a:cubicBezTo>
                <a:lnTo>
                  <a:pt x="43636" y="152727"/>
                </a:lnTo>
                <a:lnTo>
                  <a:pt x="87273" y="152727"/>
                </a:lnTo>
                <a:cubicBezTo>
                  <a:pt x="111341" y="152727"/>
                  <a:pt x="130909" y="172295"/>
                  <a:pt x="130909" y="196364"/>
                </a:cubicBezTo>
                <a:lnTo>
                  <a:pt x="130909" y="240000"/>
                </a:lnTo>
                <a:cubicBezTo>
                  <a:pt x="130909" y="264068"/>
                  <a:pt x="111341" y="283636"/>
                  <a:pt x="87273" y="283636"/>
                </a:cubicBezTo>
                <a:lnTo>
                  <a:pt x="43636" y="283636"/>
                </a:lnTo>
                <a:cubicBezTo>
                  <a:pt x="19568" y="283636"/>
                  <a:pt x="0" y="264068"/>
                  <a:pt x="0" y="240000"/>
                </a:cubicBezTo>
                <a:lnTo>
                  <a:pt x="0" y="147273"/>
                </a:lnTo>
                <a:close/>
                <a:moveTo>
                  <a:pt x="174545" y="147273"/>
                </a:moveTo>
                <a:cubicBezTo>
                  <a:pt x="174545" y="102068"/>
                  <a:pt x="211159" y="65455"/>
                  <a:pt x="256364" y="65455"/>
                </a:cubicBezTo>
                <a:lnTo>
                  <a:pt x="261818" y="65455"/>
                </a:lnTo>
                <a:cubicBezTo>
                  <a:pt x="273886" y="65455"/>
                  <a:pt x="283636" y="75205"/>
                  <a:pt x="283636" y="87273"/>
                </a:cubicBezTo>
                <a:cubicBezTo>
                  <a:pt x="283636" y="99341"/>
                  <a:pt x="273886" y="109091"/>
                  <a:pt x="261818" y="109091"/>
                </a:cubicBezTo>
                <a:lnTo>
                  <a:pt x="256364" y="109091"/>
                </a:lnTo>
                <a:cubicBezTo>
                  <a:pt x="235295" y="109091"/>
                  <a:pt x="218182" y="126205"/>
                  <a:pt x="218182" y="147273"/>
                </a:cubicBezTo>
                <a:lnTo>
                  <a:pt x="218182" y="152727"/>
                </a:lnTo>
                <a:lnTo>
                  <a:pt x="261818" y="152727"/>
                </a:lnTo>
                <a:cubicBezTo>
                  <a:pt x="285886" y="152727"/>
                  <a:pt x="305455" y="172295"/>
                  <a:pt x="305455" y="196364"/>
                </a:cubicBezTo>
                <a:lnTo>
                  <a:pt x="305455" y="240000"/>
                </a:lnTo>
                <a:cubicBezTo>
                  <a:pt x="305455" y="264068"/>
                  <a:pt x="285886" y="283636"/>
                  <a:pt x="261818" y="283636"/>
                </a:cubicBezTo>
                <a:lnTo>
                  <a:pt x="218182" y="283636"/>
                </a:lnTo>
                <a:cubicBezTo>
                  <a:pt x="194114" y="283636"/>
                  <a:pt x="174545" y="264068"/>
                  <a:pt x="174545" y="240000"/>
                </a:cubicBezTo>
                <a:lnTo>
                  <a:pt x="174545" y="147273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42" name="Text 40"/>
          <p:cNvSpPr/>
          <p:nvPr/>
        </p:nvSpPr>
        <p:spPr>
          <a:xfrm>
            <a:off x="7661636" y="8126545"/>
            <a:ext cx="8029091" cy="3374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649" b="1" dirty="0">
                <a:solidFill>
                  <a:srgbClr val="2E2C28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记住：技术是基础，配合是关键，享受篮球的乐趣才是最重要的！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8F7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revolutionbasketballtraining.com/8ea225c7a5a43e4ff79b5c4cab6d335329e8415b.jpg">    </p:cNvPr>
          <p:cNvPicPr>
            <a:picLocks noChangeAspect="1"/>
          </p:cNvPicPr>
          <p:nvPr/>
        </p:nvPicPr>
        <p:blipFill>
          <a:blip r:embed="rId1"/>
          <a:srcRect l="0" r="0" t="5863" b="5863"/>
          <a:stretch/>
        </p:blipFill>
        <p:spPr>
          <a:xfrm>
            <a:off x="0" y="0"/>
            <a:ext cx="16256000" cy="9566638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485616" y="485616"/>
            <a:ext cx="3508577" cy="485616"/>
          </a:xfrm>
          <a:custGeom>
            <a:avLst/>
            <a:gdLst/>
            <a:ahLst/>
            <a:cxnLst/>
            <a:rect l="l" t="t" r="r" b="b"/>
            <a:pathLst>
              <a:path w="3508577" h="485616">
                <a:moveTo>
                  <a:pt x="97123" y="0"/>
                </a:moveTo>
                <a:lnTo>
                  <a:pt x="3411453" y="0"/>
                </a:lnTo>
                <a:cubicBezTo>
                  <a:pt x="3465093" y="0"/>
                  <a:pt x="3508577" y="43484"/>
                  <a:pt x="3508577" y="97123"/>
                </a:cubicBezTo>
                <a:lnTo>
                  <a:pt x="3508577" y="388493"/>
                </a:lnTo>
                <a:cubicBezTo>
                  <a:pt x="3508577" y="442133"/>
                  <a:pt x="3465093" y="485616"/>
                  <a:pt x="3411453" y="485616"/>
                </a:cubicBezTo>
                <a:lnTo>
                  <a:pt x="97123" y="485616"/>
                </a:lnTo>
                <a:cubicBezTo>
                  <a:pt x="43484" y="485616"/>
                  <a:pt x="0" y="442133"/>
                  <a:pt x="0" y="388493"/>
                </a:cubicBezTo>
                <a:lnTo>
                  <a:pt x="0" y="97123"/>
                </a:lnTo>
                <a:cubicBezTo>
                  <a:pt x="0" y="43519"/>
                  <a:pt x="43519" y="0"/>
                  <a:pt x="97123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4" name="Text 1"/>
          <p:cNvSpPr/>
          <p:nvPr/>
        </p:nvSpPr>
        <p:spPr>
          <a:xfrm>
            <a:off x="728424" y="582739"/>
            <a:ext cx="3120084" cy="2913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530" b="1" spc="306" kern="0" dirty="0">
                <a:solidFill>
                  <a:srgbClr val="B85929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HOMEWORK &amp; PRACTICE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485616" y="1165479"/>
            <a:ext cx="15648980" cy="9105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5736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课后练习任务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485616" y="2221694"/>
            <a:ext cx="1553972" cy="72842"/>
          </a:xfrm>
          <a:custGeom>
            <a:avLst/>
            <a:gdLst/>
            <a:ahLst/>
            <a:cxnLst/>
            <a:rect l="l" t="t" r="r" b="b"/>
            <a:pathLst>
              <a:path w="1553972" h="72842">
                <a:moveTo>
                  <a:pt x="0" y="0"/>
                </a:moveTo>
                <a:lnTo>
                  <a:pt x="1553972" y="0"/>
                </a:lnTo>
                <a:lnTo>
                  <a:pt x="1553972" y="72842"/>
                </a:lnTo>
                <a:lnTo>
                  <a:pt x="0" y="72842"/>
                </a:lnTo>
                <a:lnTo>
                  <a:pt x="0" y="0"/>
                </a:ln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7" name="Shape 4"/>
          <p:cNvSpPr/>
          <p:nvPr/>
        </p:nvSpPr>
        <p:spPr>
          <a:xfrm>
            <a:off x="485616" y="2537344"/>
            <a:ext cx="7514910" cy="4273422"/>
          </a:xfrm>
          <a:custGeom>
            <a:avLst/>
            <a:gdLst/>
            <a:ahLst/>
            <a:cxnLst/>
            <a:rect l="l" t="t" r="r" b="b"/>
            <a:pathLst>
              <a:path w="7514910" h="4273422">
                <a:moveTo>
                  <a:pt x="194227" y="0"/>
                </a:moveTo>
                <a:lnTo>
                  <a:pt x="7320683" y="0"/>
                </a:lnTo>
                <a:cubicBezTo>
                  <a:pt x="7427951" y="0"/>
                  <a:pt x="7514910" y="86958"/>
                  <a:pt x="7514910" y="194227"/>
                </a:cubicBezTo>
                <a:lnTo>
                  <a:pt x="7514910" y="4079195"/>
                </a:lnTo>
                <a:cubicBezTo>
                  <a:pt x="7514910" y="4186464"/>
                  <a:pt x="7427951" y="4273422"/>
                  <a:pt x="7320683" y="4273422"/>
                </a:cubicBezTo>
                <a:lnTo>
                  <a:pt x="194227" y="4273422"/>
                </a:lnTo>
                <a:cubicBezTo>
                  <a:pt x="86958" y="4273422"/>
                  <a:pt x="0" y="4186464"/>
                  <a:pt x="0" y="4079195"/>
                </a:cubicBezTo>
                <a:lnTo>
                  <a:pt x="0" y="194227"/>
                </a:lnTo>
                <a:cubicBezTo>
                  <a:pt x="0" y="86958"/>
                  <a:pt x="86958" y="0"/>
                  <a:pt x="194227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8" name="Shape 5"/>
          <p:cNvSpPr/>
          <p:nvPr/>
        </p:nvSpPr>
        <p:spPr>
          <a:xfrm>
            <a:off x="776986" y="2828714"/>
            <a:ext cx="679863" cy="679863"/>
          </a:xfrm>
          <a:custGeom>
            <a:avLst/>
            <a:gdLst/>
            <a:ahLst/>
            <a:cxnLst/>
            <a:rect l="l" t="t" r="r" b="b"/>
            <a:pathLst>
              <a:path w="679863" h="679863">
                <a:moveTo>
                  <a:pt x="145688" y="0"/>
                </a:moveTo>
                <a:lnTo>
                  <a:pt x="534175" y="0"/>
                </a:lnTo>
                <a:cubicBezTo>
                  <a:pt x="614582" y="0"/>
                  <a:pt x="679863" y="65280"/>
                  <a:pt x="679863" y="145688"/>
                </a:cubicBezTo>
                <a:lnTo>
                  <a:pt x="679863" y="534175"/>
                </a:lnTo>
                <a:cubicBezTo>
                  <a:pt x="679863" y="614636"/>
                  <a:pt x="614636" y="679863"/>
                  <a:pt x="534175" y="679863"/>
                </a:cubicBezTo>
                <a:lnTo>
                  <a:pt x="145688" y="679863"/>
                </a:lnTo>
                <a:cubicBezTo>
                  <a:pt x="65227" y="679863"/>
                  <a:pt x="0" y="614636"/>
                  <a:pt x="0" y="534175"/>
                </a:cubicBezTo>
                <a:lnTo>
                  <a:pt x="0" y="145688"/>
                </a:lnTo>
                <a:cubicBezTo>
                  <a:pt x="0" y="65280"/>
                  <a:pt x="65280" y="0"/>
                  <a:pt x="145688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9" name="Shape 6"/>
          <p:cNvSpPr/>
          <p:nvPr/>
        </p:nvSpPr>
        <p:spPr>
          <a:xfrm>
            <a:off x="971232" y="3022960"/>
            <a:ext cx="291370" cy="291370"/>
          </a:xfrm>
          <a:custGeom>
            <a:avLst/>
            <a:gdLst/>
            <a:ahLst/>
            <a:cxnLst/>
            <a:rect l="l" t="t" r="r" b="b"/>
            <a:pathLst>
              <a:path w="291370" h="291370">
                <a:moveTo>
                  <a:pt x="76143" y="20658"/>
                </a:moveTo>
                <a:cubicBezTo>
                  <a:pt x="82346" y="24983"/>
                  <a:pt x="83826" y="33519"/>
                  <a:pt x="79501" y="39665"/>
                </a:cubicBezTo>
                <a:lnTo>
                  <a:pt x="47632" y="85191"/>
                </a:lnTo>
                <a:cubicBezTo>
                  <a:pt x="45299" y="88492"/>
                  <a:pt x="41657" y="90598"/>
                  <a:pt x="37616" y="90939"/>
                </a:cubicBezTo>
                <a:cubicBezTo>
                  <a:pt x="33576" y="91281"/>
                  <a:pt x="29592" y="89915"/>
                  <a:pt x="26747" y="87069"/>
                </a:cubicBezTo>
                <a:lnTo>
                  <a:pt x="3984" y="64306"/>
                </a:lnTo>
                <a:cubicBezTo>
                  <a:pt x="-1309" y="58957"/>
                  <a:pt x="-1309" y="50307"/>
                  <a:pt x="3984" y="44957"/>
                </a:cubicBezTo>
                <a:cubicBezTo>
                  <a:pt x="9276" y="39608"/>
                  <a:pt x="17983" y="39665"/>
                  <a:pt x="23332" y="44957"/>
                </a:cubicBezTo>
                <a:lnTo>
                  <a:pt x="34600" y="56225"/>
                </a:lnTo>
                <a:lnTo>
                  <a:pt x="57136" y="24015"/>
                </a:lnTo>
                <a:cubicBezTo>
                  <a:pt x="61461" y="17812"/>
                  <a:pt x="69997" y="16333"/>
                  <a:pt x="76143" y="20658"/>
                </a:cubicBezTo>
                <a:close/>
                <a:moveTo>
                  <a:pt x="76143" y="111711"/>
                </a:moveTo>
                <a:cubicBezTo>
                  <a:pt x="82346" y="116036"/>
                  <a:pt x="83826" y="124572"/>
                  <a:pt x="79501" y="130718"/>
                </a:cubicBezTo>
                <a:lnTo>
                  <a:pt x="47632" y="176245"/>
                </a:lnTo>
                <a:cubicBezTo>
                  <a:pt x="45299" y="179545"/>
                  <a:pt x="41657" y="181651"/>
                  <a:pt x="37616" y="181992"/>
                </a:cubicBezTo>
                <a:cubicBezTo>
                  <a:pt x="33576" y="182334"/>
                  <a:pt x="29592" y="180968"/>
                  <a:pt x="26747" y="178122"/>
                </a:cubicBezTo>
                <a:lnTo>
                  <a:pt x="3984" y="155359"/>
                </a:lnTo>
                <a:cubicBezTo>
                  <a:pt x="-1366" y="150010"/>
                  <a:pt x="-1366" y="141360"/>
                  <a:pt x="3984" y="136067"/>
                </a:cubicBezTo>
                <a:cubicBezTo>
                  <a:pt x="9333" y="130775"/>
                  <a:pt x="17983" y="130718"/>
                  <a:pt x="23275" y="136067"/>
                </a:cubicBezTo>
                <a:lnTo>
                  <a:pt x="34543" y="147335"/>
                </a:lnTo>
                <a:lnTo>
                  <a:pt x="57079" y="115125"/>
                </a:lnTo>
                <a:cubicBezTo>
                  <a:pt x="61404" y="108922"/>
                  <a:pt x="69940" y="107443"/>
                  <a:pt x="76086" y="111768"/>
                </a:cubicBezTo>
                <a:close/>
                <a:moveTo>
                  <a:pt x="127474" y="54632"/>
                </a:moveTo>
                <a:cubicBezTo>
                  <a:pt x="127474" y="44559"/>
                  <a:pt x="135612" y="36421"/>
                  <a:pt x="145685" y="36421"/>
                </a:cubicBezTo>
                <a:lnTo>
                  <a:pt x="273159" y="36421"/>
                </a:lnTo>
                <a:cubicBezTo>
                  <a:pt x="283232" y="36421"/>
                  <a:pt x="291370" y="44559"/>
                  <a:pt x="291370" y="54632"/>
                </a:cubicBezTo>
                <a:cubicBezTo>
                  <a:pt x="291370" y="64705"/>
                  <a:pt x="283232" y="72842"/>
                  <a:pt x="273159" y="72842"/>
                </a:cubicBezTo>
                <a:lnTo>
                  <a:pt x="145685" y="72842"/>
                </a:lnTo>
                <a:cubicBezTo>
                  <a:pt x="135612" y="72842"/>
                  <a:pt x="127474" y="64705"/>
                  <a:pt x="127474" y="54632"/>
                </a:cubicBezTo>
                <a:close/>
                <a:moveTo>
                  <a:pt x="127474" y="145685"/>
                </a:moveTo>
                <a:cubicBezTo>
                  <a:pt x="127474" y="135612"/>
                  <a:pt x="135612" y="127474"/>
                  <a:pt x="145685" y="127474"/>
                </a:cubicBezTo>
                <a:lnTo>
                  <a:pt x="273159" y="127474"/>
                </a:lnTo>
                <a:cubicBezTo>
                  <a:pt x="283232" y="127474"/>
                  <a:pt x="291370" y="135612"/>
                  <a:pt x="291370" y="145685"/>
                </a:cubicBezTo>
                <a:cubicBezTo>
                  <a:pt x="291370" y="155758"/>
                  <a:pt x="283232" y="163895"/>
                  <a:pt x="273159" y="163895"/>
                </a:cubicBezTo>
                <a:lnTo>
                  <a:pt x="145685" y="163895"/>
                </a:lnTo>
                <a:cubicBezTo>
                  <a:pt x="135612" y="163895"/>
                  <a:pt x="127474" y="155758"/>
                  <a:pt x="127474" y="145685"/>
                </a:cubicBezTo>
                <a:close/>
                <a:moveTo>
                  <a:pt x="91053" y="236738"/>
                </a:moveTo>
                <a:cubicBezTo>
                  <a:pt x="91053" y="226665"/>
                  <a:pt x="99191" y="218527"/>
                  <a:pt x="109264" y="218527"/>
                </a:cubicBezTo>
                <a:lnTo>
                  <a:pt x="273159" y="218527"/>
                </a:lnTo>
                <a:cubicBezTo>
                  <a:pt x="283232" y="218527"/>
                  <a:pt x="291370" y="226665"/>
                  <a:pt x="291370" y="236738"/>
                </a:cubicBezTo>
                <a:cubicBezTo>
                  <a:pt x="291370" y="246811"/>
                  <a:pt x="283232" y="254948"/>
                  <a:pt x="273159" y="254948"/>
                </a:cubicBezTo>
                <a:lnTo>
                  <a:pt x="109264" y="254948"/>
                </a:lnTo>
                <a:cubicBezTo>
                  <a:pt x="99191" y="254948"/>
                  <a:pt x="91053" y="246811"/>
                  <a:pt x="91053" y="236738"/>
                </a:cubicBezTo>
                <a:close/>
                <a:moveTo>
                  <a:pt x="36421" y="213975"/>
                </a:moveTo>
                <a:cubicBezTo>
                  <a:pt x="48985" y="213975"/>
                  <a:pt x="59184" y="224174"/>
                  <a:pt x="59184" y="236738"/>
                </a:cubicBezTo>
                <a:cubicBezTo>
                  <a:pt x="59184" y="249301"/>
                  <a:pt x="48985" y="259501"/>
                  <a:pt x="36421" y="259501"/>
                </a:cubicBezTo>
                <a:cubicBezTo>
                  <a:pt x="23858" y="259501"/>
                  <a:pt x="13658" y="249301"/>
                  <a:pt x="13658" y="236738"/>
                </a:cubicBezTo>
                <a:cubicBezTo>
                  <a:pt x="13658" y="224174"/>
                  <a:pt x="23858" y="213975"/>
                  <a:pt x="36421" y="213975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0" name="Text 7"/>
          <p:cNvSpPr/>
          <p:nvPr/>
        </p:nvSpPr>
        <p:spPr>
          <a:xfrm>
            <a:off x="1602533" y="2950118"/>
            <a:ext cx="1638954" cy="4370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868" b="1" dirty="0">
                <a:solidFill>
                  <a:srgbClr val="B85929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基础作业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1001583" y="3921350"/>
            <a:ext cx="242808" cy="242808"/>
          </a:xfrm>
          <a:custGeom>
            <a:avLst/>
            <a:gdLst/>
            <a:ahLst/>
            <a:cxnLst/>
            <a:rect l="l" t="t" r="r" b="b"/>
            <a:pathLst>
              <a:path w="242808" h="242808">
                <a:moveTo>
                  <a:pt x="121404" y="0"/>
                </a:moveTo>
                <a:cubicBezTo>
                  <a:pt x="188409" y="0"/>
                  <a:pt x="242808" y="54399"/>
                  <a:pt x="242808" y="121404"/>
                </a:cubicBezTo>
                <a:cubicBezTo>
                  <a:pt x="242808" y="188409"/>
                  <a:pt x="188409" y="242808"/>
                  <a:pt x="121404" y="242808"/>
                </a:cubicBezTo>
                <a:cubicBezTo>
                  <a:pt x="54399" y="242808"/>
                  <a:pt x="0" y="188409"/>
                  <a:pt x="0" y="121404"/>
                </a:cubicBezTo>
                <a:cubicBezTo>
                  <a:pt x="0" y="54399"/>
                  <a:pt x="54399" y="0"/>
                  <a:pt x="121404" y="0"/>
                </a:cubicBezTo>
                <a:close/>
                <a:moveTo>
                  <a:pt x="110022" y="56908"/>
                </a:moveTo>
                <a:lnTo>
                  <a:pt x="110022" y="121404"/>
                </a:lnTo>
                <a:cubicBezTo>
                  <a:pt x="110022" y="125198"/>
                  <a:pt x="111919" y="128755"/>
                  <a:pt x="115097" y="130889"/>
                </a:cubicBezTo>
                <a:lnTo>
                  <a:pt x="160623" y="161240"/>
                </a:lnTo>
                <a:cubicBezTo>
                  <a:pt x="165840" y="164749"/>
                  <a:pt x="172906" y="163326"/>
                  <a:pt x="176415" y="158062"/>
                </a:cubicBezTo>
                <a:cubicBezTo>
                  <a:pt x="179925" y="152798"/>
                  <a:pt x="178502" y="145780"/>
                  <a:pt x="173238" y="142270"/>
                </a:cubicBezTo>
                <a:lnTo>
                  <a:pt x="132786" y="115334"/>
                </a:lnTo>
                <a:lnTo>
                  <a:pt x="132786" y="56908"/>
                </a:lnTo>
                <a:cubicBezTo>
                  <a:pt x="132786" y="50601"/>
                  <a:pt x="127711" y="45527"/>
                  <a:pt x="121404" y="45527"/>
                </a:cubicBezTo>
                <a:cubicBezTo>
                  <a:pt x="115097" y="45527"/>
                  <a:pt x="110022" y="50601"/>
                  <a:pt x="110022" y="56908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2" name="Text 9"/>
          <p:cNvSpPr/>
          <p:nvPr/>
        </p:nvSpPr>
        <p:spPr>
          <a:xfrm>
            <a:off x="1420427" y="3897069"/>
            <a:ext cx="6203746" cy="33993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21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每天练习10分钟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1420427" y="4285562"/>
            <a:ext cx="6191606" cy="63130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3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保持每天10-15分钟的传接球练习，巩固课堂所学技术动作。可以对着镜子练习，或与家人配合练习。</a:t>
            </a: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1001583" y="5329637"/>
            <a:ext cx="242808" cy="242808"/>
          </a:xfrm>
          <a:custGeom>
            <a:avLst/>
            <a:gdLst/>
            <a:ahLst/>
            <a:cxnLst/>
            <a:rect l="l" t="t" r="r" b="b"/>
            <a:pathLst>
              <a:path w="242808" h="242808">
                <a:moveTo>
                  <a:pt x="30351" y="30351"/>
                </a:moveTo>
                <a:cubicBezTo>
                  <a:pt x="30351" y="21957"/>
                  <a:pt x="23569" y="15176"/>
                  <a:pt x="15176" y="15176"/>
                </a:cubicBezTo>
                <a:cubicBezTo>
                  <a:pt x="6782" y="15176"/>
                  <a:pt x="0" y="21957"/>
                  <a:pt x="0" y="30351"/>
                </a:cubicBezTo>
                <a:lnTo>
                  <a:pt x="0" y="189694"/>
                </a:lnTo>
                <a:cubicBezTo>
                  <a:pt x="0" y="210655"/>
                  <a:pt x="16978" y="227633"/>
                  <a:pt x="37939" y="227633"/>
                </a:cubicBezTo>
                <a:lnTo>
                  <a:pt x="227633" y="227633"/>
                </a:lnTo>
                <a:cubicBezTo>
                  <a:pt x="236027" y="227633"/>
                  <a:pt x="242808" y="220851"/>
                  <a:pt x="242808" y="212457"/>
                </a:cubicBezTo>
                <a:cubicBezTo>
                  <a:pt x="242808" y="204063"/>
                  <a:pt x="236027" y="197282"/>
                  <a:pt x="227633" y="197282"/>
                </a:cubicBezTo>
                <a:lnTo>
                  <a:pt x="37939" y="197282"/>
                </a:lnTo>
                <a:cubicBezTo>
                  <a:pt x="33765" y="197282"/>
                  <a:pt x="30351" y="193867"/>
                  <a:pt x="30351" y="189694"/>
                </a:cubicBezTo>
                <a:lnTo>
                  <a:pt x="30351" y="30351"/>
                </a:lnTo>
                <a:close/>
                <a:moveTo>
                  <a:pt x="223175" y="71420"/>
                </a:moveTo>
                <a:cubicBezTo>
                  <a:pt x="229103" y="65492"/>
                  <a:pt x="229103" y="55865"/>
                  <a:pt x="223175" y="49937"/>
                </a:cubicBezTo>
                <a:cubicBezTo>
                  <a:pt x="217247" y="44009"/>
                  <a:pt x="207620" y="44009"/>
                  <a:pt x="201692" y="49937"/>
                </a:cubicBezTo>
                <a:lnTo>
                  <a:pt x="151755" y="99921"/>
                </a:lnTo>
                <a:lnTo>
                  <a:pt x="124534" y="72748"/>
                </a:lnTo>
                <a:cubicBezTo>
                  <a:pt x="118606" y="66820"/>
                  <a:pt x="108979" y="66820"/>
                  <a:pt x="103051" y="72748"/>
                </a:cubicBezTo>
                <a:lnTo>
                  <a:pt x="57525" y="118274"/>
                </a:lnTo>
                <a:cubicBezTo>
                  <a:pt x="51597" y="124202"/>
                  <a:pt x="51597" y="133829"/>
                  <a:pt x="57525" y="139757"/>
                </a:cubicBezTo>
                <a:cubicBezTo>
                  <a:pt x="63453" y="145685"/>
                  <a:pt x="73080" y="145685"/>
                  <a:pt x="79007" y="139757"/>
                </a:cubicBezTo>
                <a:lnTo>
                  <a:pt x="113816" y="104948"/>
                </a:lnTo>
                <a:lnTo>
                  <a:pt x="141037" y="132169"/>
                </a:lnTo>
                <a:cubicBezTo>
                  <a:pt x="146965" y="138097"/>
                  <a:pt x="156592" y="138097"/>
                  <a:pt x="162520" y="132169"/>
                </a:cubicBezTo>
                <a:lnTo>
                  <a:pt x="223222" y="71467"/>
                </a:ln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15" name="Text 12"/>
          <p:cNvSpPr/>
          <p:nvPr/>
        </p:nvSpPr>
        <p:spPr>
          <a:xfrm>
            <a:off x="1420427" y="5305356"/>
            <a:ext cx="6203746" cy="33993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21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记录练习次数和成功率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1420427" y="5693849"/>
            <a:ext cx="6191606" cy="63130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3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准备一个练习记录本，记录每次练习的传球次数、成功次数，计算成功率，看到自己的进步。</a:t>
            </a:r>
            <a:endParaRPr lang="en-US" sz="1600" dirty="0"/>
          </a:p>
        </p:txBody>
      </p:sp>
      <p:sp>
        <p:nvSpPr>
          <p:cNvPr id="17" name="Shape 14"/>
          <p:cNvSpPr/>
          <p:nvPr/>
        </p:nvSpPr>
        <p:spPr>
          <a:xfrm>
            <a:off x="8247317" y="2537344"/>
            <a:ext cx="7514910" cy="4273422"/>
          </a:xfrm>
          <a:custGeom>
            <a:avLst/>
            <a:gdLst/>
            <a:ahLst/>
            <a:cxnLst/>
            <a:rect l="l" t="t" r="r" b="b"/>
            <a:pathLst>
              <a:path w="7514910" h="4273422">
                <a:moveTo>
                  <a:pt x="194227" y="0"/>
                </a:moveTo>
                <a:lnTo>
                  <a:pt x="7320683" y="0"/>
                </a:lnTo>
                <a:cubicBezTo>
                  <a:pt x="7427951" y="0"/>
                  <a:pt x="7514910" y="86958"/>
                  <a:pt x="7514910" y="194227"/>
                </a:cubicBezTo>
                <a:lnTo>
                  <a:pt x="7514910" y="4079195"/>
                </a:lnTo>
                <a:cubicBezTo>
                  <a:pt x="7514910" y="4186464"/>
                  <a:pt x="7427951" y="4273422"/>
                  <a:pt x="7320683" y="4273422"/>
                </a:cubicBezTo>
                <a:lnTo>
                  <a:pt x="194227" y="4273422"/>
                </a:lnTo>
                <a:cubicBezTo>
                  <a:pt x="86958" y="4273422"/>
                  <a:pt x="0" y="4186464"/>
                  <a:pt x="0" y="4079195"/>
                </a:cubicBezTo>
                <a:lnTo>
                  <a:pt x="0" y="194227"/>
                </a:lnTo>
                <a:cubicBezTo>
                  <a:pt x="0" y="86958"/>
                  <a:pt x="86958" y="0"/>
                  <a:pt x="194227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18" name="Shape 15"/>
          <p:cNvSpPr/>
          <p:nvPr/>
        </p:nvSpPr>
        <p:spPr>
          <a:xfrm>
            <a:off x="8538687" y="2828714"/>
            <a:ext cx="679863" cy="679863"/>
          </a:xfrm>
          <a:custGeom>
            <a:avLst/>
            <a:gdLst/>
            <a:ahLst/>
            <a:cxnLst/>
            <a:rect l="l" t="t" r="r" b="b"/>
            <a:pathLst>
              <a:path w="679863" h="679863">
                <a:moveTo>
                  <a:pt x="145688" y="0"/>
                </a:moveTo>
                <a:lnTo>
                  <a:pt x="534175" y="0"/>
                </a:lnTo>
                <a:cubicBezTo>
                  <a:pt x="614582" y="0"/>
                  <a:pt x="679863" y="65280"/>
                  <a:pt x="679863" y="145688"/>
                </a:cubicBezTo>
                <a:lnTo>
                  <a:pt x="679863" y="534175"/>
                </a:lnTo>
                <a:cubicBezTo>
                  <a:pt x="679863" y="614636"/>
                  <a:pt x="614636" y="679863"/>
                  <a:pt x="534175" y="679863"/>
                </a:cubicBezTo>
                <a:lnTo>
                  <a:pt x="145688" y="679863"/>
                </a:lnTo>
                <a:cubicBezTo>
                  <a:pt x="65227" y="679863"/>
                  <a:pt x="0" y="614636"/>
                  <a:pt x="0" y="534175"/>
                </a:cubicBezTo>
                <a:lnTo>
                  <a:pt x="0" y="145688"/>
                </a:lnTo>
                <a:cubicBezTo>
                  <a:pt x="0" y="65280"/>
                  <a:pt x="65280" y="0"/>
                  <a:pt x="145688" y="0"/>
                </a:cubicBez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19" name="Shape 16"/>
          <p:cNvSpPr/>
          <p:nvPr/>
        </p:nvSpPr>
        <p:spPr>
          <a:xfrm>
            <a:off x="8732934" y="3022960"/>
            <a:ext cx="291370" cy="291370"/>
          </a:xfrm>
          <a:custGeom>
            <a:avLst/>
            <a:gdLst/>
            <a:ahLst/>
            <a:cxnLst/>
            <a:rect l="l" t="t" r="r" b="b"/>
            <a:pathLst>
              <a:path w="291370" h="291370">
                <a:moveTo>
                  <a:pt x="82118" y="0"/>
                </a:moveTo>
                <a:lnTo>
                  <a:pt x="209593" y="0"/>
                </a:lnTo>
                <a:cubicBezTo>
                  <a:pt x="224673" y="0"/>
                  <a:pt x="236965" y="12406"/>
                  <a:pt x="236396" y="27430"/>
                </a:cubicBezTo>
                <a:cubicBezTo>
                  <a:pt x="236283" y="30446"/>
                  <a:pt x="236169" y="33462"/>
                  <a:pt x="235998" y="36421"/>
                </a:cubicBezTo>
                <a:lnTo>
                  <a:pt x="264224" y="36421"/>
                </a:lnTo>
                <a:cubicBezTo>
                  <a:pt x="279078" y="36421"/>
                  <a:pt x="292166" y="48713"/>
                  <a:pt x="291028" y="64761"/>
                </a:cubicBezTo>
                <a:cubicBezTo>
                  <a:pt x="286760" y="123775"/>
                  <a:pt x="256599" y="156213"/>
                  <a:pt x="223877" y="173171"/>
                </a:cubicBezTo>
                <a:cubicBezTo>
                  <a:pt x="214885" y="177838"/>
                  <a:pt x="205723" y="181309"/>
                  <a:pt x="197016" y="183870"/>
                </a:cubicBezTo>
                <a:cubicBezTo>
                  <a:pt x="185521" y="200146"/>
                  <a:pt x="173570" y="208739"/>
                  <a:pt x="164066" y="213349"/>
                </a:cubicBezTo>
                <a:lnTo>
                  <a:pt x="164066" y="254948"/>
                </a:lnTo>
                <a:lnTo>
                  <a:pt x="200487" y="254948"/>
                </a:lnTo>
                <a:cubicBezTo>
                  <a:pt x="210560" y="254948"/>
                  <a:pt x="218698" y="263086"/>
                  <a:pt x="218698" y="273159"/>
                </a:cubicBezTo>
                <a:cubicBezTo>
                  <a:pt x="218698" y="283232"/>
                  <a:pt x="210560" y="291370"/>
                  <a:pt x="200487" y="291370"/>
                </a:cubicBezTo>
                <a:lnTo>
                  <a:pt x="91224" y="291370"/>
                </a:lnTo>
                <a:cubicBezTo>
                  <a:pt x="81151" y="291370"/>
                  <a:pt x="73013" y="283232"/>
                  <a:pt x="73013" y="273159"/>
                </a:cubicBezTo>
                <a:cubicBezTo>
                  <a:pt x="73013" y="263086"/>
                  <a:pt x="81151" y="254948"/>
                  <a:pt x="91224" y="254948"/>
                </a:cubicBezTo>
                <a:lnTo>
                  <a:pt x="127645" y="254948"/>
                </a:lnTo>
                <a:lnTo>
                  <a:pt x="127645" y="213349"/>
                </a:lnTo>
                <a:cubicBezTo>
                  <a:pt x="118540" y="208967"/>
                  <a:pt x="107215" y="200829"/>
                  <a:pt x="96175" y="185862"/>
                </a:cubicBezTo>
                <a:cubicBezTo>
                  <a:pt x="85704" y="183130"/>
                  <a:pt x="74322" y="178976"/>
                  <a:pt x="63225" y="172716"/>
                </a:cubicBezTo>
                <a:cubicBezTo>
                  <a:pt x="32438" y="155473"/>
                  <a:pt x="4666" y="122978"/>
                  <a:pt x="683" y="64648"/>
                </a:cubicBezTo>
                <a:cubicBezTo>
                  <a:pt x="-398" y="48656"/>
                  <a:pt x="12634" y="36364"/>
                  <a:pt x="27487" y="36364"/>
                </a:cubicBezTo>
                <a:lnTo>
                  <a:pt x="55713" y="36364"/>
                </a:lnTo>
                <a:cubicBezTo>
                  <a:pt x="55542" y="33405"/>
                  <a:pt x="55429" y="30446"/>
                  <a:pt x="55315" y="27373"/>
                </a:cubicBezTo>
                <a:cubicBezTo>
                  <a:pt x="54746" y="12292"/>
                  <a:pt x="67038" y="-57"/>
                  <a:pt x="82118" y="-57"/>
                </a:cubicBezTo>
                <a:close/>
                <a:moveTo>
                  <a:pt x="57762" y="63737"/>
                </a:moveTo>
                <a:lnTo>
                  <a:pt x="27942" y="63737"/>
                </a:lnTo>
                <a:cubicBezTo>
                  <a:pt x="31470" y="111938"/>
                  <a:pt x="53607" y="136067"/>
                  <a:pt x="76428" y="148872"/>
                </a:cubicBezTo>
                <a:cubicBezTo>
                  <a:pt x="68233" y="127645"/>
                  <a:pt x="61461" y="99931"/>
                  <a:pt x="57762" y="63737"/>
                </a:cubicBezTo>
                <a:close/>
                <a:moveTo>
                  <a:pt x="216251" y="146140"/>
                </a:moveTo>
                <a:cubicBezTo>
                  <a:pt x="239299" y="132596"/>
                  <a:pt x="260127" y="108524"/>
                  <a:pt x="263655" y="63737"/>
                </a:cubicBezTo>
                <a:lnTo>
                  <a:pt x="233892" y="63737"/>
                </a:lnTo>
                <a:cubicBezTo>
                  <a:pt x="230364" y="98394"/>
                  <a:pt x="223990" y="125312"/>
                  <a:pt x="216251" y="14614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0" name="Text 17"/>
          <p:cNvSpPr/>
          <p:nvPr/>
        </p:nvSpPr>
        <p:spPr>
          <a:xfrm>
            <a:off x="9364235" y="2950118"/>
            <a:ext cx="1638954" cy="4370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868" b="1" dirty="0">
                <a:solidFill>
                  <a:srgbClr val="D8A760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挑战任务</a:t>
            </a:r>
            <a:endParaRPr lang="en-US" sz="1600" dirty="0"/>
          </a:p>
        </p:txBody>
      </p:sp>
      <p:sp>
        <p:nvSpPr>
          <p:cNvPr id="21" name="Shape 18"/>
          <p:cNvSpPr/>
          <p:nvPr/>
        </p:nvSpPr>
        <p:spPr>
          <a:xfrm>
            <a:off x="8732934" y="3921350"/>
            <a:ext cx="303510" cy="242808"/>
          </a:xfrm>
          <a:custGeom>
            <a:avLst/>
            <a:gdLst/>
            <a:ahLst/>
            <a:cxnLst/>
            <a:rect l="l" t="t" r="r" b="b"/>
            <a:pathLst>
              <a:path w="303510" h="242808">
                <a:moveTo>
                  <a:pt x="151755" y="7588"/>
                </a:moveTo>
                <a:cubicBezTo>
                  <a:pt x="178976" y="7588"/>
                  <a:pt x="201075" y="29687"/>
                  <a:pt x="201075" y="56908"/>
                </a:cubicBezTo>
                <a:cubicBezTo>
                  <a:pt x="201075" y="84129"/>
                  <a:pt x="178976" y="106229"/>
                  <a:pt x="151755" y="106229"/>
                </a:cubicBezTo>
                <a:cubicBezTo>
                  <a:pt x="124534" y="106229"/>
                  <a:pt x="102435" y="84129"/>
                  <a:pt x="102435" y="56908"/>
                </a:cubicBezTo>
                <a:cubicBezTo>
                  <a:pt x="102435" y="29687"/>
                  <a:pt x="124534" y="7588"/>
                  <a:pt x="151755" y="7588"/>
                </a:cubicBezTo>
                <a:close/>
                <a:moveTo>
                  <a:pt x="45527" y="41733"/>
                </a:moveTo>
                <a:cubicBezTo>
                  <a:pt x="64372" y="41733"/>
                  <a:pt x="79671" y="57032"/>
                  <a:pt x="79671" y="75878"/>
                </a:cubicBezTo>
                <a:cubicBezTo>
                  <a:pt x="79671" y="94723"/>
                  <a:pt x="64372" y="110022"/>
                  <a:pt x="45527" y="110022"/>
                </a:cubicBezTo>
                <a:cubicBezTo>
                  <a:pt x="26681" y="110022"/>
                  <a:pt x="11382" y="94723"/>
                  <a:pt x="11382" y="75878"/>
                </a:cubicBezTo>
                <a:cubicBezTo>
                  <a:pt x="11382" y="57032"/>
                  <a:pt x="26681" y="41733"/>
                  <a:pt x="45527" y="41733"/>
                </a:cubicBezTo>
                <a:close/>
                <a:moveTo>
                  <a:pt x="0" y="197282"/>
                </a:moveTo>
                <a:cubicBezTo>
                  <a:pt x="0" y="163753"/>
                  <a:pt x="27174" y="136580"/>
                  <a:pt x="60702" y="136580"/>
                </a:cubicBezTo>
                <a:cubicBezTo>
                  <a:pt x="66772" y="136580"/>
                  <a:pt x="72653" y="137481"/>
                  <a:pt x="78201" y="139140"/>
                </a:cubicBezTo>
                <a:cubicBezTo>
                  <a:pt x="62599" y="156592"/>
                  <a:pt x="53114" y="179640"/>
                  <a:pt x="53114" y="204869"/>
                </a:cubicBezTo>
                <a:lnTo>
                  <a:pt x="53114" y="212457"/>
                </a:lnTo>
                <a:cubicBezTo>
                  <a:pt x="53114" y="217863"/>
                  <a:pt x="54252" y="222985"/>
                  <a:pt x="56292" y="227633"/>
                </a:cubicBezTo>
                <a:lnTo>
                  <a:pt x="15176" y="227633"/>
                </a:lnTo>
                <a:cubicBezTo>
                  <a:pt x="6782" y="227633"/>
                  <a:pt x="0" y="220851"/>
                  <a:pt x="0" y="212457"/>
                </a:cubicBezTo>
                <a:lnTo>
                  <a:pt x="0" y="197282"/>
                </a:lnTo>
                <a:close/>
                <a:moveTo>
                  <a:pt x="247218" y="227633"/>
                </a:moveTo>
                <a:cubicBezTo>
                  <a:pt x="249258" y="222985"/>
                  <a:pt x="250396" y="217863"/>
                  <a:pt x="250396" y="212457"/>
                </a:cubicBezTo>
                <a:lnTo>
                  <a:pt x="250396" y="204869"/>
                </a:lnTo>
                <a:cubicBezTo>
                  <a:pt x="250396" y="179640"/>
                  <a:pt x="240911" y="156592"/>
                  <a:pt x="225309" y="139140"/>
                </a:cubicBezTo>
                <a:cubicBezTo>
                  <a:pt x="230857" y="137481"/>
                  <a:pt x="236738" y="136580"/>
                  <a:pt x="242808" y="136580"/>
                </a:cubicBezTo>
                <a:cubicBezTo>
                  <a:pt x="276336" y="136580"/>
                  <a:pt x="303510" y="163753"/>
                  <a:pt x="303510" y="197282"/>
                </a:cubicBezTo>
                <a:lnTo>
                  <a:pt x="303510" y="212457"/>
                </a:lnTo>
                <a:cubicBezTo>
                  <a:pt x="303510" y="220851"/>
                  <a:pt x="296729" y="227633"/>
                  <a:pt x="288335" y="227633"/>
                </a:cubicBezTo>
                <a:lnTo>
                  <a:pt x="247218" y="227633"/>
                </a:lnTo>
                <a:close/>
                <a:moveTo>
                  <a:pt x="223839" y="75878"/>
                </a:moveTo>
                <a:cubicBezTo>
                  <a:pt x="223839" y="57032"/>
                  <a:pt x="239138" y="41733"/>
                  <a:pt x="257984" y="41733"/>
                </a:cubicBezTo>
                <a:cubicBezTo>
                  <a:pt x="276829" y="41733"/>
                  <a:pt x="292128" y="57032"/>
                  <a:pt x="292128" y="75878"/>
                </a:cubicBezTo>
                <a:cubicBezTo>
                  <a:pt x="292128" y="94723"/>
                  <a:pt x="276829" y="110022"/>
                  <a:pt x="257984" y="110022"/>
                </a:cubicBezTo>
                <a:cubicBezTo>
                  <a:pt x="239138" y="110022"/>
                  <a:pt x="223839" y="94723"/>
                  <a:pt x="223839" y="75878"/>
                </a:cubicBezTo>
                <a:close/>
                <a:moveTo>
                  <a:pt x="75878" y="204869"/>
                </a:moveTo>
                <a:cubicBezTo>
                  <a:pt x="75878" y="162947"/>
                  <a:pt x="109833" y="128992"/>
                  <a:pt x="151755" y="128992"/>
                </a:cubicBezTo>
                <a:cubicBezTo>
                  <a:pt x="193677" y="128992"/>
                  <a:pt x="227633" y="162947"/>
                  <a:pt x="227633" y="204869"/>
                </a:cubicBezTo>
                <a:lnTo>
                  <a:pt x="227633" y="212457"/>
                </a:lnTo>
                <a:cubicBezTo>
                  <a:pt x="227633" y="220851"/>
                  <a:pt x="220851" y="227633"/>
                  <a:pt x="212457" y="227633"/>
                </a:cubicBezTo>
                <a:lnTo>
                  <a:pt x="91053" y="227633"/>
                </a:lnTo>
                <a:cubicBezTo>
                  <a:pt x="82659" y="227633"/>
                  <a:pt x="75878" y="220851"/>
                  <a:pt x="75878" y="212457"/>
                </a:cubicBezTo>
                <a:lnTo>
                  <a:pt x="75878" y="204869"/>
                </a:ln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2" name="Text 19"/>
          <p:cNvSpPr/>
          <p:nvPr/>
        </p:nvSpPr>
        <p:spPr>
          <a:xfrm>
            <a:off x="9182128" y="3897069"/>
            <a:ext cx="6203746" cy="33993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21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与家人朋友进行传接球</a:t>
            </a:r>
            <a:endParaRPr lang="en-US" sz="1600" dirty="0"/>
          </a:p>
        </p:txBody>
      </p:sp>
      <p:sp>
        <p:nvSpPr>
          <p:cNvPr id="23" name="Text 20"/>
          <p:cNvSpPr/>
          <p:nvPr/>
        </p:nvSpPr>
        <p:spPr>
          <a:xfrm>
            <a:off x="9182128" y="4285562"/>
            <a:ext cx="6191606" cy="63130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3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邀请家人或朋友一起练习传接球，在互动中提高技术水平，同时增进感情，让运动成为快乐时光。</a:t>
            </a:r>
            <a:endParaRPr lang="en-US" sz="1600" dirty="0"/>
          </a:p>
        </p:txBody>
      </p:sp>
      <p:sp>
        <p:nvSpPr>
          <p:cNvPr id="24" name="Shape 21"/>
          <p:cNvSpPr/>
          <p:nvPr/>
        </p:nvSpPr>
        <p:spPr>
          <a:xfrm>
            <a:off x="8748109" y="5329637"/>
            <a:ext cx="273159" cy="242808"/>
          </a:xfrm>
          <a:custGeom>
            <a:avLst/>
            <a:gdLst/>
            <a:ahLst/>
            <a:cxnLst/>
            <a:rect l="l" t="t" r="r" b="b"/>
            <a:pathLst>
              <a:path w="273159" h="242808">
                <a:moveTo>
                  <a:pt x="45527" y="30351"/>
                </a:moveTo>
                <a:cubicBezTo>
                  <a:pt x="28786" y="30351"/>
                  <a:pt x="15176" y="43962"/>
                  <a:pt x="15176" y="60702"/>
                </a:cubicBezTo>
                <a:lnTo>
                  <a:pt x="15176" y="182106"/>
                </a:lnTo>
                <a:cubicBezTo>
                  <a:pt x="15176" y="198847"/>
                  <a:pt x="28786" y="212457"/>
                  <a:pt x="45527" y="212457"/>
                </a:cubicBezTo>
                <a:lnTo>
                  <a:pt x="166931" y="212457"/>
                </a:lnTo>
                <a:cubicBezTo>
                  <a:pt x="183671" y="212457"/>
                  <a:pt x="197282" y="198847"/>
                  <a:pt x="197282" y="182106"/>
                </a:cubicBezTo>
                <a:lnTo>
                  <a:pt x="197282" y="60702"/>
                </a:lnTo>
                <a:cubicBezTo>
                  <a:pt x="197282" y="43962"/>
                  <a:pt x="183671" y="30351"/>
                  <a:pt x="166931" y="30351"/>
                </a:cubicBezTo>
                <a:lnTo>
                  <a:pt x="45527" y="30351"/>
                </a:lnTo>
                <a:close/>
                <a:moveTo>
                  <a:pt x="220045" y="159343"/>
                </a:moveTo>
                <a:lnTo>
                  <a:pt x="254901" y="187228"/>
                </a:lnTo>
                <a:cubicBezTo>
                  <a:pt x="256893" y="188840"/>
                  <a:pt x="259359" y="189694"/>
                  <a:pt x="261920" y="189694"/>
                </a:cubicBezTo>
                <a:cubicBezTo>
                  <a:pt x="268132" y="189694"/>
                  <a:pt x="273159" y="184667"/>
                  <a:pt x="273159" y="178454"/>
                </a:cubicBezTo>
                <a:lnTo>
                  <a:pt x="273159" y="64354"/>
                </a:lnTo>
                <a:cubicBezTo>
                  <a:pt x="273159" y="58141"/>
                  <a:pt x="268132" y="53114"/>
                  <a:pt x="261920" y="53114"/>
                </a:cubicBezTo>
                <a:cubicBezTo>
                  <a:pt x="259359" y="53114"/>
                  <a:pt x="256893" y="53968"/>
                  <a:pt x="254901" y="55580"/>
                </a:cubicBezTo>
                <a:lnTo>
                  <a:pt x="220045" y="83465"/>
                </a:lnTo>
                <a:lnTo>
                  <a:pt x="220045" y="159343"/>
                </a:lnTo>
                <a:close/>
              </a:path>
            </a:pathLst>
          </a:custGeom>
          <a:solidFill>
            <a:srgbClr val="D8A760"/>
          </a:solidFill>
          <a:ln/>
        </p:spPr>
      </p:sp>
      <p:sp>
        <p:nvSpPr>
          <p:cNvPr id="25" name="Text 22"/>
          <p:cNvSpPr/>
          <p:nvPr/>
        </p:nvSpPr>
        <p:spPr>
          <a:xfrm>
            <a:off x="9182128" y="5305356"/>
            <a:ext cx="6203746" cy="33993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721" b="1" dirty="0">
                <a:solidFill>
                  <a:srgbClr val="2E2C28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拍摄练习视频分享</a:t>
            </a:r>
            <a:endParaRPr lang="en-US" sz="1600" dirty="0"/>
          </a:p>
        </p:txBody>
      </p:sp>
      <p:sp>
        <p:nvSpPr>
          <p:cNvPr id="26" name="Text 23"/>
          <p:cNvSpPr/>
          <p:nvPr/>
        </p:nvSpPr>
        <p:spPr>
          <a:xfrm>
            <a:off x="9182128" y="5693849"/>
            <a:ext cx="6191606" cy="63130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3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拍摄1-2分钟的传接球练习视频，分享到班级群，与同学们交流学习心得，互相学习共同进步。</a:t>
            </a:r>
            <a:endParaRPr lang="en-US" sz="1600" dirty="0"/>
          </a:p>
        </p:txBody>
      </p:sp>
      <p:sp>
        <p:nvSpPr>
          <p:cNvPr id="27" name="Shape 24"/>
          <p:cNvSpPr/>
          <p:nvPr/>
        </p:nvSpPr>
        <p:spPr>
          <a:xfrm>
            <a:off x="485616" y="7053574"/>
            <a:ext cx="15284768" cy="2088149"/>
          </a:xfrm>
          <a:custGeom>
            <a:avLst/>
            <a:gdLst/>
            <a:ahLst/>
            <a:cxnLst/>
            <a:rect l="l" t="t" r="r" b="b"/>
            <a:pathLst>
              <a:path w="15284768" h="2088149">
                <a:moveTo>
                  <a:pt x="194240" y="0"/>
                </a:moveTo>
                <a:lnTo>
                  <a:pt x="15090528" y="0"/>
                </a:lnTo>
                <a:cubicBezTo>
                  <a:pt x="15197804" y="0"/>
                  <a:pt x="15284768" y="86964"/>
                  <a:pt x="15284768" y="194240"/>
                </a:cubicBezTo>
                <a:lnTo>
                  <a:pt x="15284768" y="1893910"/>
                </a:lnTo>
                <a:cubicBezTo>
                  <a:pt x="15284768" y="2001185"/>
                  <a:pt x="15197804" y="2088149"/>
                  <a:pt x="15090528" y="2088149"/>
                </a:cubicBezTo>
                <a:lnTo>
                  <a:pt x="194240" y="2088149"/>
                </a:lnTo>
                <a:cubicBezTo>
                  <a:pt x="86964" y="2088149"/>
                  <a:pt x="0" y="2001185"/>
                  <a:pt x="0" y="1893910"/>
                </a:cubicBezTo>
                <a:lnTo>
                  <a:pt x="0" y="194240"/>
                </a:lnTo>
                <a:cubicBezTo>
                  <a:pt x="0" y="87036"/>
                  <a:pt x="87036" y="0"/>
                  <a:pt x="194240" y="0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28" name="Shape 25"/>
          <p:cNvSpPr/>
          <p:nvPr/>
        </p:nvSpPr>
        <p:spPr>
          <a:xfrm>
            <a:off x="728424" y="7709156"/>
            <a:ext cx="776986" cy="776986"/>
          </a:xfrm>
          <a:custGeom>
            <a:avLst/>
            <a:gdLst/>
            <a:ahLst/>
            <a:cxnLst/>
            <a:rect l="l" t="t" r="r" b="b"/>
            <a:pathLst>
              <a:path w="776986" h="776986">
                <a:moveTo>
                  <a:pt x="145685" y="0"/>
                </a:moveTo>
                <a:lnTo>
                  <a:pt x="631301" y="0"/>
                </a:lnTo>
                <a:cubicBezTo>
                  <a:pt x="711760" y="0"/>
                  <a:pt x="776986" y="65225"/>
                  <a:pt x="776986" y="145685"/>
                </a:cubicBezTo>
                <a:lnTo>
                  <a:pt x="776986" y="631301"/>
                </a:lnTo>
                <a:cubicBezTo>
                  <a:pt x="776986" y="711760"/>
                  <a:pt x="711760" y="776986"/>
                  <a:pt x="631301" y="776986"/>
                </a:cubicBezTo>
                <a:lnTo>
                  <a:pt x="145685" y="776986"/>
                </a:lnTo>
                <a:cubicBezTo>
                  <a:pt x="65225" y="776986"/>
                  <a:pt x="0" y="711760"/>
                  <a:pt x="0" y="631301"/>
                </a:cubicBezTo>
                <a:lnTo>
                  <a:pt x="0" y="145685"/>
                </a:lnTo>
                <a:cubicBezTo>
                  <a:pt x="0" y="65225"/>
                  <a:pt x="65225" y="0"/>
                  <a:pt x="145685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29" name="Shape 26"/>
          <p:cNvSpPr/>
          <p:nvPr/>
        </p:nvSpPr>
        <p:spPr>
          <a:xfrm>
            <a:off x="971232" y="7951964"/>
            <a:ext cx="291370" cy="291370"/>
          </a:xfrm>
          <a:custGeom>
            <a:avLst/>
            <a:gdLst/>
            <a:ahLst/>
            <a:cxnLst/>
            <a:rect l="l" t="t" r="r" b="b"/>
            <a:pathLst>
              <a:path w="291370" h="291370">
                <a:moveTo>
                  <a:pt x="200203" y="14227"/>
                </a:moveTo>
                <a:cubicBezTo>
                  <a:pt x="204642" y="3528"/>
                  <a:pt x="216365" y="-2219"/>
                  <a:pt x="227576" y="854"/>
                </a:cubicBezTo>
                <a:lnTo>
                  <a:pt x="230706" y="1707"/>
                </a:lnTo>
                <a:cubicBezTo>
                  <a:pt x="267468" y="11723"/>
                  <a:pt x="298882" y="47348"/>
                  <a:pt x="289719" y="90712"/>
                </a:cubicBezTo>
                <a:cubicBezTo>
                  <a:pt x="268606" y="190301"/>
                  <a:pt x="190244" y="268663"/>
                  <a:pt x="90655" y="289776"/>
                </a:cubicBezTo>
                <a:cubicBezTo>
                  <a:pt x="47234" y="298995"/>
                  <a:pt x="11666" y="267525"/>
                  <a:pt x="1650" y="230763"/>
                </a:cubicBezTo>
                <a:lnTo>
                  <a:pt x="797" y="227633"/>
                </a:lnTo>
                <a:cubicBezTo>
                  <a:pt x="-2276" y="216422"/>
                  <a:pt x="3471" y="204699"/>
                  <a:pt x="14170" y="200260"/>
                </a:cubicBezTo>
                <a:lnTo>
                  <a:pt x="69542" y="177212"/>
                </a:lnTo>
                <a:cubicBezTo>
                  <a:pt x="78932" y="173285"/>
                  <a:pt x="89801" y="176017"/>
                  <a:pt x="96289" y="183927"/>
                </a:cubicBezTo>
                <a:lnTo>
                  <a:pt x="118255" y="210788"/>
                </a:lnTo>
                <a:cubicBezTo>
                  <a:pt x="158262" y="190927"/>
                  <a:pt x="190415" y="157692"/>
                  <a:pt x="208910" y="116946"/>
                </a:cubicBezTo>
                <a:lnTo>
                  <a:pt x="183813" y="96402"/>
                </a:lnTo>
                <a:cubicBezTo>
                  <a:pt x="175903" y="89972"/>
                  <a:pt x="173228" y="79102"/>
                  <a:pt x="177098" y="69656"/>
                </a:cubicBezTo>
                <a:lnTo>
                  <a:pt x="200203" y="14227"/>
                </a:ln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30" name="Text 27"/>
          <p:cNvSpPr/>
          <p:nvPr/>
        </p:nvSpPr>
        <p:spPr>
          <a:xfrm>
            <a:off x="1748218" y="7697016"/>
            <a:ext cx="11934016" cy="3884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294" b="1" dirty="0">
                <a:solidFill>
                  <a:srgbClr val="B85929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联系方式 &amp; 反馈</a:t>
            </a:r>
            <a:endParaRPr lang="en-US" sz="1600" dirty="0"/>
          </a:p>
        </p:txBody>
      </p:sp>
      <p:sp>
        <p:nvSpPr>
          <p:cNvPr id="31" name="Text 28"/>
          <p:cNvSpPr/>
          <p:nvPr/>
        </p:nvSpPr>
        <p:spPr>
          <a:xfrm>
            <a:off x="1748218" y="8182632"/>
            <a:ext cx="11885455" cy="3156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530" dirty="0">
                <a:solidFill>
                  <a:srgbClr val="4A443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练习中如有疑问，随时联系老师。下次课将检查练习效果，展示优秀练习视频，期待看到大家的进步！</a:t>
            </a:r>
            <a:endParaRPr lang="en-US" sz="1600" dirty="0"/>
          </a:p>
        </p:txBody>
      </p:sp>
      <p:sp>
        <p:nvSpPr>
          <p:cNvPr id="32" name="Shape 29"/>
          <p:cNvSpPr/>
          <p:nvPr/>
        </p:nvSpPr>
        <p:spPr>
          <a:xfrm>
            <a:off x="13775184" y="7296382"/>
            <a:ext cx="1748218" cy="1602533"/>
          </a:xfrm>
          <a:custGeom>
            <a:avLst/>
            <a:gdLst/>
            <a:ahLst/>
            <a:cxnLst/>
            <a:rect l="l" t="t" r="r" b="b"/>
            <a:pathLst>
              <a:path w="1748218" h="1602533">
                <a:moveTo>
                  <a:pt x="145686" y="0"/>
                </a:moveTo>
                <a:lnTo>
                  <a:pt x="1602532" y="0"/>
                </a:lnTo>
                <a:cubicBezTo>
                  <a:pt x="1682992" y="0"/>
                  <a:pt x="1748218" y="65226"/>
                  <a:pt x="1748218" y="145686"/>
                </a:cubicBezTo>
                <a:lnTo>
                  <a:pt x="1748218" y="1456847"/>
                </a:lnTo>
                <a:cubicBezTo>
                  <a:pt x="1748218" y="1537307"/>
                  <a:pt x="1682992" y="1602533"/>
                  <a:pt x="1602532" y="1602533"/>
                </a:cubicBezTo>
                <a:lnTo>
                  <a:pt x="145686" y="1602533"/>
                </a:lnTo>
                <a:cubicBezTo>
                  <a:pt x="65226" y="1602533"/>
                  <a:pt x="0" y="1537307"/>
                  <a:pt x="0" y="1456847"/>
                </a:cubicBezTo>
                <a:lnTo>
                  <a:pt x="0" y="145686"/>
                </a:lnTo>
                <a:cubicBezTo>
                  <a:pt x="0" y="65280"/>
                  <a:pt x="65280" y="0"/>
                  <a:pt x="145686" y="0"/>
                </a:cubicBezTo>
                <a:close/>
              </a:path>
            </a:pathLst>
          </a:custGeom>
          <a:solidFill>
            <a:srgbClr val="B85929"/>
          </a:solidFill>
          <a:ln/>
        </p:spPr>
      </p:sp>
      <p:sp>
        <p:nvSpPr>
          <p:cNvPr id="33" name="Shape 30"/>
          <p:cNvSpPr/>
          <p:nvPr/>
        </p:nvSpPr>
        <p:spPr>
          <a:xfrm>
            <a:off x="14430766" y="7490629"/>
            <a:ext cx="437055" cy="437055"/>
          </a:xfrm>
          <a:custGeom>
            <a:avLst/>
            <a:gdLst/>
            <a:ahLst/>
            <a:cxnLst/>
            <a:rect l="l" t="t" r="r" b="b"/>
            <a:pathLst>
              <a:path w="437055" h="437055">
                <a:moveTo>
                  <a:pt x="79131" y="50193"/>
                </a:moveTo>
                <a:lnTo>
                  <a:pt x="146055" y="117117"/>
                </a:lnTo>
                <a:cubicBezTo>
                  <a:pt x="161591" y="95776"/>
                  <a:pt x="170724" y="69399"/>
                  <a:pt x="170724" y="40974"/>
                </a:cubicBezTo>
                <a:cubicBezTo>
                  <a:pt x="170724" y="28938"/>
                  <a:pt x="169103" y="17329"/>
                  <a:pt x="166029" y="6317"/>
                </a:cubicBezTo>
                <a:cubicBezTo>
                  <a:pt x="133592" y="14341"/>
                  <a:pt x="104057" y="29535"/>
                  <a:pt x="79131" y="50193"/>
                </a:cubicBezTo>
                <a:close/>
                <a:moveTo>
                  <a:pt x="50193" y="79131"/>
                </a:moveTo>
                <a:cubicBezTo>
                  <a:pt x="29535" y="104057"/>
                  <a:pt x="14341" y="133592"/>
                  <a:pt x="6317" y="166029"/>
                </a:cubicBezTo>
                <a:cubicBezTo>
                  <a:pt x="17329" y="169103"/>
                  <a:pt x="28938" y="170724"/>
                  <a:pt x="40974" y="170724"/>
                </a:cubicBezTo>
                <a:cubicBezTo>
                  <a:pt x="69399" y="170724"/>
                  <a:pt x="95691" y="161591"/>
                  <a:pt x="117117" y="146055"/>
                </a:cubicBezTo>
                <a:lnTo>
                  <a:pt x="50193" y="79131"/>
                </a:lnTo>
                <a:close/>
                <a:moveTo>
                  <a:pt x="218527" y="0"/>
                </a:moveTo>
                <a:cubicBezTo>
                  <a:pt x="214601" y="0"/>
                  <a:pt x="210674" y="85"/>
                  <a:pt x="206833" y="341"/>
                </a:cubicBezTo>
                <a:cubicBezTo>
                  <a:pt x="209991" y="13402"/>
                  <a:pt x="211698" y="26974"/>
                  <a:pt x="211698" y="40974"/>
                </a:cubicBezTo>
                <a:cubicBezTo>
                  <a:pt x="211698" y="80753"/>
                  <a:pt x="198126" y="117288"/>
                  <a:pt x="175334" y="146311"/>
                </a:cubicBezTo>
                <a:lnTo>
                  <a:pt x="218527" y="189589"/>
                </a:lnTo>
                <a:lnTo>
                  <a:pt x="357924" y="50193"/>
                </a:lnTo>
                <a:cubicBezTo>
                  <a:pt x="320023" y="18865"/>
                  <a:pt x="271537" y="0"/>
                  <a:pt x="218527" y="0"/>
                </a:cubicBezTo>
                <a:close/>
                <a:moveTo>
                  <a:pt x="40974" y="211698"/>
                </a:moveTo>
                <a:cubicBezTo>
                  <a:pt x="26974" y="211698"/>
                  <a:pt x="13317" y="209991"/>
                  <a:pt x="341" y="206833"/>
                </a:cubicBezTo>
                <a:cubicBezTo>
                  <a:pt x="171" y="210674"/>
                  <a:pt x="0" y="214601"/>
                  <a:pt x="0" y="218527"/>
                </a:cubicBezTo>
                <a:cubicBezTo>
                  <a:pt x="0" y="271537"/>
                  <a:pt x="18865" y="320023"/>
                  <a:pt x="50193" y="357924"/>
                </a:cubicBezTo>
                <a:lnTo>
                  <a:pt x="189589" y="218527"/>
                </a:lnTo>
                <a:lnTo>
                  <a:pt x="146311" y="175334"/>
                </a:lnTo>
                <a:cubicBezTo>
                  <a:pt x="117288" y="198126"/>
                  <a:pt x="80753" y="211698"/>
                  <a:pt x="40974" y="211698"/>
                </a:cubicBezTo>
                <a:close/>
                <a:moveTo>
                  <a:pt x="436713" y="230222"/>
                </a:moveTo>
                <a:cubicBezTo>
                  <a:pt x="436884" y="226381"/>
                  <a:pt x="437055" y="222454"/>
                  <a:pt x="437055" y="218527"/>
                </a:cubicBezTo>
                <a:cubicBezTo>
                  <a:pt x="437055" y="165517"/>
                  <a:pt x="418189" y="117032"/>
                  <a:pt x="386862" y="79131"/>
                </a:cubicBezTo>
                <a:lnTo>
                  <a:pt x="247465" y="218527"/>
                </a:lnTo>
                <a:lnTo>
                  <a:pt x="290744" y="261721"/>
                </a:lnTo>
                <a:cubicBezTo>
                  <a:pt x="319767" y="238929"/>
                  <a:pt x="356387" y="225356"/>
                  <a:pt x="396081" y="225356"/>
                </a:cubicBezTo>
                <a:cubicBezTo>
                  <a:pt x="410080" y="225356"/>
                  <a:pt x="423738" y="227063"/>
                  <a:pt x="436713" y="230222"/>
                </a:cubicBezTo>
                <a:close/>
                <a:moveTo>
                  <a:pt x="430652" y="271025"/>
                </a:moveTo>
                <a:cubicBezTo>
                  <a:pt x="419641" y="267952"/>
                  <a:pt x="408031" y="266330"/>
                  <a:pt x="395995" y="266330"/>
                </a:cubicBezTo>
                <a:cubicBezTo>
                  <a:pt x="367570" y="266330"/>
                  <a:pt x="341278" y="275464"/>
                  <a:pt x="319852" y="291000"/>
                </a:cubicBezTo>
                <a:lnTo>
                  <a:pt x="386776" y="357924"/>
                </a:lnTo>
                <a:cubicBezTo>
                  <a:pt x="407434" y="332998"/>
                  <a:pt x="422628" y="303463"/>
                  <a:pt x="430652" y="271025"/>
                </a:cubicBezTo>
                <a:close/>
                <a:moveTo>
                  <a:pt x="291000" y="319938"/>
                </a:moveTo>
                <a:cubicBezTo>
                  <a:pt x="275464" y="341278"/>
                  <a:pt x="266330" y="367655"/>
                  <a:pt x="266330" y="396081"/>
                </a:cubicBezTo>
                <a:cubicBezTo>
                  <a:pt x="266330" y="408117"/>
                  <a:pt x="267952" y="419726"/>
                  <a:pt x="271025" y="430738"/>
                </a:cubicBezTo>
                <a:cubicBezTo>
                  <a:pt x="303463" y="422714"/>
                  <a:pt x="332998" y="407519"/>
                  <a:pt x="357924" y="386862"/>
                </a:cubicBezTo>
                <a:lnTo>
                  <a:pt x="291000" y="319938"/>
                </a:lnTo>
                <a:close/>
                <a:moveTo>
                  <a:pt x="261721" y="290658"/>
                </a:moveTo>
                <a:lnTo>
                  <a:pt x="218527" y="247465"/>
                </a:lnTo>
                <a:lnTo>
                  <a:pt x="79131" y="386862"/>
                </a:lnTo>
                <a:cubicBezTo>
                  <a:pt x="116946" y="418189"/>
                  <a:pt x="165517" y="437055"/>
                  <a:pt x="218527" y="437055"/>
                </a:cubicBezTo>
                <a:cubicBezTo>
                  <a:pt x="222454" y="437055"/>
                  <a:pt x="226381" y="436969"/>
                  <a:pt x="230222" y="436713"/>
                </a:cubicBezTo>
                <a:cubicBezTo>
                  <a:pt x="227063" y="423653"/>
                  <a:pt x="225356" y="410080"/>
                  <a:pt x="225356" y="396081"/>
                </a:cubicBezTo>
                <a:cubicBezTo>
                  <a:pt x="225356" y="356302"/>
                  <a:pt x="238929" y="319767"/>
                  <a:pt x="261721" y="290744"/>
                </a:cubicBezTo>
                <a:close/>
              </a:path>
            </a:pathLst>
          </a:custGeom>
          <a:solidFill>
            <a:srgbClr val="F8F7F4"/>
          </a:solidFill>
          <a:ln/>
        </p:spPr>
      </p:sp>
      <p:sp>
        <p:nvSpPr>
          <p:cNvPr id="34" name="Text 31"/>
          <p:cNvSpPr/>
          <p:nvPr/>
        </p:nvSpPr>
        <p:spPr>
          <a:xfrm>
            <a:off x="14102975" y="8024807"/>
            <a:ext cx="1092636" cy="6798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912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坚持练习</a:t>
            </a:r>
            <a:endParaRPr lang="en-US" sz="1600" dirty="0"/>
          </a:p>
          <a:p>
            <a:pPr algn="ctr">
              <a:lnSpc>
                <a:spcPct val="120000"/>
              </a:lnSpc>
            </a:pPr>
            <a:r>
              <a:rPr lang="en-US" sz="1912" b="1" dirty="0">
                <a:solidFill>
                  <a:srgbClr val="F8F7F4"/>
                </a:solidFill>
                <a:latin typeface="阿里妈妈数黑体" pitchFamily="34" charset="0"/>
                <a:ea typeface="阿里妈妈数黑体" pitchFamily="34" charset="-122"/>
                <a:cs typeface="阿里妈妈数黑体" pitchFamily="34" charset="-120"/>
              </a:rPr>
              <a:t>持续进步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theme/theme1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333333"/>
      </a:dk2>
      <a:lt2>
        <a:srgbClr val="eeeeee"/>
      </a:lt2>
      <a:accent1>
        <a:srgbClr val="8daac2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Moonshot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篮球双手胸前传接球技术</dc:title>
  <dc:subject>篮球双手胸前传接球技术</dc:subject>
  <dc:creator>Kimi</dc:creator>
  <cp:lastModifiedBy>Kimi</cp:lastModifiedBy>
  <cp:revision>1</cp:revision>
  <dcterms:created xsi:type="dcterms:W3CDTF">2025-12-31T01:36:56Z</dcterms:created>
  <dcterms:modified xsi:type="dcterms:W3CDTF">2025-12-31T01:36:56Z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4" name="AIGC">
    <vt:lpwstr>{"Label":"篮球双手胸前传接球技术","ContentProducer":"001191110108MACG2KBH8F10000","ProduceID":"19b720b4-f7b2-8c9f-8000-0000178425c9","ReservedCode1":"","ContentPropagator":"001191110108MACG2KBH8F20000","PropagateID":"19b720b4-f7b2-8c9f-8000-0000178425c9","ReservedCode2":""}</vt:lpwstr>
  </property>
</Properties>
</file>