
<file path=[Content_Types].xml><?xml version="1.0" encoding="utf-8"?>
<Types xmlns="http://schemas.openxmlformats.org/package/2006/content-types">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5"/>
  </p:handoutMasterIdLst>
  <p:sldIdLst>
    <p:sldId id="256" r:id="rId3"/>
  </p:sldIdLst>
  <p:sldSz cx="9144000" cy="6858000" type="screen4x3"/>
  <p:notesSz cx="6858000" cy="9144000"/>
  <p:custDataLst>
    <p:tags r:id="rId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39" userDrawn="1">
          <p15:clr>
            <a:srgbClr val="A4A3A4"/>
          </p15:clr>
        </p15:guide>
        <p15:guide id="2" pos="286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E6E6E6"/>
    <a:srgbClr val="D60093"/>
    <a:srgbClr val="FFFFFE"/>
    <a:srgbClr val="F6F7F7"/>
    <a:srgbClr val="DCDCDC"/>
    <a:srgbClr val="F0F0F0"/>
    <a:srgbClr val="C8C8C8"/>
    <a:srgbClr val="FFFFFF"/>
    <a:srgbClr val="FAFA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showGuides="1">
      <p:cViewPr varScale="1">
        <p:scale>
          <a:sx n="114" d="100"/>
          <a:sy n="114" d="100"/>
        </p:scale>
        <p:origin x="1632" y="84"/>
      </p:cViewPr>
      <p:guideLst>
        <p:guide orient="horz" pos="2239"/>
        <p:guide pos="2867"/>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tags" Target="tags/tag64.xml"/><Relationship Id="rId8" Type="http://schemas.openxmlformats.org/officeDocument/2006/relationships/tableStyles" Target="tableStyles.xml"/><Relationship Id="rId7" Type="http://schemas.openxmlformats.org/officeDocument/2006/relationships/viewProps" Target="viewProps.xml"/><Relationship Id="rId6" Type="http://schemas.openxmlformats.org/officeDocument/2006/relationships/presProps" Target="presProps.xml"/><Relationship Id="rId5" Type="http://schemas.openxmlformats.org/officeDocument/2006/relationships/handoutMaster" Target="handoutMasters/handoutMaster1.xml"/><Relationship Id="rId4" Type="http://schemas.openxmlformats.org/officeDocument/2006/relationships/notesMaster" Target="notesMasters/notesMaster1.xml"/><Relationship Id="rId3" Type="http://schemas.openxmlformats.org/officeDocument/2006/relationships/slide" Target="slides/slide1.xml"/><Relationship Id="rId2" Type="http://schemas.openxmlformats.org/officeDocument/2006/relationships/theme" Target="theme/theme1.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502412" y="2588281"/>
            <a:ext cx="8139178"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502412" y="3566160"/>
            <a:ext cx="8139178"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432000"/>
            <a:ext cx="8139178"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502412" y="1296000"/>
            <a:ext cx="8139178"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48" y="3808730"/>
            <a:ext cx="8139178"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502444" y="4511675"/>
            <a:ext cx="8139178"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432000"/>
            <a:ext cx="8139178"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502448" y="1296000"/>
            <a:ext cx="396243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4679158" y="1296000"/>
            <a:ext cx="396243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432000"/>
            <a:ext cx="8139178"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502448" y="1296000"/>
            <a:ext cx="396243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502444" y="1789043"/>
            <a:ext cx="39624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4676813" y="1296000"/>
            <a:ext cx="396243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4676813" y="1789043"/>
            <a:ext cx="396243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502448" y="1296000"/>
            <a:ext cx="396243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4679194" y="1296000"/>
            <a:ext cx="396243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7928351" y="952508"/>
            <a:ext cx="713238"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502444" y="952500"/>
            <a:ext cx="7371076"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502448" y="952508"/>
            <a:ext cx="8139178"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502412" y="2588281"/>
            <a:ext cx="8139178"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1.xml"/><Relationship Id="rId16" Type="http://schemas.openxmlformats.org/officeDocument/2006/relationships/tags" Target="../tags/tag60.xml"/><Relationship Id="rId15" Type="http://schemas.openxmlformats.org/officeDocument/2006/relationships/tags" Target="../tags/tag59.xml"/><Relationship Id="rId14" Type="http://schemas.openxmlformats.org/officeDocument/2006/relationships/tags" Target="../tags/tag58.xml"/><Relationship Id="rId13" Type="http://schemas.openxmlformats.org/officeDocument/2006/relationships/tags" Target="../tags/tag57.xml"/><Relationship Id="rId12" Type="http://schemas.openxmlformats.org/officeDocument/2006/relationships/tags" Target="../tags/tag56.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FFFF"/>
            </a:gs>
            <a:gs pos="100000">
              <a:srgbClr val="DCDCDC"/>
            </a:gs>
          </a:gsLst>
          <a:lin ang="5400000" scaled="0"/>
        </a:gra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502412" y="432000"/>
            <a:ext cx="8139178" cy="648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502412" y="1296000"/>
            <a:ext cx="8139178" cy="504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659807" y="6349833"/>
            <a:ext cx="2025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3087000" y="6349833"/>
            <a:ext cx="297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6457950" y="6349833"/>
            <a:ext cx="2025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17"/>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7" Type="http://schemas.openxmlformats.org/officeDocument/2006/relationships/notesSlide" Target="../notesSlides/notesSlide1.xml"/><Relationship Id="rId6" Type="http://schemas.openxmlformats.org/officeDocument/2006/relationships/slideLayout" Target="../slideLayouts/slideLayout1.xml"/><Relationship Id="rId5" Type="http://schemas.openxmlformats.org/officeDocument/2006/relationships/tags" Target="../tags/tag63.xml"/><Relationship Id="rId4" Type="http://schemas.openxmlformats.org/officeDocument/2006/relationships/image" Target="../media/image3.jpeg"/><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tags" Target="../tags/tag6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最新模板图片"/>
          <p:cNvPicPr>
            <a:picLocks noChangeAspect="1"/>
          </p:cNvPicPr>
          <p:nvPr>
            <p:custDataLst>
              <p:tags r:id="rId1"/>
            </p:custDataLst>
          </p:nvPr>
        </p:nvPicPr>
        <p:blipFill>
          <a:blip r:embed="rId2"/>
          <a:stretch>
            <a:fillRect/>
          </a:stretch>
        </p:blipFill>
        <p:spPr>
          <a:xfrm>
            <a:off x="-284480" y="0"/>
            <a:ext cx="9514840" cy="7110095"/>
          </a:xfrm>
          <a:prstGeom prst="rect">
            <a:avLst/>
          </a:prstGeom>
        </p:spPr>
      </p:pic>
      <p:pic>
        <p:nvPicPr>
          <p:cNvPr id="7" name="图片 6" descr="Cache_5372e10f94714f5e."/>
          <p:cNvPicPr>
            <a:picLocks noChangeAspect="1"/>
          </p:cNvPicPr>
          <p:nvPr/>
        </p:nvPicPr>
        <p:blipFill>
          <a:blip r:embed="rId3" cstate="print">
            <a:clrChange>
              <a:clrFrom>
                <a:srgbClr val="FFFFFF">
                  <a:alpha val="100000"/>
                </a:srgbClr>
              </a:clrFrom>
              <a:clrTo>
                <a:srgbClr val="FFFFFF">
                  <a:alpha val="100000"/>
                  <a:alpha val="0"/>
                </a:srgbClr>
              </a:clrTo>
            </a:clrChange>
          </a:blip>
          <a:stretch>
            <a:fillRect/>
          </a:stretch>
        </p:blipFill>
        <p:spPr>
          <a:xfrm>
            <a:off x="509905" y="539750"/>
            <a:ext cx="763905" cy="763905"/>
          </a:xfrm>
          <a:prstGeom prst="rect">
            <a:avLst/>
          </a:prstGeom>
        </p:spPr>
      </p:pic>
      <p:sp>
        <p:nvSpPr>
          <p:cNvPr id="9" name="文本框 8"/>
          <p:cNvSpPr txBox="1"/>
          <p:nvPr/>
        </p:nvSpPr>
        <p:spPr>
          <a:xfrm>
            <a:off x="377190" y="1557020"/>
            <a:ext cx="4180840" cy="306705"/>
          </a:xfrm>
          <a:prstGeom prst="rect">
            <a:avLst/>
          </a:prstGeom>
          <a:noFill/>
        </p:spPr>
        <p:txBody>
          <a:bodyPr wrap="square" rtlCol="0">
            <a:spAutoFit/>
          </a:bodyPr>
          <a:lstStyle/>
          <a:p>
            <a:r>
              <a:rPr lang="zh-CN" altLang="zh-CN" sz="1400" b="1" dirty="0">
                <a:solidFill>
                  <a:srgbClr val="0000CC"/>
                </a:solidFill>
                <a:latin typeface="楷体" panose="02010609060101010101" charset="-122"/>
                <a:ea typeface="楷体" panose="02010609060101010101" charset="-122"/>
                <a:cs typeface="楷体" panose="02010609060101010101" charset="-122"/>
              </a:rPr>
              <a:t>贺兰县第八小学     第</a:t>
            </a:r>
            <a:r>
              <a:rPr lang="en-US" altLang="zh-CN" sz="1400" b="1" dirty="0">
                <a:solidFill>
                  <a:srgbClr val="0000CC"/>
                </a:solidFill>
                <a:latin typeface="楷体" panose="02010609060101010101" charset="-122"/>
                <a:ea typeface="楷体" panose="02010609060101010101" charset="-122"/>
                <a:cs typeface="楷体" panose="02010609060101010101" charset="-122"/>
              </a:rPr>
              <a:t>86</a:t>
            </a:r>
            <a:r>
              <a:rPr lang="zh-CN" altLang="zh-CN" sz="1400" b="1" dirty="0">
                <a:solidFill>
                  <a:srgbClr val="0000CC"/>
                </a:solidFill>
                <a:latin typeface="楷体" panose="02010609060101010101" charset="-122"/>
                <a:ea typeface="楷体" panose="02010609060101010101" charset="-122"/>
                <a:cs typeface="楷体" panose="02010609060101010101" charset="-122"/>
              </a:rPr>
              <a:t>期  </a:t>
            </a:r>
            <a:r>
              <a:rPr lang="en-US" altLang="zh-CN" sz="1400" b="1" dirty="0">
                <a:solidFill>
                  <a:srgbClr val="0000CC"/>
                </a:solidFill>
                <a:latin typeface="楷体" panose="02010609060101010101" charset="-122"/>
                <a:ea typeface="楷体" panose="02010609060101010101" charset="-122"/>
                <a:cs typeface="楷体" panose="02010609060101010101" charset="-122"/>
              </a:rPr>
              <a:t> 2024</a:t>
            </a:r>
            <a:r>
              <a:rPr lang="zh-CN" altLang="zh-CN" sz="1400" b="1" dirty="0">
                <a:solidFill>
                  <a:srgbClr val="0000CC"/>
                </a:solidFill>
                <a:latin typeface="楷体" panose="02010609060101010101" charset="-122"/>
                <a:ea typeface="楷体" panose="02010609060101010101" charset="-122"/>
                <a:cs typeface="楷体" panose="02010609060101010101" charset="-122"/>
              </a:rPr>
              <a:t>年</a:t>
            </a:r>
            <a:r>
              <a:rPr lang="en-US" altLang="zh-CN" sz="1400" b="1" dirty="0">
                <a:solidFill>
                  <a:srgbClr val="0000CC"/>
                </a:solidFill>
                <a:latin typeface="楷体" panose="02010609060101010101" charset="-122"/>
                <a:ea typeface="楷体" panose="02010609060101010101" charset="-122"/>
                <a:cs typeface="楷体" panose="02010609060101010101" charset="-122"/>
              </a:rPr>
              <a:t>6</a:t>
            </a:r>
            <a:r>
              <a:rPr lang="zh-CN" altLang="zh-CN" sz="1400" b="1" dirty="0">
                <a:solidFill>
                  <a:srgbClr val="0000CC"/>
                </a:solidFill>
                <a:latin typeface="楷体" panose="02010609060101010101" charset="-122"/>
                <a:ea typeface="楷体" panose="02010609060101010101" charset="-122"/>
                <a:cs typeface="楷体" panose="02010609060101010101" charset="-122"/>
              </a:rPr>
              <a:t>月</a:t>
            </a:r>
            <a:r>
              <a:rPr lang="en-US" altLang="zh-CN" sz="1400" b="1" dirty="0">
                <a:solidFill>
                  <a:srgbClr val="0000CC"/>
                </a:solidFill>
                <a:latin typeface="楷体" panose="02010609060101010101" charset="-122"/>
                <a:ea typeface="楷体" panose="02010609060101010101" charset="-122"/>
                <a:cs typeface="楷体" panose="02010609060101010101" charset="-122"/>
              </a:rPr>
              <a:t>7</a:t>
            </a:r>
            <a:r>
              <a:rPr lang="zh-CN" altLang="zh-CN" sz="1400" b="1" dirty="0">
                <a:solidFill>
                  <a:srgbClr val="0000CC"/>
                </a:solidFill>
                <a:latin typeface="楷体" panose="02010609060101010101" charset="-122"/>
                <a:ea typeface="楷体" panose="02010609060101010101" charset="-122"/>
                <a:cs typeface="楷体" panose="02010609060101010101" charset="-122"/>
              </a:rPr>
              <a:t>日</a:t>
            </a:r>
            <a:r>
              <a:rPr lang="zh-CN" altLang="zh-CN" sz="1400" dirty="0">
                <a:solidFill>
                  <a:srgbClr val="0000CC"/>
                </a:solidFill>
                <a:latin typeface="楷体" panose="02010609060101010101" charset="-122"/>
                <a:ea typeface="楷体" panose="02010609060101010101" charset="-122"/>
                <a:cs typeface="楷体" panose="02010609060101010101" charset="-122"/>
              </a:rPr>
              <a:t> </a:t>
            </a:r>
            <a:endParaRPr lang="zh-CN" altLang="zh-CN" sz="1400" dirty="0">
              <a:solidFill>
                <a:srgbClr val="0000CC"/>
              </a:solidFill>
              <a:latin typeface="楷体" panose="02010609060101010101" charset="-122"/>
              <a:ea typeface="楷体" panose="02010609060101010101" charset="-122"/>
              <a:cs typeface="楷体" panose="02010609060101010101" charset="-122"/>
            </a:endParaRPr>
          </a:p>
        </p:txBody>
      </p:sp>
      <p:sp>
        <p:nvSpPr>
          <p:cNvPr id="10" name="文本框 9"/>
          <p:cNvSpPr txBox="1"/>
          <p:nvPr/>
        </p:nvSpPr>
        <p:spPr>
          <a:xfrm>
            <a:off x="1595755" y="514350"/>
            <a:ext cx="2275840" cy="829945"/>
          </a:xfrm>
          <a:prstGeom prst="rect">
            <a:avLst/>
          </a:prstGeom>
          <a:noFill/>
        </p:spPr>
        <p:txBody>
          <a:bodyPr wrap="square" rtlCol="0">
            <a:spAutoFit/>
          </a:bodyPr>
          <a:lstStyle/>
          <a:p>
            <a:r>
              <a:rPr lang="en-US" altLang="zh-CN" sz="4800" b="1">
                <a:solidFill>
                  <a:srgbClr val="FF0000"/>
                </a:solidFill>
                <a:latin typeface="华文行楷" panose="02010800040101010101" charset="-122"/>
                <a:ea typeface="华文行楷" panose="02010800040101010101" charset="-122"/>
                <a:cs typeface="华文行楷" panose="02010800040101010101" charset="-122"/>
              </a:rPr>
              <a:t> </a:t>
            </a:r>
            <a:r>
              <a:rPr lang="zh-CN" altLang="en-US" sz="4800" b="1">
                <a:solidFill>
                  <a:srgbClr val="FF0000"/>
                </a:solidFill>
                <a:latin typeface="华文行楷" panose="02010800040101010101" charset="-122"/>
                <a:ea typeface="华文行楷" panose="02010800040101010101" charset="-122"/>
                <a:cs typeface="华文行楷" panose="02010800040101010101" charset="-122"/>
              </a:rPr>
              <a:t>简   报</a:t>
            </a:r>
            <a:endParaRPr lang="zh-CN" altLang="en-US" sz="4800" b="1">
              <a:solidFill>
                <a:srgbClr val="FF0000"/>
              </a:solidFill>
              <a:latin typeface="华文行楷" panose="02010800040101010101" charset="-122"/>
              <a:ea typeface="华文行楷" panose="02010800040101010101" charset="-122"/>
              <a:cs typeface="华文行楷" panose="02010800040101010101" charset="-122"/>
            </a:endParaRPr>
          </a:p>
        </p:txBody>
      </p:sp>
      <p:sp>
        <p:nvSpPr>
          <p:cNvPr id="2" name="文本框 1"/>
          <p:cNvSpPr txBox="1"/>
          <p:nvPr/>
        </p:nvSpPr>
        <p:spPr>
          <a:xfrm>
            <a:off x="125095" y="1866900"/>
            <a:ext cx="4557395" cy="743585"/>
          </a:xfrm>
          <a:prstGeom prst="rect">
            <a:avLst/>
          </a:prstGeom>
          <a:noFill/>
        </p:spPr>
        <p:txBody>
          <a:bodyPr wrap="square" rtlCol="0">
            <a:noAutofit/>
          </a:bodyPr>
          <a:lstStyle/>
          <a:p>
            <a:pPr indent="0" algn="ctr" fontAlgn="auto">
              <a:lnSpc>
                <a:spcPts val="2300"/>
              </a:lnSpc>
              <a:spcBef>
                <a:spcPts val="0"/>
              </a:spcBef>
              <a:spcAft>
                <a:spcPts val="0"/>
              </a:spcAft>
            </a:pPr>
            <a:r>
              <a:rPr lang="en-US" sz="1600" b="1"/>
              <a:t> </a:t>
            </a:r>
            <a:r>
              <a:rPr lang="zh-CN" sz="1600" b="1"/>
              <a:t>聚焦新课标</a:t>
            </a:r>
            <a:r>
              <a:rPr lang="en-US" altLang="zh-CN" sz="1600" b="1"/>
              <a:t> </a:t>
            </a:r>
            <a:r>
              <a:rPr lang="zh-CN" altLang="en-US" sz="1600" b="1"/>
              <a:t>赋能</a:t>
            </a:r>
            <a:r>
              <a:rPr lang="en-US" altLang="zh-CN" sz="1600" b="1"/>
              <a:t>“</a:t>
            </a:r>
            <a:r>
              <a:rPr lang="zh-CN" altLang="en-US" sz="1600" b="1"/>
              <a:t>信息科技</a:t>
            </a:r>
            <a:r>
              <a:rPr lang="en-US" altLang="zh-CN" sz="1600" b="1"/>
              <a:t>”</a:t>
            </a:r>
            <a:r>
              <a:rPr lang="zh-CN" altLang="en-US" sz="1600" b="1"/>
              <a:t>新课堂</a:t>
            </a:r>
            <a:r>
              <a:rPr sz="1400" b="1">
                <a:latin typeface="楷体" panose="02010609060101010101" charset="-122"/>
                <a:ea typeface="楷体" panose="02010609060101010101" charset="-122"/>
                <a:cs typeface="楷体" panose="02010609060101010101" charset="-122"/>
                <a:sym typeface="+mn-ea"/>
              </a:rPr>
              <a:t> </a:t>
            </a:r>
            <a:r>
              <a:rPr lang="en-US" sz="1400" b="1">
                <a:latin typeface="楷体" panose="02010609060101010101" charset="-122"/>
                <a:ea typeface="楷体" panose="02010609060101010101" charset="-122"/>
                <a:cs typeface="楷体" panose="02010609060101010101" charset="-122"/>
                <a:sym typeface="+mn-ea"/>
              </a:rPr>
              <a:t>            </a:t>
            </a:r>
            <a:endParaRPr lang="en-US" sz="1400" b="1">
              <a:latin typeface="楷体" panose="02010609060101010101" charset="-122"/>
              <a:ea typeface="楷体" panose="02010609060101010101" charset="-122"/>
              <a:cs typeface="楷体" panose="02010609060101010101" charset="-122"/>
              <a:sym typeface="+mn-ea"/>
            </a:endParaRPr>
          </a:p>
          <a:p>
            <a:pPr indent="0" algn="ctr" fontAlgn="auto">
              <a:lnSpc>
                <a:spcPts val="2300"/>
              </a:lnSpc>
              <a:spcBef>
                <a:spcPts val="0"/>
              </a:spcBef>
              <a:spcAft>
                <a:spcPts val="0"/>
              </a:spcAft>
            </a:pPr>
            <a:r>
              <a:rPr lang="en-US" sz="1400" b="1">
                <a:latin typeface="楷体" panose="02010609060101010101" charset="-122"/>
                <a:ea typeface="楷体" panose="02010609060101010101" charset="-122"/>
                <a:cs typeface="楷体" panose="02010609060101010101" charset="-122"/>
                <a:sym typeface="+mn-ea"/>
              </a:rPr>
              <a:t>   </a:t>
            </a:r>
            <a:r>
              <a:rPr lang="en-US" sz="1200" b="1">
                <a:latin typeface="楷体" panose="02010609060101010101" charset="-122"/>
                <a:ea typeface="楷体" panose="02010609060101010101" charset="-122"/>
                <a:cs typeface="楷体" panose="02010609060101010101" charset="-122"/>
                <a:sym typeface="+mn-ea"/>
              </a:rPr>
              <a:t> </a:t>
            </a:r>
            <a:r>
              <a:rPr lang="zh-CN" altLang="en-US" sz="1200" b="1" spc="-150">
                <a:uFillTx/>
                <a:latin typeface="楷体" panose="02010609060101010101" charset="-122"/>
                <a:ea typeface="楷体" panose="02010609060101010101" charset="-122"/>
                <a:cs typeface="楷体" panose="02010609060101010101" charset="-122"/>
                <a:sym typeface="+mn-ea"/>
              </a:rPr>
              <a:t>—贺兰县第八小学信息科技组教研活动</a:t>
            </a:r>
            <a:endParaRPr lang="zh-CN" altLang="en-US" sz="1400" b="1" spc="-150">
              <a:uFillTx/>
              <a:latin typeface="楷体" panose="02010609060101010101" charset="-122"/>
              <a:ea typeface="楷体" panose="02010609060101010101" charset="-122"/>
              <a:cs typeface="楷体" panose="02010609060101010101" charset="-122"/>
              <a:sym typeface="+mn-ea"/>
            </a:endParaRPr>
          </a:p>
          <a:p>
            <a:pPr indent="0" algn="ctr" fontAlgn="auto">
              <a:lnSpc>
                <a:spcPts val="2300"/>
              </a:lnSpc>
              <a:spcBef>
                <a:spcPts val="0"/>
              </a:spcBef>
              <a:spcAft>
                <a:spcPts val="0"/>
              </a:spcAft>
            </a:pPr>
            <a:endParaRPr lang="zh-CN" altLang="en-US" sz="1400" b="1">
              <a:latin typeface="楷体" panose="02010609060101010101" charset="-122"/>
              <a:ea typeface="楷体" panose="02010609060101010101" charset="-122"/>
              <a:cs typeface="楷体" panose="02010609060101010101" charset="-122"/>
              <a:sym typeface="+mn-ea"/>
            </a:endParaRPr>
          </a:p>
        </p:txBody>
      </p:sp>
      <p:sp>
        <p:nvSpPr>
          <p:cNvPr id="4" name="文本框 3"/>
          <p:cNvSpPr txBox="1"/>
          <p:nvPr/>
        </p:nvSpPr>
        <p:spPr>
          <a:xfrm>
            <a:off x="4456430" y="365760"/>
            <a:ext cx="4488815" cy="1500505"/>
          </a:xfrm>
          <a:prstGeom prst="rect">
            <a:avLst/>
          </a:prstGeom>
          <a:noFill/>
        </p:spPr>
        <p:txBody>
          <a:bodyPr wrap="square" rtlCol="0">
            <a:noAutofit/>
          </a:bodyPr>
          <a:lstStyle/>
          <a:p>
            <a:pPr indent="0" algn="l" fontAlgn="auto">
              <a:lnSpc>
                <a:spcPts val="2200"/>
              </a:lnSpc>
              <a:spcBef>
                <a:spcPts val="0"/>
              </a:spcBef>
              <a:spcAft>
                <a:spcPts val="0"/>
              </a:spcAft>
            </a:pPr>
            <a:r>
              <a:rPr lang="zh-CN" altLang="en-US" sz="1200" b="1">
                <a:latin typeface="楷体" panose="02010609060101010101" charset="-122"/>
                <a:ea typeface="楷体" panose="02010609060101010101" charset="-122"/>
                <a:cs typeface="楷体" panose="02010609060101010101" charset="-122"/>
                <a:sym typeface="+mn-ea"/>
              </a:rPr>
              <a:t>交流，在反思中学习探索，不断提升自己的教学能力</a:t>
            </a:r>
            <a:r>
              <a:rPr lang="zh-CN" sz="1200" b="1">
                <a:latin typeface="楷体" panose="02010609060101010101" charset="-122"/>
                <a:ea typeface="楷体" panose="02010609060101010101" charset="-122"/>
                <a:cs typeface="楷体" panose="02010609060101010101" charset="-122"/>
                <a:sym typeface="+mn-ea"/>
              </a:rPr>
              <a:t>。</a:t>
            </a:r>
            <a:endParaRPr lang="zh-CN" altLang="en-US" sz="1200" b="1">
              <a:latin typeface="楷体" panose="02010609060101010101" charset="-122"/>
              <a:ea typeface="楷体" panose="02010609060101010101" charset="-122"/>
              <a:cs typeface="楷体" panose="02010609060101010101" charset="-122"/>
              <a:sym typeface="+mn-ea"/>
            </a:endParaRPr>
          </a:p>
          <a:p>
            <a:pPr indent="0" algn="l" fontAlgn="auto">
              <a:lnSpc>
                <a:spcPts val="2200"/>
              </a:lnSpc>
              <a:spcBef>
                <a:spcPts val="0"/>
              </a:spcBef>
              <a:spcAft>
                <a:spcPts val="0"/>
              </a:spcAft>
            </a:pPr>
            <a:r>
              <a:rPr lang="en-US" altLang="zh-CN" sz="1200" b="1">
                <a:latin typeface="楷体" panose="02010609060101010101" charset="-122"/>
                <a:ea typeface="楷体" panose="02010609060101010101" charset="-122"/>
                <a:cs typeface="楷体" panose="02010609060101010101" charset="-122"/>
                <a:sym typeface="+mn-ea"/>
              </a:rPr>
              <a:t>   </a:t>
            </a:r>
            <a:r>
              <a:rPr lang="zh-CN" altLang="en-US" sz="1200" b="1">
                <a:latin typeface="楷体" panose="02010609060101010101" charset="-122"/>
                <a:ea typeface="楷体" panose="02010609060101010101" charset="-122"/>
                <a:cs typeface="楷体" panose="02010609060101010101" charset="-122"/>
                <a:sym typeface="+mn-ea"/>
              </a:rPr>
              <a:t>“教而不研则浅，研而不教则空”。对新课标的解读学习不是一朝一夕之功，需要结合教学实际用心揣摩，反思并优化自己的课堂，在实践的路上不断前行。今后，贺兰八小信息科技组教师还将不断学习，付诸实践，用不懈的努力，给学生创设更好的成长空间。</a:t>
            </a:r>
            <a:endParaRPr lang="zh-CN" altLang="en-US" sz="1200" b="1">
              <a:latin typeface="楷体" panose="02010609060101010101" charset="-122"/>
              <a:ea typeface="楷体" panose="02010609060101010101" charset="-122"/>
              <a:cs typeface="楷体" panose="02010609060101010101" charset="-122"/>
              <a:sym typeface="+mn-ea"/>
            </a:endParaRPr>
          </a:p>
          <a:p>
            <a:pPr indent="0" algn="r" fontAlgn="auto">
              <a:lnSpc>
                <a:spcPts val="2200"/>
              </a:lnSpc>
              <a:spcBef>
                <a:spcPts val="0"/>
              </a:spcBef>
              <a:spcAft>
                <a:spcPts val="0"/>
              </a:spcAft>
            </a:pPr>
            <a:r>
              <a:rPr lang="zh-CN" altLang="en-US" sz="1400" b="1">
                <a:latin typeface="楷体" panose="02010609060101010101" charset="-122"/>
                <a:ea typeface="楷体" panose="02010609060101010101" charset="-122"/>
                <a:cs typeface="楷体" panose="02010609060101010101" charset="-122"/>
                <a:sym typeface="+mn-ea"/>
              </a:rPr>
              <a:t> </a:t>
            </a:r>
            <a:r>
              <a:rPr lang="en-US" altLang="zh-CN" sz="1400" b="1">
                <a:latin typeface="楷体" panose="02010609060101010101" charset="-122"/>
                <a:ea typeface="楷体" panose="02010609060101010101" charset="-122"/>
                <a:cs typeface="楷体" panose="02010609060101010101" charset="-122"/>
                <a:sym typeface="+mn-ea"/>
              </a:rPr>
              <a:t>  </a:t>
            </a:r>
            <a:r>
              <a:rPr lang="zh-CN" sz="1000" b="1">
                <a:latin typeface="楷体" panose="02010609060101010101" charset="-122"/>
                <a:ea typeface="楷体" panose="02010609060101010101" charset="-122"/>
                <a:cs typeface="楷体" panose="02010609060101010101" charset="-122"/>
                <a:sym typeface="+mn-ea"/>
              </a:rPr>
              <a:t>（撰稿：黄晶晶  初审：郑华 </a:t>
            </a:r>
            <a:r>
              <a:rPr lang="en-US" altLang="zh-CN" sz="1000" b="1">
                <a:latin typeface="楷体" panose="02010609060101010101" charset="-122"/>
                <a:ea typeface="楷体" panose="02010609060101010101" charset="-122"/>
                <a:cs typeface="楷体" panose="02010609060101010101" charset="-122"/>
                <a:sym typeface="+mn-ea"/>
              </a:rPr>
              <a:t> </a:t>
            </a:r>
            <a:r>
              <a:rPr lang="zh-CN" sz="1000" b="1">
                <a:latin typeface="楷体" panose="02010609060101010101" charset="-122"/>
                <a:ea typeface="楷体" panose="02010609060101010101" charset="-122"/>
                <a:cs typeface="楷体" panose="02010609060101010101" charset="-122"/>
                <a:sym typeface="+mn-ea"/>
              </a:rPr>
              <a:t>复审 ：蒋晓莹  终审：张程）</a:t>
            </a:r>
            <a:endParaRPr lang="zh-CN" altLang="en-US" sz="1000" b="1">
              <a:latin typeface="楷体" panose="02010609060101010101" charset="-122"/>
              <a:ea typeface="楷体" panose="02010609060101010101" charset="-122"/>
              <a:cs typeface="楷体" panose="02010609060101010101" charset="-122"/>
              <a:sym typeface="+mn-ea"/>
            </a:endParaRPr>
          </a:p>
          <a:p>
            <a:pPr indent="0" algn="l" fontAlgn="auto">
              <a:lnSpc>
                <a:spcPct val="118000"/>
              </a:lnSpc>
              <a:spcBef>
                <a:spcPts val="0"/>
              </a:spcBef>
              <a:spcAft>
                <a:spcPts val="0"/>
              </a:spcAft>
            </a:pPr>
            <a:endParaRPr lang="en-US" altLang="zh-CN" sz="1400" b="1">
              <a:latin typeface="楷体" panose="02010609060101010101" charset="-122"/>
              <a:ea typeface="楷体" panose="02010609060101010101" charset="-122"/>
              <a:cs typeface="楷体" panose="02010609060101010101" charset="-122"/>
              <a:sym typeface="+mn-ea"/>
            </a:endParaRPr>
          </a:p>
          <a:p>
            <a:pPr indent="0" algn="l" fontAlgn="auto">
              <a:lnSpc>
                <a:spcPct val="118000"/>
              </a:lnSpc>
              <a:spcBef>
                <a:spcPts val="0"/>
              </a:spcBef>
              <a:spcAft>
                <a:spcPts val="0"/>
              </a:spcAft>
            </a:pPr>
            <a:endParaRPr lang="en-US" altLang="zh-CN" sz="1400" b="1">
              <a:latin typeface="楷体" panose="02010609060101010101" charset="-122"/>
              <a:ea typeface="楷体" panose="02010609060101010101" charset="-122"/>
              <a:cs typeface="楷体" panose="02010609060101010101" charset="-122"/>
              <a:sym typeface="+mn-ea"/>
            </a:endParaRPr>
          </a:p>
          <a:p>
            <a:pPr indent="0" algn="l" fontAlgn="auto">
              <a:lnSpc>
                <a:spcPct val="118000"/>
              </a:lnSpc>
              <a:spcBef>
                <a:spcPts val="0"/>
              </a:spcBef>
              <a:spcAft>
                <a:spcPts val="0"/>
              </a:spcAft>
            </a:pPr>
            <a:endParaRPr lang="en-US" altLang="zh-CN" sz="1400" b="1">
              <a:latin typeface="楷体" panose="02010609060101010101" charset="-122"/>
              <a:ea typeface="楷体" panose="02010609060101010101" charset="-122"/>
              <a:cs typeface="楷体" panose="02010609060101010101" charset="-122"/>
              <a:sym typeface="+mn-ea"/>
            </a:endParaRPr>
          </a:p>
          <a:p>
            <a:pPr indent="0" algn="l" fontAlgn="auto">
              <a:lnSpc>
                <a:spcPct val="118000"/>
              </a:lnSpc>
              <a:spcBef>
                <a:spcPts val="0"/>
              </a:spcBef>
              <a:spcAft>
                <a:spcPts val="0"/>
              </a:spcAft>
            </a:pPr>
            <a:endParaRPr lang="en-US" altLang="zh-CN" sz="1400" b="1">
              <a:latin typeface="楷体" panose="02010609060101010101" charset="-122"/>
              <a:ea typeface="楷体" panose="02010609060101010101" charset="-122"/>
              <a:cs typeface="楷体" panose="02010609060101010101" charset="-122"/>
              <a:sym typeface="+mn-ea"/>
            </a:endParaRPr>
          </a:p>
          <a:p>
            <a:pPr indent="0" algn="l" fontAlgn="auto">
              <a:lnSpc>
                <a:spcPct val="118000"/>
              </a:lnSpc>
              <a:spcBef>
                <a:spcPts val="0"/>
              </a:spcBef>
              <a:spcAft>
                <a:spcPts val="0"/>
              </a:spcAft>
            </a:pPr>
            <a:endParaRPr lang="en-US" altLang="zh-CN" sz="1400" b="1">
              <a:latin typeface="楷体" panose="02010609060101010101" charset="-122"/>
              <a:ea typeface="楷体" panose="02010609060101010101" charset="-122"/>
              <a:cs typeface="楷体" panose="02010609060101010101" charset="-122"/>
              <a:sym typeface="+mn-ea"/>
            </a:endParaRPr>
          </a:p>
          <a:p>
            <a:pPr indent="0" algn="l" fontAlgn="auto">
              <a:lnSpc>
                <a:spcPct val="118000"/>
              </a:lnSpc>
              <a:spcBef>
                <a:spcPts val="0"/>
              </a:spcBef>
              <a:spcAft>
                <a:spcPts val="0"/>
              </a:spcAft>
            </a:pPr>
            <a:endParaRPr lang="en-US" altLang="zh-CN" sz="1400" b="1">
              <a:latin typeface="楷体" panose="02010609060101010101" charset="-122"/>
              <a:ea typeface="楷体" panose="02010609060101010101" charset="-122"/>
              <a:cs typeface="楷体" panose="02010609060101010101" charset="-122"/>
              <a:sym typeface="+mn-ea"/>
            </a:endParaRPr>
          </a:p>
          <a:p>
            <a:pPr indent="0" algn="l" fontAlgn="auto">
              <a:lnSpc>
                <a:spcPct val="118000"/>
              </a:lnSpc>
              <a:spcBef>
                <a:spcPts val="0"/>
              </a:spcBef>
              <a:spcAft>
                <a:spcPts val="0"/>
              </a:spcAft>
            </a:pPr>
            <a:endParaRPr lang="en-US" altLang="zh-CN" sz="1400" b="1">
              <a:latin typeface="楷体" panose="02010609060101010101" charset="-122"/>
              <a:ea typeface="楷体" panose="02010609060101010101" charset="-122"/>
              <a:cs typeface="楷体" panose="02010609060101010101" charset="-122"/>
              <a:sym typeface="+mn-ea"/>
            </a:endParaRPr>
          </a:p>
          <a:p>
            <a:pPr indent="0" algn="l" fontAlgn="auto">
              <a:lnSpc>
                <a:spcPct val="118000"/>
              </a:lnSpc>
              <a:spcBef>
                <a:spcPts val="0"/>
              </a:spcBef>
              <a:spcAft>
                <a:spcPts val="0"/>
              </a:spcAft>
            </a:pPr>
            <a:r>
              <a:rPr lang="en-US" altLang="zh-CN" sz="1400" b="1">
                <a:latin typeface="楷体" panose="02010609060101010101" charset="-122"/>
                <a:ea typeface="楷体" panose="02010609060101010101" charset="-122"/>
                <a:cs typeface="楷体" panose="02010609060101010101" charset="-122"/>
                <a:sym typeface="+mn-ea"/>
              </a:rPr>
              <a:t>              </a:t>
            </a:r>
            <a:endParaRPr lang="en-US" altLang="zh-CN" sz="1400" b="1">
              <a:latin typeface="楷体" panose="02010609060101010101" charset="-122"/>
              <a:ea typeface="楷体" panose="02010609060101010101" charset="-122"/>
              <a:cs typeface="楷体" panose="02010609060101010101" charset="-122"/>
              <a:sym typeface="+mn-ea"/>
            </a:endParaRPr>
          </a:p>
          <a:p>
            <a:pPr indent="0" algn="l" fontAlgn="auto">
              <a:lnSpc>
                <a:spcPct val="118000"/>
              </a:lnSpc>
              <a:spcBef>
                <a:spcPts val="0"/>
              </a:spcBef>
              <a:spcAft>
                <a:spcPts val="0"/>
              </a:spcAft>
            </a:pPr>
            <a:endParaRPr lang="en-US" altLang="zh-CN" sz="1400" b="1">
              <a:latin typeface="楷体" panose="02010609060101010101" charset="-122"/>
              <a:ea typeface="楷体" panose="02010609060101010101" charset="-122"/>
              <a:cs typeface="楷体" panose="02010609060101010101" charset="-122"/>
              <a:sym typeface="+mn-ea"/>
            </a:endParaRPr>
          </a:p>
          <a:p>
            <a:pPr indent="0" algn="l" fontAlgn="auto">
              <a:lnSpc>
                <a:spcPct val="118000"/>
              </a:lnSpc>
              <a:spcBef>
                <a:spcPts val="0"/>
              </a:spcBef>
              <a:spcAft>
                <a:spcPts val="0"/>
              </a:spcAft>
            </a:pPr>
            <a:endParaRPr lang="en-US" altLang="zh-CN" sz="1400" b="1">
              <a:latin typeface="楷体" panose="02010609060101010101" charset="-122"/>
              <a:ea typeface="楷体" panose="02010609060101010101" charset="-122"/>
              <a:cs typeface="楷体" panose="02010609060101010101" charset="-122"/>
              <a:sym typeface="+mn-ea"/>
            </a:endParaRPr>
          </a:p>
          <a:p>
            <a:pPr indent="0" algn="l" fontAlgn="auto">
              <a:lnSpc>
                <a:spcPct val="118000"/>
              </a:lnSpc>
              <a:spcBef>
                <a:spcPts val="0"/>
              </a:spcBef>
              <a:spcAft>
                <a:spcPts val="0"/>
              </a:spcAft>
            </a:pPr>
            <a:r>
              <a:rPr lang="en-US" altLang="zh-CN" sz="1400" b="1">
                <a:latin typeface="楷体" panose="02010609060101010101" charset="-122"/>
                <a:ea typeface="楷体" panose="02010609060101010101" charset="-122"/>
                <a:cs typeface="楷体" panose="02010609060101010101" charset="-122"/>
                <a:sym typeface="+mn-ea"/>
              </a:rPr>
              <a:t>                   </a:t>
            </a:r>
            <a:endParaRPr lang="en-US" altLang="zh-CN" sz="1400" b="1">
              <a:latin typeface="楷体" panose="02010609060101010101" charset="-122"/>
              <a:ea typeface="楷体" panose="02010609060101010101" charset="-122"/>
              <a:cs typeface="楷体" panose="02010609060101010101" charset="-122"/>
              <a:sym typeface="+mn-ea"/>
            </a:endParaRPr>
          </a:p>
          <a:p>
            <a:pPr indent="0" algn="r" fontAlgn="auto">
              <a:lnSpc>
                <a:spcPct val="118000"/>
              </a:lnSpc>
              <a:spcBef>
                <a:spcPts val="0"/>
              </a:spcBef>
              <a:spcAft>
                <a:spcPts val="0"/>
              </a:spcAft>
            </a:pPr>
            <a:r>
              <a:rPr lang="zh-CN" altLang="en-US" sz="1200" b="1">
                <a:latin typeface="楷体" panose="02010609060101010101" charset="-122"/>
                <a:ea typeface="楷体" panose="02010609060101010101" charset="-122"/>
                <a:cs typeface="楷体" panose="02010609060101010101" charset="-122"/>
                <a:sym typeface="+mn-ea"/>
              </a:rPr>
              <a:t> </a:t>
            </a:r>
            <a:r>
              <a:rPr lang="en-US" altLang="zh-CN" sz="1200" b="1">
                <a:latin typeface="楷体" panose="02010609060101010101" charset="-122"/>
                <a:ea typeface="楷体" panose="02010609060101010101" charset="-122"/>
                <a:cs typeface="楷体" panose="02010609060101010101" charset="-122"/>
                <a:sym typeface="+mn-ea"/>
              </a:rPr>
              <a:t> </a:t>
            </a:r>
            <a:r>
              <a:rPr lang="zh-CN" altLang="en-US" sz="1200" b="1">
                <a:latin typeface="楷体" panose="02010609060101010101" charset="-122"/>
                <a:ea typeface="楷体" panose="02010609060101010101" charset="-122"/>
                <a:cs typeface="楷体" panose="02010609060101010101" charset="-122"/>
                <a:sym typeface="+mn-ea"/>
              </a:rPr>
              <a:t>                                       </a:t>
            </a:r>
            <a:r>
              <a:rPr lang="en-US" altLang="zh-CN" sz="1200" b="1">
                <a:latin typeface="楷体" panose="02010609060101010101" charset="-122"/>
                <a:ea typeface="楷体" panose="02010609060101010101" charset="-122"/>
                <a:cs typeface="楷体" panose="02010609060101010101" charset="-122"/>
                <a:sym typeface="+mn-ea"/>
              </a:rPr>
              <a:t>                                                                                            </a:t>
            </a:r>
            <a:endParaRPr lang="en-US" altLang="zh-CN" sz="1200" b="1">
              <a:latin typeface="楷体" panose="02010609060101010101" charset="-122"/>
              <a:ea typeface="楷体" panose="02010609060101010101" charset="-122"/>
              <a:cs typeface="楷体" panose="02010609060101010101" charset="-122"/>
              <a:sym typeface="+mn-ea"/>
            </a:endParaRPr>
          </a:p>
        </p:txBody>
      </p:sp>
      <p:sp>
        <p:nvSpPr>
          <p:cNvPr id="6" name="文本框 5"/>
          <p:cNvSpPr txBox="1"/>
          <p:nvPr/>
        </p:nvSpPr>
        <p:spPr>
          <a:xfrm>
            <a:off x="103505" y="2423160"/>
            <a:ext cx="4447540" cy="4258310"/>
          </a:xfrm>
          <a:prstGeom prst="rect">
            <a:avLst/>
          </a:prstGeom>
          <a:noFill/>
        </p:spPr>
        <p:txBody>
          <a:bodyPr wrap="square" rtlCol="0">
            <a:noAutofit/>
          </a:bodyPr>
          <a:p>
            <a:pPr indent="0" algn="l" fontAlgn="auto">
              <a:lnSpc>
                <a:spcPct val="135000"/>
              </a:lnSpc>
              <a:spcBef>
                <a:spcPts val="0"/>
              </a:spcBef>
              <a:spcAft>
                <a:spcPts val="0"/>
              </a:spcAft>
            </a:pPr>
            <a:r>
              <a:rPr lang="en-US" altLang="zh-CN" sz="1200" b="1">
                <a:latin typeface="楷体" panose="02010609060101010101" charset="-122"/>
                <a:ea typeface="楷体" panose="02010609060101010101" charset="-122"/>
                <a:cs typeface="楷体" panose="02010609060101010101" charset="-122"/>
              </a:rPr>
              <a:t>    </a:t>
            </a:r>
            <a:r>
              <a:rPr lang="en-US" altLang="zh-CN" sz="1200">
                <a:latin typeface="楷体" panose="02010609060101010101" charset="-122"/>
                <a:ea typeface="楷体" panose="02010609060101010101" charset="-122"/>
                <a:cs typeface="楷体" panose="02010609060101010101" charset="-122"/>
                <a:sym typeface="+mn-ea"/>
              </a:rPr>
              <a:t> </a:t>
            </a:r>
            <a:r>
              <a:rPr lang="zh-CN" altLang="en-US" sz="1200" b="1">
                <a:latin typeface="楷体" panose="02010609060101010101" charset="-122"/>
                <a:ea typeface="楷体" panose="02010609060101010101" charset="-122"/>
                <a:cs typeface="楷体" panose="02010609060101010101" charset="-122"/>
                <a:sym typeface="+mn-ea"/>
              </a:rPr>
              <a:t>课程标准是国家对基础教育课程的基本规范和质量要求，为教师的教学提供了根本依据。为进一步推进小学信息科技课程标准的学习，构建高效课堂，切实将信息科技课程标准的教育理念落实到课堂教学中，提升信息科技课育人质量，</a:t>
            </a:r>
            <a:r>
              <a:rPr lang="en-US" altLang="zh-CN" sz="1200" b="1">
                <a:latin typeface="楷体" panose="02010609060101010101" charset="-122"/>
                <a:ea typeface="楷体" panose="02010609060101010101" charset="-122"/>
                <a:cs typeface="楷体" panose="02010609060101010101" charset="-122"/>
                <a:sym typeface="+mn-ea"/>
              </a:rPr>
              <a:t>10</a:t>
            </a:r>
            <a:r>
              <a:rPr lang="zh-CN" altLang="en-US" sz="1200" b="1">
                <a:latin typeface="楷体" panose="02010609060101010101" charset="-122"/>
                <a:ea typeface="楷体" panose="02010609060101010101" charset="-122"/>
                <a:cs typeface="楷体" panose="02010609060101010101" charset="-122"/>
                <a:sym typeface="+mn-ea"/>
              </a:rPr>
              <a:t>月</a:t>
            </a:r>
            <a:r>
              <a:rPr lang="en-US" altLang="zh-CN" sz="1200" b="1">
                <a:latin typeface="楷体" panose="02010609060101010101" charset="-122"/>
                <a:ea typeface="楷体" panose="02010609060101010101" charset="-122"/>
                <a:cs typeface="楷体" panose="02010609060101010101" charset="-122"/>
                <a:sym typeface="+mn-ea"/>
              </a:rPr>
              <a:t>18</a:t>
            </a:r>
            <a:r>
              <a:rPr lang="zh-CN" altLang="en-US" sz="1200" b="1">
                <a:latin typeface="楷体" panose="02010609060101010101" charset="-122"/>
                <a:ea typeface="楷体" panose="02010609060101010101" charset="-122"/>
                <a:cs typeface="楷体" panose="02010609060101010101" charset="-122"/>
                <a:sym typeface="+mn-ea"/>
              </a:rPr>
              <a:t>日下午，贺兰八小信息科技教研组开展了《信息科技课程标准（</a:t>
            </a:r>
            <a:r>
              <a:rPr lang="en-US" altLang="zh-CN" sz="1200" b="1">
                <a:latin typeface="楷体" panose="02010609060101010101" charset="-122"/>
                <a:ea typeface="楷体" panose="02010609060101010101" charset="-122"/>
                <a:cs typeface="楷体" panose="02010609060101010101" charset="-122"/>
                <a:sym typeface="+mn-ea"/>
              </a:rPr>
              <a:t>2022</a:t>
            </a:r>
            <a:r>
              <a:rPr lang="zh-CN" altLang="en-US" sz="1200" b="1">
                <a:latin typeface="楷体" panose="02010609060101010101" charset="-122"/>
                <a:ea typeface="楷体" panose="02010609060101010101" charset="-122"/>
                <a:cs typeface="楷体" panose="02010609060101010101" charset="-122"/>
                <a:sym typeface="+mn-ea"/>
              </a:rPr>
              <a:t>版）》学习交流活动。</a:t>
            </a:r>
            <a:endParaRPr lang="zh-CN" altLang="en-US" sz="1200" b="1">
              <a:latin typeface="楷体" panose="02010609060101010101" charset="-122"/>
              <a:ea typeface="楷体" panose="02010609060101010101" charset="-122"/>
              <a:cs typeface="楷体" panose="02010609060101010101" charset="-122"/>
              <a:sym typeface="+mn-ea"/>
            </a:endParaRPr>
          </a:p>
          <a:p>
            <a:pPr indent="0" algn="l" fontAlgn="auto">
              <a:lnSpc>
                <a:spcPct val="135000"/>
              </a:lnSpc>
              <a:spcBef>
                <a:spcPts val="0"/>
              </a:spcBef>
              <a:spcAft>
                <a:spcPts val="0"/>
              </a:spcAft>
            </a:pPr>
            <a:r>
              <a:rPr lang="zh-CN" altLang="en-US" sz="1200" b="1">
                <a:latin typeface="楷体" panose="02010609060101010101" charset="-122"/>
                <a:ea typeface="楷体" panose="02010609060101010101" charset="-122"/>
                <a:cs typeface="楷体" panose="02010609060101010101" charset="-122"/>
                <a:sym typeface="+mn-ea"/>
              </a:rPr>
              <a:t>    本次活动主要围绕小学信息科技课程的总目标和学段目标进行学习，由信息科技组长黄晶晶老师领学。活动中，黄老师利用思维导图，清晰的向各位信息科技老师呈现了新旧课标的区别，并结合教学实际分享自己对于新课标的理解。同时，对信息科技组教师在教学设计上提出了更高的要求，让老师们对信息科技教学工作有了更明确的方向。学习中，老师们认真学习，详细记录，让新课标的理念根植于心。</a:t>
            </a:r>
            <a:endParaRPr lang="zh-CN" altLang="en-US" sz="1200" b="1">
              <a:latin typeface="楷体" panose="02010609060101010101" charset="-122"/>
              <a:ea typeface="楷体" panose="02010609060101010101" charset="-122"/>
              <a:cs typeface="楷体" panose="02010609060101010101" charset="-122"/>
              <a:sym typeface="+mn-ea"/>
            </a:endParaRPr>
          </a:p>
          <a:p>
            <a:pPr indent="0" algn="l" fontAlgn="auto">
              <a:lnSpc>
                <a:spcPct val="135000"/>
              </a:lnSpc>
              <a:spcBef>
                <a:spcPts val="0"/>
              </a:spcBef>
              <a:spcAft>
                <a:spcPts val="0"/>
              </a:spcAft>
            </a:pPr>
            <a:r>
              <a:rPr lang="en-US" altLang="zh-CN" sz="1200" b="1">
                <a:latin typeface="楷体" panose="02010609060101010101" charset="-122"/>
                <a:ea typeface="楷体" panose="02010609060101010101" charset="-122"/>
                <a:cs typeface="楷体" panose="02010609060101010101" charset="-122"/>
                <a:sym typeface="+mn-ea"/>
              </a:rPr>
              <a:t>    </a:t>
            </a:r>
            <a:r>
              <a:rPr lang="zh-CN" altLang="en-US" sz="1200" b="1">
                <a:latin typeface="楷体" panose="02010609060101010101" charset="-122"/>
                <a:ea typeface="楷体" panose="02010609060101010101" charset="-122"/>
                <a:cs typeface="楷体" panose="02010609060101010101" charset="-122"/>
                <a:sym typeface="+mn-ea"/>
              </a:rPr>
              <a:t>随后，黄老师又结合上一次教学检查中的优点和存在的一些问题进行了详细反馈，对于老师们在信息科技教学设计中存在的一些困惑进行了交流探讨。最后，教导处蒋晓莹副校长对此次教研活动进行了点评和总结，她希望老师们能够互相学习</a:t>
            </a:r>
            <a:endParaRPr lang="zh-CN" altLang="en-US" sz="1200" b="1">
              <a:latin typeface="楷体" panose="02010609060101010101" charset="-122"/>
              <a:ea typeface="楷体" panose="02010609060101010101" charset="-122"/>
              <a:cs typeface="楷体" panose="02010609060101010101" charset="-122"/>
              <a:sym typeface="+mn-ea"/>
            </a:endParaRPr>
          </a:p>
        </p:txBody>
      </p:sp>
      <p:pic>
        <p:nvPicPr>
          <p:cNvPr id="11" name="图片 10" descr="43722da4bc431d3b92cb8333d07a933b"/>
          <p:cNvPicPr>
            <a:picLocks noChangeAspect="1"/>
          </p:cNvPicPr>
          <p:nvPr/>
        </p:nvPicPr>
        <p:blipFill>
          <a:blip r:embed="rId4"/>
          <a:stretch>
            <a:fillRect/>
          </a:stretch>
        </p:blipFill>
        <p:spPr>
          <a:xfrm>
            <a:off x="4681855" y="2423160"/>
            <a:ext cx="4045585" cy="4105910"/>
          </a:xfrm>
          <a:prstGeom prst="rect">
            <a:avLst/>
          </a:prstGeom>
        </p:spPr>
      </p:pic>
    </p:spTree>
    <p:custDataLst>
      <p:tags r:id="rId5"/>
    </p:custDataLst>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62.xml><?xml version="1.0" encoding="utf-8"?>
<p:tagLst xmlns:p="http://schemas.openxmlformats.org/presentationml/2006/main">
  <p:tag name="KSO_WM_UNIT_PLACING_PICTURE_USER_VIEWPORT" val="{&quot;height&quot;:11197,&quot;width&quot;:14671}"/>
</p:tagLst>
</file>

<file path=ppt/tags/tag63.xml><?xml version="1.0" encoding="utf-8"?>
<p:tagLst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 name="KSO_WM_SLIDE_MODEL_TYPE" val="cover"/>
</p:tagLst>
</file>

<file path=ppt/tags/tag64.xml><?xml version="1.0" encoding="utf-8"?>
<p:tagLst xmlns:p="http://schemas.openxmlformats.org/presentationml/2006/main">
  <p:tag name="KSO_WPP_MARK_KEY" val="6116a9e8-3724-4abc-9f0c-a8bf874b5230"/>
  <p:tag name="COMMONDATA" val="eyJoZGlkIjoiZmYxOWVmZTRkNjFjM2M0OTFhNjUyYTAzNzMyMGMxYTcifQ=="/>
  <p:tag name="commondata" val="eyJoZGlkIjoiYjBhNWVmNDA1MWE3OWM0MDZhNGRhZmUwMWM1ZWUyYjcifQ=="/>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877</Words>
  <Application>WPS 演示</Application>
  <PresentationFormat>全屏显示(4:3)</PresentationFormat>
  <Paragraphs>28</Paragraphs>
  <Slides>1</Slides>
  <Notes>1</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vt:i4>
      </vt:variant>
    </vt:vector>
  </HeadingPairs>
  <TitlesOfParts>
    <vt:vector size="9" baseType="lpstr">
      <vt:lpstr>Arial</vt:lpstr>
      <vt:lpstr>宋体</vt:lpstr>
      <vt:lpstr>Wingdings</vt:lpstr>
      <vt:lpstr>微软雅黑</vt:lpstr>
      <vt:lpstr>楷体</vt:lpstr>
      <vt:lpstr>华文行楷</vt:lpstr>
      <vt:lpstr>Arial Unicode MS</vt:lpstr>
      <vt:lpstr>Office 主题​​</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企业用户_1158243298</cp:lastModifiedBy>
  <cp:revision>170</cp:revision>
  <dcterms:created xsi:type="dcterms:W3CDTF">2019-06-19T02:08:00Z</dcterms:created>
  <dcterms:modified xsi:type="dcterms:W3CDTF">2024-06-11T02:14:51Z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2052-12.1.0.17133</vt:lpwstr>
  </property>
  <property fmtid="{D5CDD505-2E9C-101B-9397-08002B2CF9AE}" pid="3" name="ICV">
    <vt:lpwstr>8371B5033101418897297F96FD4EECE9_13</vt:lpwstr>
  </property>
</Properties>
</file>