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Lst>
  <p:sldSz cx="9144000" cy="6858000" type="screen4x3"/>
  <p:notesSz cx="9144000" cy="6858000"/>
  <p:embeddedFontLst>
    <p:embeddedFont>
      <p:font typeface="华文行楷" panose="02010800040101010101" pitchFamily="2" charset="-122"/>
      <p:regular r:id="rId7"/>
    </p:embeddedFont>
    <p:embeddedFont>
      <p:font typeface="Microsoft JhengHei" panose="020B0604030504040204" charset="-120"/>
      <p:regular r:id="rId8"/>
    </p:embeddedFont>
    <p:embeddedFont>
      <p:font typeface="楷体" panose="02010609060101010101" charset="-122"/>
      <p:regular r:id="rId9"/>
    </p:embeddedFont>
    <p:embeddedFont>
      <p:font typeface="Calibri" panose="020F0502020204030204" charset="0"/>
      <p:regular r:id="rId10"/>
      <p:bold r:id="rId11"/>
      <p:italic r:id="rId12"/>
      <p:boldItalic r:id="rId13"/>
    </p:embeddedFont>
  </p:embeddedFontLst>
  <p:custDataLst>
    <p:tags r:id="rId14"/>
  </p:custData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59"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78" d="100"/>
          <a:sy n="78" d="100"/>
        </p:scale>
        <p:origin x="940" y="-600"/>
      </p:cViewPr>
      <p:guideLst>
        <p:guide orient="horz" pos="2859"/>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font" Target="fonts/font3.fntdata"/><Relationship Id="rId8" Type="http://schemas.openxmlformats.org/officeDocument/2006/relationships/font" Target="fonts/font2.fntdata"/><Relationship Id="rId7" Type="http://schemas.openxmlformats.org/officeDocument/2006/relationships/font" Target="fonts/font1.fntdata"/><Relationship Id="rId6" Type="http://schemas.openxmlformats.org/officeDocument/2006/relationships/tableStyles" Target="tableStyles.xml"/><Relationship Id="rId5" Type="http://schemas.openxmlformats.org/officeDocument/2006/relationships/viewProps" Target="viewProps.xml"/><Relationship Id="rId4" Type="http://schemas.openxmlformats.org/officeDocument/2006/relationships/presProps" Target="presProps.xml"/><Relationship Id="rId3" Type="http://schemas.openxmlformats.org/officeDocument/2006/relationships/slide" Target="slides/slide1.xml"/><Relationship Id="rId2" Type="http://schemas.openxmlformats.org/officeDocument/2006/relationships/theme" Target="theme/theme1.xml"/><Relationship Id="rId14" Type="http://schemas.openxmlformats.org/officeDocument/2006/relationships/tags" Target="tags/tag1.xml"/><Relationship Id="rId13" Type="http://schemas.openxmlformats.org/officeDocument/2006/relationships/font" Target="fonts/font7.fntdata"/><Relationship Id="rId12" Type="http://schemas.openxmlformats.org/officeDocument/2006/relationships/font" Target="fonts/font6.fntdata"/><Relationship Id="rId11" Type="http://schemas.openxmlformats.org/officeDocument/2006/relationships/font" Target="fonts/font5.fntdata"/><Relationship Id="rId10" Type="http://schemas.openxmlformats.org/officeDocument/2006/relationships/font" Target="fonts/font4.fntdata"/><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body" idx="1"/>
          </p:nvPr>
        </p:nvSpPr>
        <p:spPr/>
        <p:txBody>
          <a:bodyPr lIns="0" tIns="0" rIns="0" bIns="0"/>
          <a:lstStyle>
            <a:lvl1pPr>
              <a:defRPr/>
            </a:lvl1pPr>
          </a:lstStyle>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image" Target="../media/image2.png"/><Relationship Id="rId6" Type="http://schemas.openxmlformats.org/officeDocument/2006/relationships/image" Target="../media/image1.pn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9144000" cy="6858000"/>
          </a:xfrm>
          <a:prstGeom prst="rect">
            <a:avLst/>
          </a:prstGeom>
          <a:blipFill>
            <a:blip r:embed="rId6" cstate="print"/>
            <a:stretch>
              <a:fillRect/>
            </a:stretch>
          </a:blipFill>
        </p:spPr>
        <p:txBody>
          <a:bodyPr wrap="square" lIns="0" tIns="0" rIns="0" bIns="0" rtlCol="0"/>
          <a:lstStyle/>
          <a:p/>
        </p:txBody>
      </p:sp>
      <p:sp>
        <p:nvSpPr>
          <p:cNvPr id="17" name="bk object 17"/>
          <p:cNvSpPr/>
          <p:nvPr/>
        </p:nvSpPr>
        <p:spPr>
          <a:xfrm>
            <a:off x="472440" y="390690"/>
            <a:ext cx="636905" cy="584835"/>
          </a:xfrm>
          <a:custGeom>
            <a:avLst/>
            <a:gdLst/>
            <a:ahLst/>
            <a:cxnLst/>
            <a:rect l="l" t="t" r="r" b="b"/>
            <a:pathLst>
              <a:path w="636905" h="584835">
                <a:moveTo>
                  <a:pt x="318769" y="584352"/>
                </a:moveTo>
                <a:lnTo>
                  <a:pt x="267165" y="580528"/>
                </a:lnTo>
                <a:lnTo>
                  <a:pt x="218208" y="569456"/>
                </a:lnTo>
                <a:lnTo>
                  <a:pt x="172550" y="551737"/>
                </a:lnTo>
                <a:lnTo>
                  <a:pt x="130841" y="527972"/>
                </a:lnTo>
                <a:lnTo>
                  <a:pt x="93733" y="498762"/>
                </a:lnTo>
                <a:lnTo>
                  <a:pt x="61878" y="464707"/>
                </a:lnTo>
                <a:lnTo>
                  <a:pt x="35926" y="426409"/>
                </a:lnTo>
                <a:lnTo>
                  <a:pt x="16528" y="384468"/>
                </a:lnTo>
                <a:lnTo>
                  <a:pt x="4335" y="339485"/>
                </a:lnTo>
                <a:lnTo>
                  <a:pt x="0" y="292061"/>
                </a:lnTo>
                <a:lnTo>
                  <a:pt x="4335" y="244699"/>
                </a:lnTo>
                <a:lnTo>
                  <a:pt x="16528" y="199766"/>
                </a:lnTo>
                <a:lnTo>
                  <a:pt x="35926" y="157864"/>
                </a:lnTo>
                <a:lnTo>
                  <a:pt x="61878" y="119595"/>
                </a:lnTo>
                <a:lnTo>
                  <a:pt x="93733" y="85561"/>
                </a:lnTo>
                <a:lnTo>
                  <a:pt x="130841" y="56365"/>
                </a:lnTo>
                <a:lnTo>
                  <a:pt x="172550" y="32608"/>
                </a:lnTo>
                <a:lnTo>
                  <a:pt x="218208" y="14894"/>
                </a:lnTo>
                <a:lnTo>
                  <a:pt x="267165" y="3823"/>
                </a:lnTo>
                <a:lnTo>
                  <a:pt x="318769" y="0"/>
                </a:lnTo>
                <a:lnTo>
                  <a:pt x="370373" y="3824"/>
                </a:lnTo>
                <a:lnTo>
                  <a:pt x="419326" y="14895"/>
                </a:lnTo>
                <a:lnTo>
                  <a:pt x="464972" y="32611"/>
                </a:lnTo>
                <a:lnTo>
                  <a:pt x="506657" y="56372"/>
                </a:lnTo>
                <a:lnTo>
                  <a:pt x="543726" y="85575"/>
                </a:lnTo>
                <a:lnTo>
                  <a:pt x="575524" y="119619"/>
                </a:lnTo>
                <a:lnTo>
                  <a:pt x="601395" y="157903"/>
                </a:lnTo>
                <a:lnTo>
                  <a:pt x="620686" y="199825"/>
                </a:lnTo>
                <a:lnTo>
                  <a:pt x="632741" y="244783"/>
                </a:lnTo>
                <a:lnTo>
                  <a:pt x="636904" y="292176"/>
                </a:lnTo>
                <a:lnTo>
                  <a:pt x="632741" y="339569"/>
                </a:lnTo>
                <a:lnTo>
                  <a:pt x="620686" y="384527"/>
                </a:lnTo>
                <a:lnTo>
                  <a:pt x="601395" y="426448"/>
                </a:lnTo>
                <a:lnTo>
                  <a:pt x="575524" y="464732"/>
                </a:lnTo>
                <a:lnTo>
                  <a:pt x="543726" y="498776"/>
                </a:lnTo>
                <a:lnTo>
                  <a:pt x="506657" y="527979"/>
                </a:lnTo>
                <a:lnTo>
                  <a:pt x="464972" y="551740"/>
                </a:lnTo>
                <a:lnTo>
                  <a:pt x="419326" y="569457"/>
                </a:lnTo>
                <a:lnTo>
                  <a:pt x="370373" y="580528"/>
                </a:lnTo>
                <a:lnTo>
                  <a:pt x="318769" y="584352"/>
                </a:lnTo>
                <a:close/>
              </a:path>
            </a:pathLst>
          </a:custGeom>
          <a:solidFill>
            <a:srgbClr val="FFFFFF"/>
          </a:solidFill>
        </p:spPr>
        <p:txBody>
          <a:bodyPr wrap="square" lIns="0" tIns="0" rIns="0" bIns="0" rtlCol="0"/>
          <a:lstStyle/>
          <a:p/>
        </p:txBody>
      </p:sp>
      <p:sp>
        <p:nvSpPr>
          <p:cNvPr id="18" name="bk object 18"/>
          <p:cNvSpPr/>
          <p:nvPr/>
        </p:nvSpPr>
        <p:spPr>
          <a:xfrm>
            <a:off x="363854" y="375285"/>
            <a:ext cx="4431664" cy="1525269"/>
          </a:xfrm>
          <a:prstGeom prst="rect">
            <a:avLst/>
          </a:prstGeom>
          <a:blipFill>
            <a:blip r:embed="rId7" cstate="print"/>
            <a:stretch>
              <a:fillRect/>
            </a:stretch>
          </a:blipFill>
        </p:spPr>
        <p:txBody>
          <a:bodyPr wrap="square" lIns="0" tIns="0" rIns="0" bIns="0" rtlCol="0"/>
          <a:lstStyle/>
          <a:p/>
        </p:txBody>
      </p:sp>
      <p:sp>
        <p:nvSpPr>
          <p:cNvPr id="2" name="Holder 2"/>
          <p:cNvSpPr>
            <a:spLocks noGrp="1"/>
          </p:cNvSpPr>
          <p:nvPr>
            <p:ph type="title"/>
          </p:nvPr>
        </p:nvSpPr>
        <p:spPr>
          <a:xfrm>
            <a:off x="457200" y="274320"/>
            <a:ext cx="8229600" cy="1097280"/>
          </a:xfrm>
          <a:prstGeom prst="rect">
            <a:avLst/>
          </a:prstGeom>
        </p:spPr>
        <p:txBody>
          <a:bodyPr wrap="square" lIns="0" tIns="0" rIns="0" bIns="0">
            <a:spAutoFit/>
          </a:bodyPr>
          <a:lstStyle>
            <a:lvl1pPr>
              <a:defRPr/>
            </a:lvl1pPr>
          </a:lstStyle>
          <a:p/>
        </p:txBody>
      </p:sp>
      <p:sp>
        <p:nvSpPr>
          <p:cNvPr id="3" name="Holder 3"/>
          <p:cNvSpPr>
            <a:spLocks noGrp="1"/>
          </p:cNvSpPr>
          <p:nvPr>
            <p:ph type="body" idx="1"/>
          </p:nvPr>
        </p:nvSpPr>
        <p:spPr>
          <a:xfrm>
            <a:off x="457200" y="1577340"/>
            <a:ext cx="8229600" cy="4526280"/>
          </a:xfrm>
          <a:prstGeom prst="rect">
            <a:avLst/>
          </a:prstGeom>
        </p:spPr>
        <p:txBody>
          <a:bodyPr wrap="square" lIns="0" tIns="0" rIns="0" bIns="0">
            <a:spAutoFit/>
          </a:bodyPr>
          <a:lstStyle>
            <a:lvl1pPr>
              <a:defRPr/>
            </a:lvl1pPr>
          </a:lstStyle>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4.jpeg"/><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81000" y="417830"/>
            <a:ext cx="4110989" cy="1414780"/>
          </a:xfrm>
          <a:prstGeom prst="rect">
            <a:avLst/>
          </a:prstGeom>
        </p:spPr>
        <p:txBody>
          <a:bodyPr vert="horz" wrap="square" lIns="0" tIns="12700" rIns="0" bIns="0" rtlCol="0">
            <a:spAutoFit/>
          </a:bodyPr>
          <a:lstStyle/>
          <a:p>
            <a:pPr marL="998220">
              <a:lnSpc>
                <a:spcPct val="100000"/>
              </a:lnSpc>
              <a:spcBef>
                <a:spcPts val="100"/>
              </a:spcBef>
              <a:tabLst>
                <a:tab pos="2055495" algn="l"/>
              </a:tabLst>
            </a:pPr>
            <a:r>
              <a:rPr lang="en-US" sz="4800" b="1" dirty="0">
                <a:solidFill>
                  <a:srgbClr val="FF0000"/>
                </a:solidFill>
                <a:latin typeface="华文行楷" panose="02010800040101010101" pitchFamily="2" charset="-122"/>
                <a:ea typeface="华文行楷" panose="02010800040101010101" pitchFamily="2" charset="-122"/>
                <a:cs typeface="Microsoft JhengHei" panose="020B0604030504040204" charset="-120"/>
              </a:rPr>
              <a:t>  </a:t>
            </a:r>
            <a:r>
              <a:rPr sz="4800" b="1" dirty="0">
                <a:solidFill>
                  <a:srgbClr val="FF0000"/>
                </a:solidFill>
                <a:latin typeface="华文行楷" panose="02010800040101010101" pitchFamily="2" charset="-122"/>
                <a:ea typeface="华文行楷" panose="02010800040101010101" pitchFamily="2" charset="-122"/>
                <a:cs typeface="Microsoft JhengHei" panose="020B0604030504040204" charset="-120"/>
              </a:rPr>
              <a:t>简</a:t>
            </a:r>
            <a:r>
              <a:rPr lang="en-US" sz="4800" b="1" dirty="0">
                <a:solidFill>
                  <a:srgbClr val="FF0000"/>
                </a:solidFill>
                <a:latin typeface="华文行楷" panose="02010800040101010101" pitchFamily="2" charset="-122"/>
                <a:ea typeface="华文行楷" panose="02010800040101010101" pitchFamily="2" charset="-122"/>
                <a:cs typeface="Microsoft JhengHei" panose="020B0604030504040204" charset="-120"/>
              </a:rPr>
              <a:t>  </a:t>
            </a:r>
            <a:r>
              <a:rPr sz="4800" b="1" dirty="0">
                <a:solidFill>
                  <a:srgbClr val="FF0000"/>
                </a:solidFill>
                <a:latin typeface="华文行楷" panose="02010800040101010101" pitchFamily="2" charset="-122"/>
                <a:ea typeface="华文行楷" panose="02010800040101010101" pitchFamily="2" charset="-122"/>
                <a:cs typeface="Microsoft JhengHei" panose="020B0604030504040204" charset="-120"/>
              </a:rPr>
              <a:t>报</a:t>
            </a:r>
            <a:endParaRPr sz="4800" dirty="0">
              <a:latin typeface="华文行楷" panose="02010800040101010101" pitchFamily="2" charset="-122"/>
              <a:ea typeface="华文行楷" panose="02010800040101010101" pitchFamily="2" charset="-122"/>
              <a:cs typeface="Microsoft JhengHei" panose="020B0604030504040204" charset="-120"/>
            </a:endParaRPr>
          </a:p>
          <a:p>
            <a:pPr marL="12700" algn="ctr">
              <a:lnSpc>
                <a:spcPct val="100000"/>
              </a:lnSpc>
              <a:spcBef>
                <a:spcPts val="3495"/>
              </a:spcBef>
              <a:tabLst>
                <a:tab pos="1716405" algn="l"/>
                <a:tab pos="2615565" algn="l"/>
              </a:tabLst>
            </a:pPr>
            <a:r>
              <a:rPr sz="1400" b="1" dirty="0" err="1">
                <a:solidFill>
                  <a:srgbClr val="0000CC"/>
                </a:solidFill>
                <a:latin typeface="楷体" panose="02010609060101010101" charset="-122"/>
                <a:cs typeface="楷体" panose="02010609060101010101" charset="-122"/>
              </a:rPr>
              <a:t>贺兰县第八小</a:t>
            </a:r>
            <a:r>
              <a:rPr sz="1400" b="1" spc="-5" dirty="0" err="1">
                <a:solidFill>
                  <a:srgbClr val="0000CC"/>
                </a:solidFill>
                <a:latin typeface="楷体" panose="02010609060101010101" charset="-122"/>
                <a:cs typeface="楷体" panose="02010609060101010101" charset="-122"/>
              </a:rPr>
              <a:t>学</a:t>
            </a:r>
            <a:r>
              <a:rPr lang="en-US" sz="1400" b="1" spc="-5" dirty="0">
                <a:solidFill>
                  <a:srgbClr val="0000CC"/>
                </a:solidFill>
                <a:latin typeface="楷体" panose="02010609060101010101" charset="-122"/>
                <a:cs typeface="楷体" panose="02010609060101010101" charset="-122"/>
              </a:rPr>
              <a:t>    </a:t>
            </a:r>
            <a:r>
              <a:rPr sz="1400" b="1" spc="-5" dirty="0">
                <a:solidFill>
                  <a:srgbClr val="0000CC"/>
                </a:solidFill>
                <a:latin typeface="楷体" panose="02010609060101010101" charset="-122"/>
                <a:cs typeface="楷体" panose="02010609060101010101" charset="-122"/>
              </a:rPr>
              <a:t>第</a:t>
            </a:r>
            <a:r>
              <a:rPr sz="1400" b="1" spc="10" dirty="0">
                <a:solidFill>
                  <a:srgbClr val="0000CC"/>
                </a:solidFill>
                <a:latin typeface="楷体" panose="02010609060101010101" charset="-122"/>
                <a:cs typeface="楷体" panose="02010609060101010101" charset="-122"/>
              </a:rPr>
              <a:t> </a:t>
            </a:r>
            <a:r>
              <a:rPr lang="en-US" sz="1400" b="1" spc="10" dirty="0">
                <a:solidFill>
                  <a:srgbClr val="0000CC"/>
                </a:solidFill>
                <a:latin typeface="楷体" panose="02010609060101010101" charset="-122"/>
                <a:cs typeface="楷体" panose="02010609060101010101" charset="-122"/>
              </a:rPr>
              <a:t>17</a:t>
            </a:r>
            <a:r>
              <a:rPr sz="1400" b="1" spc="15" dirty="0">
                <a:solidFill>
                  <a:srgbClr val="0000CC"/>
                </a:solidFill>
                <a:latin typeface="楷体" panose="02010609060101010101" charset="-122"/>
                <a:cs typeface="楷体" panose="02010609060101010101" charset="-122"/>
              </a:rPr>
              <a:t> </a:t>
            </a:r>
            <a:r>
              <a:rPr sz="1400" b="1" spc="-5" dirty="0">
                <a:solidFill>
                  <a:srgbClr val="0000CC"/>
                </a:solidFill>
                <a:latin typeface="楷体" panose="02010609060101010101" charset="-122"/>
                <a:cs typeface="楷体" panose="02010609060101010101" charset="-122"/>
              </a:rPr>
              <a:t>期</a:t>
            </a:r>
            <a:r>
              <a:rPr lang="en-US" sz="1400" b="1" spc="-5" dirty="0">
                <a:solidFill>
                  <a:srgbClr val="0000CC"/>
                </a:solidFill>
                <a:latin typeface="楷体" panose="02010609060101010101" charset="-122"/>
                <a:cs typeface="楷体" panose="02010609060101010101" charset="-122"/>
              </a:rPr>
              <a:t>    </a:t>
            </a:r>
            <a:r>
              <a:rPr sz="1400" b="1" dirty="0">
                <a:solidFill>
                  <a:srgbClr val="0000CC"/>
                </a:solidFill>
                <a:latin typeface="楷体" panose="02010609060101010101" charset="-122"/>
                <a:cs typeface="楷体" panose="02010609060101010101" charset="-122"/>
              </a:rPr>
              <a:t>202</a:t>
            </a:r>
            <a:r>
              <a:rPr lang="en-US" sz="1400" b="1" dirty="0">
                <a:solidFill>
                  <a:srgbClr val="0000CC"/>
                </a:solidFill>
                <a:latin typeface="楷体" panose="02010609060101010101" charset="-122"/>
                <a:cs typeface="楷体" panose="02010609060101010101" charset="-122"/>
              </a:rPr>
              <a:t>4</a:t>
            </a:r>
            <a:r>
              <a:rPr sz="1400" b="1" dirty="0">
                <a:solidFill>
                  <a:srgbClr val="0000CC"/>
                </a:solidFill>
                <a:latin typeface="楷体" panose="02010609060101010101" charset="-122"/>
                <a:cs typeface="楷体" panose="02010609060101010101" charset="-122"/>
              </a:rPr>
              <a:t>年</a:t>
            </a:r>
            <a:r>
              <a:rPr lang="en-US" sz="1400" b="1" dirty="0">
                <a:solidFill>
                  <a:srgbClr val="0000CC"/>
                </a:solidFill>
                <a:latin typeface="楷体" panose="02010609060101010101" charset="-122"/>
                <a:cs typeface="楷体" panose="02010609060101010101" charset="-122"/>
              </a:rPr>
              <a:t>3</a:t>
            </a:r>
            <a:r>
              <a:rPr sz="1400" b="1" dirty="0">
                <a:solidFill>
                  <a:srgbClr val="0000CC"/>
                </a:solidFill>
                <a:latin typeface="楷体" panose="02010609060101010101" charset="-122"/>
                <a:cs typeface="楷体" panose="02010609060101010101" charset="-122"/>
              </a:rPr>
              <a:t>月</a:t>
            </a:r>
            <a:r>
              <a:rPr lang="en-US" sz="1400" b="1" dirty="0">
                <a:solidFill>
                  <a:srgbClr val="0000CC"/>
                </a:solidFill>
                <a:latin typeface="楷体" panose="02010609060101010101" charset="-122"/>
                <a:cs typeface="楷体" panose="02010609060101010101" charset="-122"/>
              </a:rPr>
              <a:t>12</a:t>
            </a:r>
            <a:r>
              <a:rPr sz="1400" b="1" spc="-5" dirty="0">
                <a:solidFill>
                  <a:srgbClr val="0000CC"/>
                </a:solidFill>
                <a:latin typeface="楷体" panose="02010609060101010101" charset="-122"/>
                <a:cs typeface="楷体" panose="02010609060101010101" charset="-122"/>
              </a:rPr>
              <a:t>日</a:t>
            </a:r>
            <a:endParaRPr sz="1400" dirty="0">
              <a:latin typeface="楷体" panose="02010609060101010101" charset="-122"/>
              <a:cs typeface="楷体" panose="02010609060101010101" charset="-122"/>
            </a:endParaRPr>
          </a:p>
        </p:txBody>
      </p:sp>
      <p:sp>
        <p:nvSpPr>
          <p:cNvPr id="3" name="object 3"/>
          <p:cNvSpPr txBox="1"/>
          <p:nvPr/>
        </p:nvSpPr>
        <p:spPr>
          <a:xfrm>
            <a:off x="203835" y="1938655"/>
            <a:ext cx="4288155" cy="798195"/>
          </a:xfrm>
          <a:prstGeom prst="rect">
            <a:avLst/>
          </a:prstGeom>
        </p:spPr>
        <p:txBody>
          <a:bodyPr vert="horz" wrap="square" lIns="0" tIns="51435" rIns="0" bIns="0" rtlCol="0">
            <a:noAutofit/>
          </a:bodyPr>
          <a:lstStyle/>
          <a:p>
            <a:pPr marR="188595" algn="ctr">
              <a:lnSpc>
                <a:spcPct val="100000"/>
              </a:lnSpc>
              <a:spcBef>
                <a:spcPts val="405"/>
              </a:spcBef>
            </a:pPr>
            <a:r>
              <a:rPr lang="zh-CN" altLang="en-US" b="1" dirty="0">
                <a:solidFill>
                  <a:schemeClr val="tx1"/>
                </a:solidFill>
                <a:uFillTx/>
                <a:latin typeface="楷体" panose="02010609060101010101" charset="-122"/>
                <a:ea typeface="楷体" panose="02010609060101010101" charset="-122"/>
                <a:cs typeface="楷体" panose="02010609060101010101" charset="-122"/>
              </a:rPr>
              <a:t>教研工作展新图</a:t>
            </a:r>
            <a:r>
              <a:rPr lang="en-US" altLang="zh-CN" b="1" dirty="0">
                <a:solidFill>
                  <a:schemeClr val="tx1"/>
                </a:solidFill>
                <a:uFillTx/>
                <a:latin typeface="楷体" panose="02010609060101010101" charset="-122"/>
                <a:ea typeface="楷体" panose="02010609060101010101" charset="-122"/>
                <a:cs typeface="楷体" panose="02010609060101010101" charset="-122"/>
              </a:rPr>
              <a:t> </a:t>
            </a:r>
            <a:r>
              <a:rPr lang="zh-CN" altLang="en-US" b="1" dirty="0">
                <a:solidFill>
                  <a:schemeClr val="tx1"/>
                </a:solidFill>
                <a:uFillTx/>
                <a:latin typeface="楷体" panose="02010609060101010101" charset="-122"/>
                <a:ea typeface="楷体" panose="02010609060101010101" charset="-122"/>
                <a:cs typeface="楷体" panose="02010609060101010101" charset="-122"/>
              </a:rPr>
              <a:t>谱写思政新篇章</a:t>
            </a:r>
            <a:endParaRPr lang="zh-CN" altLang="en-US" b="1" dirty="0">
              <a:solidFill>
                <a:schemeClr val="tx1"/>
              </a:solidFill>
              <a:uFillTx/>
              <a:latin typeface="楷体" panose="02010609060101010101" charset="-122"/>
              <a:ea typeface="楷体" panose="02010609060101010101" charset="-122"/>
              <a:cs typeface="楷体" panose="02010609060101010101" charset="-122"/>
            </a:endParaRPr>
          </a:p>
          <a:p>
            <a:pPr marR="188595" algn="ctr">
              <a:lnSpc>
                <a:spcPct val="100000"/>
              </a:lnSpc>
              <a:spcBef>
                <a:spcPts val="405"/>
              </a:spcBef>
            </a:pPr>
            <a:r>
              <a:rPr lang="zh-CN" altLang="en-US" sz="1200" b="1" spc="5" dirty="0">
                <a:latin typeface="楷体" panose="02010609060101010101" charset="-122"/>
                <a:ea typeface="楷体" panose="02010609060101010101" charset="-122"/>
                <a:cs typeface="楷体" panose="02010609060101010101" charset="-122"/>
                <a:sym typeface="+mn-ea"/>
              </a:rPr>
              <a:t>——贺兰八小思政教研组</a:t>
            </a:r>
            <a:r>
              <a:rPr lang="zh-CN" altLang="en-US" sz="1200" b="1" spc="5" dirty="0">
                <a:latin typeface="楷体" panose="02010609060101010101" charset="-122"/>
                <a:ea typeface="楷体" panose="02010609060101010101" charset="-122"/>
                <a:cs typeface="楷体" panose="02010609060101010101" charset="-122"/>
                <a:sym typeface="+mn-ea"/>
              </a:rPr>
              <a:t>工作安排暨期末教学质量分析活动</a:t>
            </a:r>
            <a:endParaRPr lang="zh-CN" sz="1200" dirty="0">
              <a:latin typeface="华文中宋" panose="02010600040101010101" charset="-122"/>
              <a:ea typeface="华文中宋" panose="02010600040101010101" charset="-122"/>
              <a:cs typeface="华文中宋" panose="02010600040101010101" charset="-122"/>
            </a:endParaRPr>
          </a:p>
        </p:txBody>
      </p:sp>
      <p:sp>
        <p:nvSpPr>
          <p:cNvPr id="5" name="文本框 4"/>
          <p:cNvSpPr txBox="1"/>
          <p:nvPr/>
        </p:nvSpPr>
        <p:spPr>
          <a:xfrm>
            <a:off x="240665" y="2515870"/>
            <a:ext cx="4349115" cy="4106545"/>
          </a:xfrm>
          <a:prstGeom prst="rect">
            <a:avLst/>
          </a:prstGeom>
          <a:noFill/>
        </p:spPr>
        <p:txBody>
          <a:bodyPr wrap="square" rtlCol="0">
            <a:noAutofit/>
          </a:bodyPr>
          <a:lstStyle/>
          <a:p>
            <a:pPr marR="5080" indent="0" fontAlgn="auto">
              <a:lnSpc>
                <a:spcPts val="2000"/>
              </a:lnSpc>
            </a:pPr>
            <a:r>
              <a:rPr lang="en-US" altLang="zh-CN" sz="1200" b="1" spc="5" dirty="0">
                <a:latin typeface="楷体" panose="02010609060101010101" charset="-122"/>
                <a:ea typeface="楷体" panose="02010609060101010101" charset="-122"/>
                <a:cs typeface="楷体" panose="02010609060101010101" charset="-122"/>
              </a:rPr>
              <a:t>    </a:t>
            </a:r>
            <a:r>
              <a:rPr lang="zh-CN" altLang="en-US" sz="1200" b="1" spc="5" dirty="0">
                <a:latin typeface="楷体" panose="02010609060101010101" charset="-122"/>
                <a:ea typeface="楷体" panose="02010609060101010101" charset="-122"/>
                <a:cs typeface="楷体" panose="02010609060101010101" charset="-122"/>
              </a:rPr>
              <a:t>万物复春生，共赴新征程。为进一步提高教研效率，促进教师的专业成长，切实发挥集体的智慧，保障新学期教育教学质量的持续提升。</a:t>
            </a:r>
            <a:r>
              <a:rPr lang="en-US" altLang="zh-CN" sz="1200" b="1" spc="5" dirty="0">
                <a:latin typeface="楷体" panose="02010609060101010101" charset="-122"/>
                <a:ea typeface="楷体" panose="02010609060101010101" charset="-122"/>
                <a:cs typeface="楷体" panose="02010609060101010101" charset="-122"/>
              </a:rPr>
              <a:t>3</a:t>
            </a:r>
            <a:r>
              <a:rPr lang="zh-CN" altLang="en-US" sz="1200" b="1" spc="5" dirty="0">
                <a:latin typeface="楷体" panose="02010609060101010101" charset="-122"/>
                <a:ea typeface="楷体" panose="02010609060101010101" charset="-122"/>
                <a:cs typeface="楷体" panose="02010609060101010101" charset="-122"/>
                <a:sym typeface="+mn-ea"/>
              </a:rPr>
              <a:t>月</a:t>
            </a:r>
            <a:r>
              <a:rPr lang="en-US" altLang="zh-CN" sz="1200" b="1" spc="5" dirty="0">
                <a:latin typeface="楷体" panose="02010609060101010101" charset="-122"/>
                <a:ea typeface="楷体" panose="02010609060101010101" charset="-122"/>
                <a:cs typeface="楷体" panose="02010609060101010101" charset="-122"/>
                <a:sym typeface="+mn-ea"/>
              </a:rPr>
              <a:t>12</a:t>
            </a:r>
            <a:r>
              <a:rPr lang="zh-CN" altLang="en-US" sz="1200" b="1" spc="5" dirty="0">
                <a:latin typeface="楷体" panose="02010609060101010101" charset="-122"/>
                <a:ea typeface="楷体" panose="02010609060101010101" charset="-122"/>
                <a:cs typeface="楷体" panose="02010609060101010101" charset="-122"/>
                <a:sym typeface="+mn-ea"/>
              </a:rPr>
              <a:t>日下午，</a:t>
            </a:r>
            <a:r>
              <a:rPr lang="zh-CN" altLang="en-US" sz="1200" b="1" spc="5" dirty="0">
                <a:latin typeface="楷体" panose="02010609060101010101" charset="-122"/>
                <a:ea typeface="楷体" panose="02010609060101010101" charset="-122"/>
                <a:cs typeface="楷体" panose="02010609060101010101" charset="-122"/>
                <a:sym typeface="+mn-ea"/>
              </a:rPr>
              <a:t>贺兰八小思政教研</a:t>
            </a:r>
            <a:r>
              <a:rPr lang="zh-CN" altLang="en-US" sz="1200" b="1" spc="5" dirty="0">
                <a:latin typeface="楷体" panose="02010609060101010101" charset="-122"/>
                <a:ea typeface="楷体" panose="02010609060101010101" charset="-122"/>
                <a:cs typeface="楷体" panose="02010609060101010101" charset="-122"/>
              </a:rPr>
              <a:t>组开展本学期第一次教研活动，参加本次教研活动的有蒋晓莹</a:t>
            </a:r>
            <a:r>
              <a:rPr lang="zh-CN" altLang="en-US" sz="1200" b="1" spc="5" dirty="0">
                <a:latin typeface="楷体" panose="02010609060101010101" charset="-122"/>
                <a:ea typeface="楷体" panose="02010609060101010101" charset="-122"/>
                <a:cs typeface="楷体" panose="02010609060101010101" charset="-122"/>
              </a:rPr>
              <a:t>副校长以及全体</a:t>
            </a:r>
            <a:r>
              <a:rPr lang="zh-CN" altLang="en-US" sz="1200" b="1" spc="5" dirty="0">
                <a:latin typeface="楷体" panose="02010609060101010101" charset="-122"/>
                <a:ea typeface="楷体" panose="02010609060101010101" charset="-122"/>
                <a:cs typeface="楷体" panose="02010609060101010101" charset="-122"/>
              </a:rPr>
              <a:t>专兼职思政教师。</a:t>
            </a:r>
            <a:endParaRPr lang="zh-CN" altLang="en-US" sz="1200" b="1" spc="5" dirty="0">
              <a:latin typeface="楷体" panose="02010609060101010101" charset="-122"/>
              <a:ea typeface="楷体" panose="02010609060101010101" charset="-122"/>
              <a:cs typeface="楷体" panose="02010609060101010101" charset="-122"/>
            </a:endParaRPr>
          </a:p>
          <a:p>
            <a:pPr marR="5080" indent="0" algn="just" fontAlgn="auto">
              <a:lnSpc>
                <a:spcPts val="2000"/>
              </a:lnSpc>
            </a:pPr>
            <a:r>
              <a:rPr lang="zh-CN" altLang="en-US" sz="1200" b="1" spc="5" dirty="0">
                <a:latin typeface="楷体" panose="02010609060101010101" charset="-122"/>
                <a:ea typeface="楷体" panose="02010609060101010101" charset="-122"/>
                <a:cs typeface="楷体" panose="02010609060101010101" charset="-122"/>
              </a:rPr>
              <a:t>    教研活动首先由虎冬梅老师对六年级道法学科检测进行了总体试题分析、总体成绩分析、答题分析及建议，帮助参会老师了解所取得的成绩和目前所存在的问题并提出建议。希望在未来的教学中，老师们应继续关注学生的学习状况，根据实际情况调整教学策略和方法。紧接着，虎冬梅老师对县级教研组会议精神进行了传达，并根据县级教研组会议，就本学期</a:t>
            </a:r>
            <a:r>
              <a:rPr lang="zh-CN" altLang="en-US" sz="1200" b="1" spc="5" dirty="0">
                <a:latin typeface="楷体" panose="02010609060101010101" charset="-122"/>
                <a:ea typeface="楷体" panose="02010609060101010101" charset="-122"/>
                <a:cs typeface="楷体" panose="02010609060101010101" charset="-122"/>
                <a:sym typeface="+mn-ea"/>
              </a:rPr>
              <a:t>道德与法治教研组</a:t>
            </a:r>
            <a:r>
              <a:rPr lang="zh-CN" altLang="en-US" sz="1200" b="1" spc="5" dirty="0">
                <a:latin typeface="楷体" panose="02010609060101010101" charset="-122"/>
                <a:ea typeface="楷体" panose="02010609060101010101" charset="-122"/>
                <a:cs typeface="楷体" panose="02010609060101010101" charset="-122"/>
              </a:rPr>
              <a:t>工作进行了相应的布置与安排。最后</a:t>
            </a:r>
            <a:r>
              <a:rPr sz="1200" b="1" spc="5" dirty="0">
                <a:latin typeface="楷体" panose="02010609060101010101" charset="-122"/>
                <a:ea typeface="楷体" panose="02010609060101010101" charset="-122"/>
                <a:cs typeface="楷体" panose="02010609060101010101" charset="-122"/>
              </a:rPr>
              <a:t>，教学副校长蒋晓莹对上学期教学检查结果做了总结反馈，并对本学期每位</a:t>
            </a:r>
            <a:r>
              <a:rPr lang="zh-CN" sz="1200" b="1" spc="5" dirty="0">
                <a:latin typeface="楷体" panose="02010609060101010101" charset="-122"/>
                <a:ea typeface="楷体" panose="02010609060101010101" charset="-122"/>
                <a:cs typeface="楷体" panose="02010609060101010101" charset="-122"/>
              </a:rPr>
              <a:t>道法</a:t>
            </a:r>
            <a:r>
              <a:rPr sz="1200" b="1" spc="5" dirty="0">
                <a:latin typeface="楷体" panose="02010609060101010101" charset="-122"/>
                <a:ea typeface="楷体" panose="02010609060101010101" charset="-122"/>
                <a:cs typeface="楷体" panose="02010609060101010101" charset="-122"/>
              </a:rPr>
              <a:t>教师提出建议</a:t>
            </a:r>
            <a:r>
              <a:rPr lang="zh-CN" sz="1200" b="1" spc="5" dirty="0">
                <a:latin typeface="楷体" panose="02010609060101010101" charset="-122"/>
                <a:ea typeface="楷体" panose="02010609060101010101" charset="-122"/>
                <a:cs typeface="楷体" panose="02010609060101010101" charset="-122"/>
              </a:rPr>
              <a:t>：一是加强道德与法治的校本教研，保证教研的次数与质量；二是</a:t>
            </a:r>
            <a:r>
              <a:rPr lang="zh-CN" altLang="en-US" sz="1200" b="1" spc="5" dirty="0">
                <a:latin typeface="楷体" panose="02010609060101010101" charset="-122"/>
                <a:ea typeface="楷体" panose="02010609060101010101" charset="-122"/>
                <a:cs typeface="楷体" panose="02010609060101010101" charset="-122"/>
                <a:sym typeface="+mn-ea"/>
              </a:rPr>
              <a:t>希望道德与法治组的老师们能够积极参与教研组活动，团结合力，共同完成组内工作。</a:t>
            </a:r>
            <a:endParaRPr sz="1200" b="1" spc="5" dirty="0">
              <a:latin typeface="楷体" panose="02010609060101010101" charset="-122"/>
              <a:ea typeface="楷体" panose="02010609060101010101" charset="-122"/>
              <a:cs typeface="楷体" panose="02010609060101010101" charset="-122"/>
            </a:endParaRPr>
          </a:p>
        </p:txBody>
      </p:sp>
      <p:pic>
        <p:nvPicPr>
          <p:cNvPr id="6" name="图片 5" descr="Cache_5372e10f94714f5e."/>
          <p:cNvPicPr>
            <a:picLocks noChangeAspect="1"/>
          </p:cNvPicPr>
          <p:nvPr/>
        </p:nvPicPr>
        <p:blipFill>
          <a:blip r:embed="rId1" cstate="print">
            <a:clrChange>
              <a:clrFrom>
                <a:srgbClr val="FFFFFF">
                  <a:alpha val="100000"/>
                </a:srgbClr>
              </a:clrFrom>
              <a:clrTo>
                <a:srgbClr val="FFFFFF">
                  <a:alpha val="100000"/>
                  <a:alpha val="0"/>
                </a:srgbClr>
              </a:clrTo>
            </a:clrChange>
          </a:blip>
          <a:stretch>
            <a:fillRect/>
          </a:stretch>
        </p:blipFill>
        <p:spPr>
          <a:xfrm>
            <a:off x="381000" y="381000"/>
            <a:ext cx="763905" cy="763905"/>
          </a:xfrm>
          <a:prstGeom prst="rect">
            <a:avLst/>
          </a:prstGeom>
        </p:spPr>
      </p:pic>
      <p:sp>
        <p:nvSpPr>
          <p:cNvPr id="9" name="文本框 8"/>
          <p:cNvSpPr txBox="1"/>
          <p:nvPr/>
        </p:nvSpPr>
        <p:spPr>
          <a:xfrm>
            <a:off x="6463030" y="1481455"/>
            <a:ext cx="2268855" cy="211455"/>
          </a:xfrm>
          <a:prstGeom prst="rect">
            <a:avLst/>
          </a:prstGeom>
          <a:noFill/>
        </p:spPr>
        <p:txBody>
          <a:bodyPr wrap="square">
            <a:noAutofit/>
          </a:bodyPr>
          <a:lstStyle/>
          <a:p>
            <a:r>
              <a:rPr lang="zh-CN" altLang="en-US" sz="1000" b="1" dirty="0">
                <a:latin typeface="楷体" panose="02010609060101010101" charset="-122"/>
                <a:ea typeface="楷体" panose="02010609060101010101" charset="-122"/>
                <a:cs typeface="楷体" panose="02010609060101010101" charset="-122"/>
              </a:rPr>
              <a:t>（撰稿：虎冬梅 </a:t>
            </a:r>
            <a:r>
              <a:rPr lang="en-US" altLang="zh-CN" sz="1000" b="1" dirty="0">
                <a:latin typeface="楷体" panose="02010609060101010101" charset="-122"/>
                <a:ea typeface="楷体" panose="02010609060101010101" charset="-122"/>
                <a:cs typeface="楷体" panose="02010609060101010101" charset="-122"/>
              </a:rPr>
              <a:t> </a:t>
            </a:r>
            <a:r>
              <a:rPr lang="zh-CN" altLang="en-US" sz="1000" b="1" dirty="0">
                <a:latin typeface="楷体" panose="02010609060101010101" charset="-122"/>
                <a:ea typeface="楷体" panose="02010609060101010101" charset="-122"/>
                <a:cs typeface="楷体" panose="02010609060101010101" charset="-122"/>
              </a:rPr>
              <a:t>审核：郑华</a:t>
            </a:r>
            <a:r>
              <a:rPr lang="zh-CN" altLang="en-US" sz="1000" b="1" spc="5" dirty="0">
                <a:latin typeface="楷体" panose="02010609060101010101" charset="-122"/>
                <a:ea typeface="楷体" panose="02010609060101010101" charset="-122"/>
                <a:cs typeface="楷体" panose="02010609060101010101" charset="-122"/>
              </a:rPr>
              <a:t>）</a:t>
            </a:r>
            <a:endParaRPr lang="zh-CN" altLang="en-US" sz="1000" b="1" spc="5" dirty="0">
              <a:latin typeface="楷体" panose="02010609060101010101" charset="-122"/>
              <a:ea typeface="楷体" panose="02010609060101010101" charset="-122"/>
              <a:cs typeface="楷体" panose="02010609060101010101" charset="-122"/>
            </a:endParaRPr>
          </a:p>
        </p:txBody>
      </p:sp>
      <p:sp>
        <p:nvSpPr>
          <p:cNvPr id="10" name="文本框 9"/>
          <p:cNvSpPr txBox="1"/>
          <p:nvPr/>
        </p:nvSpPr>
        <p:spPr>
          <a:xfrm>
            <a:off x="4572000" y="417195"/>
            <a:ext cx="4411345" cy="1063625"/>
          </a:xfrm>
          <a:prstGeom prst="rect">
            <a:avLst/>
          </a:prstGeom>
          <a:noFill/>
        </p:spPr>
        <p:txBody>
          <a:bodyPr wrap="square" rtlCol="0">
            <a:noAutofit/>
          </a:bodyPr>
          <a:p>
            <a:pPr indent="0" fontAlgn="auto">
              <a:lnSpc>
                <a:spcPts val="1900"/>
              </a:lnSpc>
            </a:pPr>
            <a:r>
              <a:rPr lang="en-US" altLang="zh-CN" sz="1200" b="1" spc="5" dirty="0">
                <a:latin typeface="楷体" panose="02010609060101010101" charset="-122"/>
                <a:ea typeface="楷体" panose="02010609060101010101" charset="-122"/>
                <a:cs typeface="楷体" panose="02010609060101010101" charset="-122"/>
                <a:sym typeface="+mn-ea"/>
              </a:rPr>
              <a:t>    </a:t>
            </a:r>
            <a:r>
              <a:rPr lang="zh-CN" altLang="en-US" sz="1200" b="1" spc="5" dirty="0">
                <a:latin typeface="楷体" panose="02010609060101010101" charset="-122"/>
                <a:ea typeface="楷体" panose="02010609060101010101" charset="-122"/>
                <a:cs typeface="楷体" panose="02010609060101010101" charset="-122"/>
                <a:sym typeface="+mn-ea"/>
              </a:rPr>
              <a:t>心有所向，方能行远。本次教研活动使老师们对本学期工作方向更加明晰，脚下的步伐更加坚定。让我们不负时光、不负年华，勇于成长，敢于突破，深耕道德与法治课堂，让学生从树立意识到落实行为，切实贯彻落实立德树人的根本任务。</a:t>
            </a:r>
            <a:endParaRPr lang="zh-CN" altLang="en-US" sz="1200" b="1" spc="5" dirty="0">
              <a:latin typeface="楷体" panose="02010609060101010101" charset="-122"/>
              <a:ea typeface="楷体" panose="02010609060101010101" charset="-122"/>
              <a:cs typeface="楷体" panose="02010609060101010101" charset="-122"/>
              <a:sym typeface="+mn-ea"/>
            </a:endParaRPr>
          </a:p>
        </p:txBody>
      </p:sp>
      <p:pic>
        <p:nvPicPr>
          <p:cNvPr id="4" name="图片 3" descr="微信图片_20240312163417"/>
          <p:cNvPicPr>
            <a:picLocks noChangeAspect="1"/>
          </p:cNvPicPr>
          <p:nvPr/>
        </p:nvPicPr>
        <p:blipFill>
          <a:blip r:embed="rId2"/>
          <a:stretch>
            <a:fillRect/>
          </a:stretch>
        </p:blipFill>
        <p:spPr>
          <a:xfrm>
            <a:off x="4572000" y="1741170"/>
            <a:ext cx="4236085" cy="4881245"/>
          </a:xfrm>
          <a:prstGeom prst="rect">
            <a:avLst/>
          </a:prstGeom>
        </p:spPr>
      </p:pic>
    </p:spTree>
  </p:cSld>
  <p:clrMapOvr>
    <a:masterClrMapping/>
  </p:clrMapOvr>
</p:sld>
</file>

<file path=ppt/tags/tag1.xml><?xml version="1.0" encoding="utf-8"?>
<p:tagLst xmlns:p="http://schemas.openxmlformats.org/presentationml/2006/main">
  <p:tag name="KSO_WPP_MARK_KEY" val="131d9fc8-d7ac-4c28-85c7-696c1b0de987"/>
  <p:tag name="COMMONDATA" val="eyJoZGlkIjoiZmRiYWJmMGQ2NzJlMzk2MDA0Mjc5OGUzMDQ0NTU0Y2EifQ=="/>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619</Words>
  <Application>WPS 演示</Application>
  <PresentationFormat>全屏显示(4:3)</PresentationFormat>
  <Paragraphs>13</Paragraphs>
  <Slides>1</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vt:i4>
      </vt:variant>
    </vt:vector>
  </HeadingPairs>
  <TitlesOfParts>
    <vt:vector size="12" baseType="lpstr">
      <vt:lpstr>Arial</vt:lpstr>
      <vt:lpstr>宋体</vt:lpstr>
      <vt:lpstr>Wingdings</vt:lpstr>
      <vt:lpstr>华文行楷</vt:lpstr>
      <vt:lpstr>Microsoft JhengHei</vt:lpstr>
      <vt:lpstr>楷体</vt:lpstr>
      <vt:lpstr>华文中宋</vt:lpstr>
      <vt:lpstr>Calibri</vt:lpstr>
      <vt:lpstr>微软雅黑</vt:lpstr>
      <vt:lpstr>Arial Unicode MS</vt:lpstr>
      <vt:lpstr>Office Theme</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虎冬梅</dc:creator>
  <cp:lastModifiedBy>不</cp:lastModifiedBy>
  <cp:revision>28</cp:revision>
  <dcterms:created xsi:type="dcterms:W3CDTF">2022-10-27T09:04:00Z</dcterms:created>
  <dcterms:modified xsi:type="dcterms:W3CDTF">2024-03-12T09:53:07Z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2022-10-31T00:00:00Z</vt:filetime>
  </property>
  <property fmtid="{D5CDD505-2E9C-101B-9397-08002B2CF9AE}" pid="3" name="Creator">
    <vt:lpwstr>WPS 演示</vt:lpwstr>
  </property>
  <property fmtid="{D5CDD505-2E9C-101B-9397-08002B2CF9AE}" pid="4" name="LastSaved">
    <vt:filetime>2022-11-01T00:00:00Z</vt:filetime>
  </property>
  <property fmtid="{D5CDD505-2E9C-101B-9397-08002B2CF9AE}" pid="5" name="ICV">
    <vt:lpwstr>16FF275602B844098A38A421D211A335_13</vt:lpwstr>
  </property>
  <property fmtid="{D5CDD505-2E9C-101B-9397-08002B2CF9AE}" pid="6" name="KSOProductBuildVer">
    <vt:lpwstr>2052-12.1.0.16250</vt:lpwstr>
  </property>
</Properties>
</file>