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67" r:id="rId2"/>
  </p:sldIdLst>
  <p:sldSz cx="12801600" cy="9601200" type="A3"/>
  <p:notesSz cx="9144000" cy="6858000"/>
  <p:custDataLst>
    <p:tags r:id="rId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5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042" userDrawn="1">
          <p15:clr>
            <a:srgbClr val="A4A3A4"/>
          </p15:clr>
        </p15:guide>
        <p15:guide id="2" pos="40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6600"/>
    <a:srgbClr val="0000FF"/>
    <a:srgbClr val="FFFF00"/>
    <a:srgbClr val="3366FF"/>
    <a:srgbClr val="993300"/>
    <a:srgbClr val="A50021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1554" y="78"/>
      </p:cViewPr>
      <p:guideLst>
        <p:guide orient="horz" pos="3042"/>
        <p:guide pos="40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612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0438" y="2982913"/>
            <a:ext cx="10880725" cy="20574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0875" y="5440363"/>
            <a:ext cx="8959850" cy="24542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1238" y="6169025"/>
            <a:ext cx="10880725" cy="1908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1238" y="4068763"/>
            <a:ext cx="10880725" cy="21002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39763" y="2239963"/>
            <a:ext cx="5684837" cy="633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77000" y="2239963"/>
            <a:ext cx="5684838" cy="633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9763" y="2149475"/>
            <a:ext cx="5656262" cy="895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9763" y="3044825"/>
            <a:ext cx="5656262" cy="5532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02400" y="2149475"/>
            <a:ext cx="5659438" cy="895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02400" y="3044825"/>
            <a:ext cx="5659438" cy="5532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9763" y="382588"/>
            <a:ext cx="4211637" cy="1627187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5388" y="382588"/>
            <a:ext cx="7156450" cy="8194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9763" y="2009775"/>
            <a:ext cx="4211637" cy="6567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09838" y="6721475"/>
            <a:ext cx="7680325" cy="792163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09838" y="857250"/>
            <a:ext cx="7680325" cy="5761038"/>
          </a:xfrm>
        </p:spPr>
        <p:txBody>
          <a:bodyPr vert="horz" wrap="square" lIns="128016" tIns="64008" rIns="128016" bIns="64008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12795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09838" y="7513638"/>
            <a:ext cx="7680325" cy="11271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282113" y="384175"/>
            <a:ext cx="2879725" cy="819308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39763" y="384175"/>
            <a:ext cx="8489950" cy="819308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39763" y="384175"/>
            <a:ext cx="11522075" cy="1600200"/>
          </a:xfrm>
          <a:prstGeom prst="rect">
            <a:avLst/>
          </a:prstGeom>
          <a:noFill/>
          <a:ln w="9525">
            <a:noFill/>
          </a:ln>
        </p:spPr>
        <p:txBody>
          <a:bodyPr lIns="128016" tIns="64008" rIns="128016" bIns="64008" anchor="ctr" anchorCtr="0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39763" y="2239963"/>
            <a:ext cx="11522075" cy="6337300"/>
          </a:xfrm>
          <a:prstGeom prst="rect">
            <a:avLst/>
          </a:prstGeom>
          <a:noFill/>
          <a:ln w="9525">
            <a:noFill/>
          </a:ln>
        </p:spPr>
        <p:txBody>
          <a:bodyPr lIns="128016" tIns="64008" rIns="128016" bIns="64008" anchor="t" anchorCtr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9763" y="8743950"/>
            <a:ext cx="29876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>
              <a:defRPr sz="2000"/>
            </a:lvl1pPr>
          </a:lstStyle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73563" y="8743950"/>
            <a:ext cx="40544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 algn="ctr">
              <a:defRPr sz="2000"/>
            </a:lvl1pPr>
          </a:lstStyle>
          <a:p>
            <a:pPr lvl="0" eaLnBrk="1" fontAlgn="base" hangingPunct="1"/>
            <a:endParaRPr lang="en-US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74163" y="8743950"/>
            <a:ext cx="2987675" cy="6667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28016" tIns="64008" rIns="128016" bIns="64008" numCol="1" anchor="t" anchorCtr="0" compatLnSpc="1"/>
          <a:lstStyle>
            <a:lvl1pPr algn="r">
              <a:defRPr sz="20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79525" rtl="0" eaLnBrk="0" fontAlgn="base" hangingPunct="0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79425" indent="-479425" algn="l" defTabSz="1279525" rtl="0" eaLnBrk="0" fontAlgn="base" hangingPunct="0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79525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ea typeface="+mn-ea"/>
        </a:defRPr>
      </a:lvl2pPr>
      <a:lvl3pPr marL="1600200" indent="-320675" algn="l" defTabSz="1279525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</a:defRPr>
      </a:lvl3pPr>
      <a:lvl4pPr marL="2240280" indent="-319405" algn="l" defTabSz="1279525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4pPr>
      <a:lvl5pPr marL="28797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5pPr>
      <a:lvl6pPr marL="33369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6pPr>
      <a:lvl7pPr marL="37941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7pPr>
      <a:lvl8pPr marL="42513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8pPr>
      <a:lvl9pPr marL="4708525" indent="-319405" algn="l" defTabSz="1279525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-22225"/>
            <a:ext cx="12814300" cy="9705975"/>
            <a:chOff x="0" y="0"/>
            <a:chExt cx="20182" cy="15306"/>
          </a:xfrm>
        </p:grpSpPr>
        <p:pic>
          <p:nvPicPr>
            <p:cNvPr id="2051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0159" cy="153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2" name="Rectangle 4"/>
            <p:cNvSpPr/>
            <p:nvPr/>
          </p:nvSpPr>
          <p:spPr>
            <a:xfrm>
              <a:off x="664" y="793"/>
              <a:ext cx="18826" cy="13718"/>
            </a:xfrm>
            <a:prstGeom prst="rect">
              <a:avLst/>
            </a:prstGeom>
            <a:noFill/>
            <a:ln w="38100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053" name="Picture 5"/>
            <p:cNvPicPr>
              <a:picLocks noChangeAspect="1"/>
            </p:cNvPicPr>
            <p:nvPr/>
          </p:nvPicPr>
          <p:blipFill>
            <a:blip r:embed="rId4">
              <a:lum bright="12000"/>
            </a:blip>
            <a:srcRect l="25027" r="5615" b="17516"/>
            <a:stretch>
              <a:fillRect/>
            </a:stretch>
          </p:blipFill>
          <p:spPr>
            <a:xfrm>
              <a:off x="751" y="876"/>
              <a:ext cx="8842" cy="2834"/>
            </a:xfrm>
            <a:prstGeom prst="rect">
              <a:avLst/>
            </a:prstGeom>
            <a:solidFill>
              <a:srgbClr val="A50021"/>
            </a:solidFill>
            <a:ln w="9525">
              <a:noFill/>
            </a:ln>
          </p:spPr>
        </p:pic>
        <p:pic>
          <p:nvPicPr>
            <p:cNvPr id="2054" name="Picture 6" descr="7小校徽"/>
            <p:cNvPicPr>
              <a:picLocks noChangeAspect="1"/>
            </p:cNvPicPr>
            <p:nvPr/>
          </p:nvPicPr>
          <p:blipFill>
            <a:blip r:embed="rId5"/>
            <a:srcRect l="8777" t="2666" r="8513" b="1999"/>
            <a:stretch>
              <a:fillRect/>
            </a:stretch>
          </p:blipFill>
          <p:spPr>
            <a:xfrm>
              <a:off x="1349" y="903"/>
              <a:ext cx="1135" cy="158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5" name="WordArt 7"/>
            <p:cNvSpPr/>
            <p:nvPr/>
          </p:nvSpPr>
          <p:spPr>
            <a:xfrm>
              <a:off x="4071" y="1240"/>
              <a:ext cx="2944" cy="12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华文行楷" panose="02010800040101010101" charset="-122"/>
                  <a:ea typeface="华文行楷" panose="02010800040101010101" charset="-122"/>
                </a:rPr>
                <a:t>简    报</a:t>
              </a:r>
            </a:p>
          </p:txBody>
        </p:sp>
        <p:pic>
          <p:nvPicPr>
            <p:cNvPr id="2056" name="Picture 8" descr="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22" y="907"/>
              <a:ext cx="750" cy="1413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7" name="Rectangle 9"/>
            <p:cNvSpPr/>
            <p:nvPr/>
          </p:nvSpPr>
          <p:spPr>
            <a:xfrm>
              <a:off x="665" y="2915"/>
              <a:ext cx="2984" cy="791"/>
            </a:xfrm>
            <a:prstGeom prst="rect">
              <a:avLst/>
            </a:prstGeom>
            <a:solidFill>
              <a:srgbClr val="3366FF">
                <a:alpha val="85881"/>
              </a:srgbClr>
            </a:solidFill>
            <a:ln w="9525">
              <a:noFill/>
            </a:ln>
          </p:spPr>
          <p:txBody>
            <a:bodyPr wrap="none" lIns="90170" tIns="46990" rIns="90170" bIns="46990" anchor="ctr" anchorCtr="0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华文楷体" panose="02010600040101010101" pitchFamily="2" charset="-122"/>
                </a:rPr>
                <a:t>贺兰县第七小学</a:t>
              </a:r>
            </a:p>
          </p:txBody>
        </p:sp>
        <p:pic>
          <p:nvPicPr>
            <p:cNvPr id="2058" name="Picture 10" descr="4"/>
            <p:cNvPicPr>
              <a:picLocks noChangeAspect="1"/>
            </p:cNvPicPr>
            <p:nvPr/>
          </p:nvPicPr>
          <p:blipFill>
            <a:blip r:embed="rId7"/>
            <a:srcRect l="13188" r="9460" b="9486"/>
            <a:stretch>
              <a:fillRect/>
            </a:stretch>
          </p:blipFill>
          <p:spPr>
            <a:xfrm>
              <a:off x="14130" y="12358"/>
              <a:ext cx="6052" cy="294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59" name="Text Box 7"/>
          <p:cNvSpPr txBox="1"/>
          <p:nvPr/>
        </p:nvSpPr>
        <p:spPr>
          <a:xfrm>
            <a:off x="639763" y="4295775"/>
            <a:ext cx="5832475" cy="473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defTabSz="1279525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60" name="Picture 12"/>
          <p:cNvPicPr>
            <a:picLocks noChangeAspect="1"/>
          </p:cNvPicPr>
          <p:nvPr/>
        </p:nvPicPr>
        <p:blipFill>
          <a:blip r:embed="rId4">
            <a:lum bright="12000"/>
          </a:blip>
          <a:srcRect l="25027" r="5615" b="17516"/>
          <a:stretch>
            <a:fillRect/>
          </a:stretch>
        </p:blipFill>
        <p:spPr>
          <a:xfrm>
            <a:off x="425450" y="552450"/>
            <a:ext cx="5616575" cy="1800225"/>
          </a:xfrm>
          <a:prstGeom prst="rect">
            <a:avLst/>
          </a:prstGeom>
          <a:solidFill>
            <a:srgbClr val="A50021"/>
          </a:solidFill>
          <a:ln w="9525">
            <a:noFill/>
          </a:ln>
        </p:spPr>
      </p:pic>
      <p:pic>
        <p:nvPicPr>
          <p:cNvPr id="2061" name="Picture 13" descr="7小校徽"/>
          <p:cNvPicPr>
            <a:picLocks noChangeAspect="1"/>
          </p:cNvPicPr>
          <p:nvPr/>
        </p:nvPicPr>
        <p:blipFill>
          <a:blip r:embed="rId8"/>
          <a:srcRect l="8777" t="2666" r="8513" b="1999"/>
          <a:stretch>
            <a:fillRect/>
          </a:stretch>
        </p:blipFill>
        <p:spPr>
          <a:xfrm>
            <a:off x="857250" y="624205"/>
            <a:ext cx="719455" cy="901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2" name="WordArt 14"/>
          <p:cNvSpPr/>
          <p:nvPr/>
        </p:nvSpPr>
        <p:spPr>
          <a:xfrm>
            <a:off x="2587625" y="838200"/>
            <a:ext cx="1870075" cy="793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简    报</a:t>
            </a:r>
          </a:p>
        </p:txBody>
      </p:sp>
      <p:sp>
        <p:nvSpPr>
          <p:cNvPr id="2064" name="Rectangle 16"/>
          <p:cNvSpPr/>
          <p:nvPr/>
        </p:nvSpPr>
        <p:spPr>
          <a:xfrm>
            <a:off x="423863" y="1847850"/>
            <a:ext cx="1895475" cy="503238"/>
          </a:xfrm>
          <a:prstGeom prst="rect">
            <a:avLst/>
          </a:prstGeom>
          <a:solidFill>
            <a:srgbClr val="3366FF">
              <a:alpha val="85881"/>
            </a:srgbClr>
          </a:solidFill>
          <a:ln w="9525">
            <a:noFill/>
          </a:ln>
        </p:spPr>
        <p:txBody>
          <a:bodyPr wrap="none" lIns="90170" tIns="46990" rIns="90170" bIns="46990" anchor="ctr" anchorCtr="0"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贺兰县第七小学</a:t>
            </a:r>
          </a:p>
        </p:txBody>
      </p:sp>
      <p:sp>
        <p:nvSpPr>
          <p:cNvPr id="2065" name="TextBox 1"/>
          <p:cNvSpPr txBox="1"/>
          <p:nvPr/>
        </p:nvSpPr>
        <p:spPr>
          <a:xfrm>
            <a:off x="712153" y="2352358"/>
            <a:ext cx="1571625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2022——2023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2066" name="TextBox 1"/>
          <p:cNvSpPr txBox="1"/>
          <p:nvPr/>
        </p:nvSpPr>
        <p:spPr>
          <a:xfrm>
            <a:off x="4096068" y="2386648"/>
            <a:ext cx="1871662" cy="30670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24</a:t>
            </a:r>
            <a:r>
              <a:rPr lang="zh-CN" alt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 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 </a:t>
            </a:r>
            <a:r>
              <a:rPr lang="en-US" altLang="zh-CN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 </a:t>
            </a:r>
            <a:r>
              <a:rPr lang="zh-CN" alt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7" name="TextBox 5"/>
          <p:cNvSpPr txBox="1"/>
          <p:nvPr/>
        </p:nvSpPr>
        <p:spPr>
          <a:xfrm>
            <a:off x="476568" y="2750185"/>
            <a:ext cx="5691187" cy="6370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>
                <a:solidFill>
                  <a:srgbClr val="555555"/>
                </a:solidFill>
                <a:latin typeface="microsoft yahei"/>
              </a:rPr>
              <a:t>网络安全为人民  网络安全靠人民</a:t>
            </a:r>
            <a:r>
              <a:rPr lang="zh-CN" altLang="en-US" sz="2000" b="1" dirty="0">
                <a:solidFill>
                  <a:srgbClr val="555555"/>
                </a:solidFill>
                <a:latin typeface="microsoft yahei"/>
              </a:rPr>
              <a:t/>
            </a:r>
            <a:br>
              <a:rPr lang="zh-CN" altLang="en-US" sz="2000" b="1" dirty="0">
                <a:solidFill>
                  <a:srgbClr val="555555"/>
                </a:solidFill>
                <a:latin typeface="microsoft yahei"/>
              </a:rPr>
            </a:br>
            <a:r>
              <a:rPr lang="en-US" altLang="zh-CN" sz="1600" b="1" dirty="0">
                <a:solidFill>
                  <a:srgbClr val="555555"/>
                </a:solidFill>
                <a:latin typeface="microsoft yahei"/>
              </a:rPr>
              <a:t>——</a:t>
            </a:r>
            <a:r>
              <a:rPr lang="zh-CN" altLang="en-US" sz="1600" b="1" dirty="0">
                <a:solidFill>
                  <a:srgbClr val="555555"/>
                </a:solidFill>
                <a:latin typeface="microsoft yahei"/>
              </a:rPr>
              <a:t>贺兰七小开展网络安全周宣传教育活动</a:t>
            </a:r>
            <a:endParaRPr lang="zh-CN" altLang="en-US" sz="2000" b="1" dirty="0">
              <a:solidFill>
                <a:srgbClr val="555555"/>
              </a:solidFill>
              <a:latin typeface="microsoft yahei"/>
            </a:endParaRPr>
          </a:p>
          <a:p>
            <a:r>
              <a:rPr lang="zh-CN" altLang="en-US" sz="2800" dirty="0">
                <a:solidFill>
                  <a:srgbClr val="555555"/>
                </a:solidFill>
                <a:latin typeface="microsoft yahei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筑牢网络安全基石，成就网络强国梦想”。为进一步提升广大师生的网络安全意识，营造安全、健康、文明、和谐的网络环境，践行社会主义核心价值观，贺兰七小德育处在本周结合我校实际，扎实开展以“网络安全为人民，网络安全靠人民”为主题的网络安全宣传周宣传教育活动。</a:t>
            </a:r>
            <a:b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</a:b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学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校先是成立了以校长为组长的网络安全宣传周活动领导小组，制定了详细宣传方案，明确了活动目标、落实了具体责任，确保网络安全宣传周活动有序开展。活动过程中充分利用国旗下讲话、主题班会、黑板报、电子显示屏、发放宣传资料等形式，积极营造开展网络安全宣传周活动的氛围，形成人人知晓、人人参与的良好局面。倡导师生依法文明上网，文明用网、安全用网，增强网络安全意识，自觉抵制网络低俗之风，净化网络环境，不发送不健康信息，不转载违法、庸俗、格调低下的言论、图片、音视频信息，努力提高网络素养。学校还在中高年级中广泛开展“网络安全在我身边”用语展示和知识普及活动，使“网络安全知识”走进课堂，走进学生生活。         </a:t>
            </a:r>
            <a:b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</a:b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    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文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明城市呼唤文明网民。网聚贺兰正能量，争做贺兰好网民！让我们信守倡议，从现在做起，从自我做起，坚决抵制不良网上行为，唱响主旋律，弘扬正能量，树立网络新文明，共同营造风清气正的清朗网络空间。</a:t>
            </a:r>
          </a:p>
        </p:txBody>
      </p:sp>
      <p:pic>
        <p:nvPicPr>
          <p:cNvPr id="1026" name="Picture 2" descr="https://player.nxeduyun.com/uploads3/post/2022/06/07/165458943411307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568" y="568107"/>
            <a:ext cx="5724525" cy="854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73ada1f2-4403-4443-bfef-44aa510d1848"/>
  <p:tag name="COMMONDATA" val="eyJoZGlkIjoiYzViMzI4NzUxOGJjMWE5MjE2NGFmYjViODIwMGQ0MmUifQ==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37</Words>
  <Application>Microsoft Office PowerPoint</Application>
  <PresentationFormat>A3 纸张(297x420 毫米)</PresentationFormat>
  <Paragraphs>8</Paragraphs>
  <Slides>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默认设计模板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MaShuang</dc:creator>
  <cp:lastModifiedBy>xb21cn</cp:lastModifiedBy>
  <cp:revision>19</cp:revision>
  <dcterms:created xsi:type="dcterms:W3CDTF">2023-03-29T09:28:00Z</dcterms:created>
  <dcterms:modified xsi:type="dcterms:W3CDTF">2025-06-03T09:12:20Z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D053EF0473694F93A7C5B779F1EDB9F9_13</vt:lpwstr>
  </property>
  <property fmtid="{D5CDD505-2E9C-101B-9397-08002B2CF9AE}" pid="3" name="KSOProductBuildVer">
    <vt:lpwstr>2052-11.1.0.14309</vt:lpwstr>
  </property>
</Properties>
</file>